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10" r:id="rId1"/>
    <p:sldMasterId id="2147483712" r:id="rId2"/>
    <p:sldMasterId id="2147483713" r:id="rId3"/>
    <p:sldMasterId id="2147483714" r:id="rId4"/>
    <p:sldMasterId id="2147483715" r:id="rId5"/>
    <p:sldMasterId id="2147483728" r:id="rId6"/>
    <p:sldMasterId id="2147483742" r:id="rId7"/>
  </p:sldMasterIdLst>
  <p:notesMasterIdLst>
    <p:notesMasterId r:id="rId157"/>
  </p:notesMasterIdLst>
  <p:sldIdLst>
    <p:sldId id="256" r:id="rId8"/>
    <p:sldId id="257" r:id="rId9"/>
    <p:sldId id="258"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378" r:id="rId34"/>
    <p:sldId id="284" r:id="rId35"/>
    <p:sldId id="285" r:id="rId36"/>
    <p:sldId id="286" r:id="rId37"/>
    <p:sldId id="287" r:id="rId38"/>
    <p:sldId id="288" r:id="rId39"/>
    <p:sldId id="289" r:id="rId40"/>
    <p:sldId id="290" r:id="rId41"/>
    <p:sldId id="291" r:id="rId42"/>
    <p:sldId id="292" r:id="rId43"/>
    <p:sldId id="379"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4" r:id="rId83"/>
    <p:sldId id="335" r:id="rId84"/>
    <p:sldId id="336" r:id="rId85"/>
    <p:sldId id="337" r:id="rId86"/>
    <p:sldId id="338" r:id="rId87"/>
    <p:sldId id="339" r:id="rId88"/>
    <p:sldId id="340" r:id="rId89"/>
    <p:sldId id="341" r:id="rId90"/>
    <p:sldId id="342" r:id="rId91"/>
    <p:sldId id="343" r:id="rId92"/>
    <p:sldId id="344" r:id="rId93"/>
    <p:sldId id="531" r:id="rId94"/>
    <p:sldId id="536" r:id="rId95"/>
    <p:sldId id="490" r:id="rId96"/>
    <p:sldId id="380" r:id="rId97"/>
    <p:sldId id="477" r:id="rId98"/>
    <p:sldId id="567" r:id="rId99"/>
    <p:sldId id="478" r:id="rId100"/>
    <p:sldId id="394" r:id="rId101"/>
    <p:sldId id="499" r:id="rId102"/>
    <p:sldId id="388" r:id="rId103"/>
    <p:sldId id="535" r:id="rId104"/>
    <p:sldId id="514" r:id="rId105"/>
    <p:sldId id="549" r:id="rId106"/>
    <p:sldId id="515" r:id="rId107"/>
    <p:sldId id="505" r:id="rId108"/>
    <p:sldId id="506" r:id="rId109"/>
    <p:sldId id="550" r:id="rId110"/>
    <p:sldId id="548" r:id="rId111"/>
    <p:sldId id="553" r:id="rId112"/>
    <p:sldId id="562" r:id="rId113"/>
    <p:sldId id="563" r:id="rId114"/>
    <p:sldId id="564" r:id="rId115"/>
    <p:sldId id="565" r:id="rId116"/>
    <p:sldId id="537" r:id="rId117"/>
    <p:sldId id="555" r:id="rId118"/>
    <p:sldId id="558" r:id="rId119"/>
    <p:sldId id="556" r:id="rId120"/>
    <p:sldId id="557" r:id="rId121"/>
    <p:sldId id="538" r:id="rId122"/>
    <p:sldId id="559" r:id="rId123"/>
    <p:sldId id="560" r:id="rId124"/>
    <p:sldId id="561" r:id="rId125"/>
    <p:sldId id="569" r:id="rId126"/>
    <p:sldId id="568" r:id="rId127"/>
    <p:sldId id="345" r:id="rId128"/>
    <p:sldId id="346" r:id="rId129"/>
    <p:sldId id="347" r:id="rId130"/>
    <p:sldId id="348" r:id="rId131"/>
    <p:sldId id="349" r:id="rId132"/>
    <p:sldId id="350" r:id="rId133"/>
    <p:sldId id="351" r:id="rId134"/>
    <p:sldId id="352" r:id="rId135"/>
    <p:sldId id="353" r:id="rId136"/>
    <p:sldId id="566" r:id="rId137"/>
    <p:sldId id="355" r:id="rId138"/>
    <p:sldId id="356" r:id="rId139"/>
    <p:sldId id="357" r:id="rId140"/>
    <p:sldId id="358" r:id="rId141"/>
    <p:sldId id="359" r:id="rId142"/>
    <p:sldId id="360" r:id="rId143"/>
    <p:sldId id="361" r:id="rId144"/>
    <p:sldId id="362" r:id="rId145"/>
    <p:sldId id="363" r:id="rId146"/>
    <p:sldId id="364" r:id="rId147"/>
    <p:sldId id="365" r:id="rId148"/>
    <p:sldId id="366" r:id="rId149"/>
    <p:sldId id="367" r:id="rId150"/>
    <p:sldId id="368" r:id="rId151"/>
    <p:sldId id="369" r:id="rId152"/>
    <p:sldId id="552" r:id="rId153"/>
    <p:sldId id="371" r:id="rId154"/>
    <p:sldId id="373" r:id="rId155"/>
    <p:sldId id="377" r:id="rId156"/>
  </p:sldIdLst>
  <p:sldSz cx="9144000" cy="5143500" type="screen16x9"/>
  <p:notesSz cx="6858000" cy="9144000"/>
  <p:embeddedFontLst>
    <p:embeddedFont>
      <p:font typeface="Calibri" panose="020F0502020204030204" pitchFamily="34" charset="0"/>
      <p:regular r:id="rId158"/>
      <p:bold r:id="rId159"/>
      <p:italic r:id="rId160"/>
      <p:boldItalic r:id="rId161"/>
    </p:embeddedFont>
    <p:embeddedFont>
      <p:font typeface="Calibri Light" panose="020F0302020204030204" pitchFamily="34" charset="0"/>
      <p:regular r:id="rId162"/>
      <p:italic r:id="rId163"/>
    </p:embeddedFont>
    <p:embeddedFont>
      <p:font typeface="Cambria Math" panose="02040503050406030204" pitchFamily="18" charset="0"/>
      <p:regular r:id="rId164"/>
    </p:embeddedFont>
    <p:embeddedFont>
      <p:font typeface="Lato" panose="020F0502020204030203" pitchFamily="34" charset="0"/>
      <p:regular r:id="rId165"/>
      <p:bold r:id="rId166"/>
      <p:italic r:id="rId167"/>
      <p:boldItalic r:id="rId168"/>
    </p:embeddedFont>
    <p:embeddedFont>
      <p:font typeface="Pacifico" pitchFamily="2" charset="77"/>
      <p:regular r:id="rId169"/>
    </p:embeddedFont>
    <p:embeddedFont>
      <p:font typeface="Roboto" panose="02000000000000000000" pitchFamily="2" charset="0"/>
      <p:regular r:id="rId170"/>
      <p:bold r:id="rId171"/>
      <p:italic r:id="rId172"/>
      <p:boldItalic r:id="rId173"/>
    </p:embeddedFont>
    <p:embeddedFont>
      <p:font typeface="Source Sans Pro" panose="020B0503030403020204" pitchFamily="34" charset="0"/>
      <p:regular r:id="rId174"/>
      <p:bold r:id="rId175"/>
      <p:italic r:id="rId176"/>
      <p:boldItalic r:id="rId177"/>
    </p:embeddedFont>
    <p:embeddedFont>
      <p:font typeface="Ubuntu" panose="020B0504030602030204" pitchFamily="34" charset="0"/>
      <p:regular r:id="rId178"/>
      <p:bold r:id="rId179"/>
      <p:italic r:id="rId180"/>
      <p:boldItalic r:id="rId1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F3E45-2422-44CC-AF38-643B69CAA189}">
  <a:tblStyle styleId="{958F3E45-2422-44CC-AF38-643B69CAA1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font" Target="fonts/font2.fntdata"/><Relationship Id="rId170" Type="http://schemas.openxmlformats.org/officeDocument/2006/relationships/font" Target="fonts/font13.fntdata"/><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font" Target="fonts/font3.fntdata"/><Relationship Id="rId181" Type="http://schemas.openxmlformats.org/officeDocument/2006/relationships/font" Target="fonts/font24.fntdata"/><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font" Target="fonts/font14.fntdata"/><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font" Target="fonts/font4.fntdata"/><Relationship Id="rId182" Type="http://schemas.openxmlformats.org/officeDocument/2006/relationships/presProps" Target="presProps.xml"/><Relationship Id="rId6" Type="http://schemas.openxmlformats.org/officeDocument/2006/relationships/slideMaster" Target="slideMasters/slideMaster6.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font" Target="fonts/font15.fntdata"/><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font" Target="fonts/font10.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font" Target="fonts/font5.fntdata"/><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notesMaster" Target="notesMasters/notesMaster1.xml"/><Relationship Id="rId178" Type="http://schemas.openxmlformats.org/officeDocument/2006/relationships/font" Target="fonts/font21.fntdata"/><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font" Target="fonts/font16.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font" Target="fonts/font11.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font" Target="fonts/font6.fntdata"/><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font" Target="fonts/font1.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font" Target="fonts/font17.fntdata"/><Relationship Id="rId179" Type="http://schemas.openxmlformats.org/officeDocument/2006/relationships/font" Target="fonts/font22.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font" Target="fonts/font7.fntdata"/><Relationship Id="rId169" Type="http://schemas.openxmlformats.org/officeDocument/2006/relationships/font" Target="fonts/font12.fntdata"/><Relationship Id="rId18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font" Target="fonts/font23.fntdata"/><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font" Target="fonts/font18.fntdata"/><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font" Target="fonts/font8.fntdata"/><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font" Target="fonts/font19.fntdata"/><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font" Target="fonts/font9.fntdata"/><Relationship Id="rId1" Type="http://schemas.openxmlformats.org/officeDocument/2006/relationships/slideMaster" Target="slideMasters/slideMaster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huggingface.co/EleutherAI/gpt-j-6B"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anatomyof.ai/img/ai-anatomy-map.pdf"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s://www.flickr.com/photos/peteropaliu/5053727771" TargetMode="Externa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climatechangeai.slack.com/archives/DUBP35S0P/p1656455379043499"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climatechangeai.slack.com/archives/DUBP35S0P/p1656455487863099" TargetMode="External"/><Relationship Id="rId5" Type="http://schemas.openxmlformats.org/officeDocument/2006/relationships/hyperlink" Target="https://climatechangeai.slack.com/archives/DUBP35S0P/p1656455460576709" TargetMode="External"/><Relationship Id="rId4" Type="http://schemas.openxmlformats.org/officeDocument/2006/relationships/hyperlink" Target="https://climatechangeai.slack.com/archives/DUBP35S0P/p1656455415769979"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a3671d48d_0_1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3a3671d48d_0_1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Hi everyone, and welcome to our ICML 2022 tutorial on “Climate Change and Machine Learning: Opportunities, Challenges, and Considerations.”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a3671d48d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a3671d48d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 do want to dive further into climate change mitigation, which again, are strategies that aim to reduce or prevent greenhouse gas emissions.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2587207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112620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894883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503709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3427558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4842650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245756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7806253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799561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28841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3a3671d48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3a3671d48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Greenhouse gas emissions come from many different sectors - as shown by the plot on the slide - and accordingly </a:t>
            </a:r>
            <a:r>
              <a:rPr lang="en" b="1">
                <a:solidFill>
                  <a:schemeClr val="dk1"/>
                </a:solidFill>
              </a:rPr>
              <a:t>strategies to reduce emissions also need to span these different sectors</a:t>
            </a:r>
            <a:r>
              <a:rPr lang="en">
                <a:solidFill>
                  <a:schemeClr val="dk1"/>
                </a:solidFill>
              </a:rPr>
              <a:t>.</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809756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6574154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875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49874625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3abe5b1c64_2_5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8" name="Google Shape;1408;g13abe5b1c64_2_5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Source Sans Pro"/>
              <a:buChar char="-"/>
            </a:pPr>
            <a:r>
              <a:rPr lang="en"/>
              <a:t>This part of the tutorial will explore in which way ML is a help or hindrance for climate action</a:t>
            </a:r>
            <a:endParaRPr/>
          </a:p>
          <a:p>
            <a:pPr marL="171450" lvl="0" indent="-165100" algn="l" rtl="0">
              <a:spcBef>
                <a:spcPts val="0"/>
              </a:spcBef>
              <a:spcAft>
                <a:spcPts val="0"/>
              </a:spcAft>
              <a:buSzPts val="1100"/>
              <a:buChar char="-"/>
            </a:pPr>
            <a:r>
              <a:rPr lang="en"/>
              <a:t>We will discuss how to think about measuring the carbon footprint of ML</a:t>
            </a:r>
            <a:endParaRPr/>
          </a:p>
          <a:p>
            <a:pPr marL="171450" lvl="0" indent="-165100" algn="l" rtl="0">
              <a:spcBef>
                <a:spcPts val="0"/>
              </a:spcBef>
              <a:spcAft>
                <a:spcPts val="0"/>
              </a:spcAft>
              <a:buSzPts val="1100"/>
              <a:buChar char="-"/>
            </a:pPr>
            <a:r>
              <a:rPr lang="en"/>
              <a:t>And what everyone can do to shape the overall impact of ML</a:t>
            </a:r>
            <a:endParaRPr/>
          </a:p>
        </p:txBody>
      </p:sp>
      <p:sp>
        <p:nvSpPr>
          <p:cNvPr id="1409" name="Google Shape;1409;g13abe5b1c64_2_5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13a18c12b3c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Source Sans Pro"/>
              <a:buNone/>
            </a:pPr>
            <a:r>
              <a:rPr lang="en"/>
              <a:t>Script:</a:t>
            </a:r>
            <a:endParaRPr/>
          </a:p>
          <a:p>
            <a:pPr marL="457200" lvl="0" indent="-298450" algn="l" rtl="0">
              <a:spcBef>
                <a:spcPts val="0"/>
              </a:spcBef>
              <a:spcAft>
                <a:spcPts val="0"/>
              </a:spcAft>
              <a:buClr>
                <a:schemeClr val="dk1"/>
              </a:buClr>
              <a:buSzPts val="1100"/>
              <a:buChar char="-"/>
            </a:pPr>
            <a:r>
              <a:rPr lang="en" sz="1050">
                <a:solidFill>
                  <a:schemeClr val="dk1"/>
                </a:solidFill>
                <a:highlight>
                  <a:srgbClr val="FFFFFF"/>
                </a:highlight>
                <a:latin typeface="Roboto"/>
                <a:ea typeface="Roboto"/>
                <a:cs typeface="Roboto"/>
                <a:sym typeface="Roboto"/>
              </a:rPr>
              <a:t>We've talked so far about how ML can help with addressing climate change. But are there also ways that ML can potentially hurt the climate?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Many of you have probably thought about the computational emissions from ML – while this a problem it is not the only way that ML can increase emissions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ML is a multi-purpose technology and can be applied in ways that decrease or increase emissions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lastly, ML interacts with the larger, technological, social and economic system in ways that can help or hinder climate change mitigation</a:t>
            </a:r>
            <a:endParaRPr>
              <a:solidFill>
                <a:schemeClr val="dk1"/>
              </a:solidFill>
            </a:endParaRPr>
          </a:p>
          <a:p>
            <a:pPr marL="0" lvl="0" indent="0" algn="l" rtl="0">
              <a:lnSpc>
                <a:spcPct val="115000"/>
              </a:lnSpc>
              <a:spcBef>
                <a:spcPts val="0"/>
              </a:spcBef>
              <a:spcAft>
                <a:spcPts val="0"/>
              </a:spcAft>
              <a:buNone/>
            </a:pPr>
            <a:r>
              <a:rPr lang="en">
                <a:solidFill>
                  <a:schemeClr val="dk1"/>
                </a:solidFill>
              </a:rPr>
              <a:t>This is part, we will talk about all of these aspects in more detail to understand how ML affects emissions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in an earlier part of this tutorial, we learned about how ML can be applied to help mitigate climate change by reducing emissions</a:t>
            </a:r>
            <a:endParaRPr>
              <a:solidFill>
                <a:schemeClr val="dk1"/>
              </a:solidFill>
            </a:endParaRPr>
          </a:p>
        </p:txBody>
      </p:sp>
      <p:sp>
        <p:nvSpPr>
          <p:cNvPr id="1418" name="Google Shape;1418;g13a18c12b3c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3a18c12b3c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
              <a:t>So let’s start with the emissions from ML computation and hardware</a:t>
            </a:r>
            <a:endParaRPr/>
          </a:p>
        </p:txBody>
      </p:sp>
      <p:sp>
        <p:nvSpPr>
          <p:cNvPr id="1438" name="Google Shape;1438;g13a18c12b3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3a18c12b3c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3a18c12b3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Clr>
                <a:schemeClr val="dk1"/>
              </a:buClr>
              <a:buSzPts val="1100"/>
              <a:buChar char="-"/>
            </a:pPr>
            <a:r>
              <a:rPr lang="en">
                <a:solidFill>
                  <a:schemeClr val="dk1"/>
                </a:solidFill>
              </a:rPr>
              <a:t>Emissions from ML training differ significantly between model types, and depend on whether a model is fine-tuned or trained from scratch.</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graphic from a recent paper illustrates how large the CO2 emissions are from training different models and compares those to the emissions from other typical activities such as driving a car for a mile.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Notice the log-scale: The most energy-intensive model here with 6 Billion parameters emits as much as powering a typical home for a year.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On the other side, fine-tuning BERT, a common activity in practice, compares to consuming less than a liter of gasoline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size of the model matters a lot for how much energy is consumed for training (see example of the Vision Transformer)</a:t>
            </a:r>
            <a:endParaRPr>
              <a:solidFill>
                <a:schemeClr val="dk1"/>
              </a:solidFill>
            </a:endParaRPr>
          </a:p>
          <a:p>
            <a:pPr marL="0" lvl="0" indent="0" algn="l" rtl="0">
              <a:lnSpc>
                <a:spcPct val="115000"/>
              </a:lnSpc>
              <a:spcBef>
                <a:spcPts val="0"/>
              </a:spcBef>
              <a:spcAft>
                <a:spcPts val="0"/>
              </a:spcAft>
              <a:buNone/>
            </a:pPr>
            <a:r>
              <a:rPr lang="en">
                <a:solidFill>
                  <a:schemeClr val="dk1"/>
                </a:solidFill>
              </a:rPr>
              <a:t>What the authors measure here are operational emissions….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______</a:t>
            </a:r>
            <a:endParaRPr/>
          </a:p>
          <a:p>
            <a:pPr marL="0" lvl="0" indent="0" algn="l" rtl="0">
              <a:spcBef>
                <a:spcPts val="0"/>
              </a:spcBef>
              <a:spcAft>
                <a:spcPts val="0"/>
              </a:spcAft>
              <a:buNone/>
            </a:pPr>
            <a:endParaRPr/>
          </a:p>
          <a:p>
            <a:pPr marL="0" lvl="0" indent="0" algn="l" rtl="0">
              <a:spcBef>
                <a:spcPts val="0"/>
              </a:spcBef>
              <a:spcAft>
                <a:spcPts val="0"/>
              </a:spcAft>
              <a:buNone/>
            </a:pPr>
            <a:r>
              <a:rPr lang="en"/>
              <a:t>Notes: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https://huggingface.co/EleutherAI/gpt-j-6B</a:t>
            </a:r>
            <a:endParaRPr/>
          </a:p>
          <a:p>
            <a:pPr marL="0" lvl="0" indent="0" algn="l" rtl="0">
              <a:spcBef>
                <a:spcPts val="0"/>
              </a:spcBef>
              <a:spcAft>
                <a:spcPts val="0"/>
              </a:spcAft>
              <a:buNone/>
            </a:pPr>
            <a:r>
              <a:rPr lang="en" u="sng">
                <a:solidFill>
                  <a:schemeClr val="hlink"/>
                </a:solidFill>
                <a:hlinkClick r:id="rId3"/>
              </a:rPr>
              <a:t>https://huggingface.co/EleutherAI/gpt-j-6B</a:t>
            </a:r>
            <a:endParaRPr/>
          </a:p>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13a18c12b3c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13a18c12b3c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Clr>
                <a:schemeClr val="dk1"/>
              </a:buClr>
              <a:buSzPts val="1100"/>
              <a:buChar char="-"/>
            </a:pPr>
            <a:r>
              <a:rPr lang="en">
                <a:solidFill>
                  <a:schemeClr val="dk1"/>
                </a:solidFill>
              </a:rPr>
              <a:t>…which come from the energy consumed while running the algorithm on the hardware. They depend on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energy efficiency. Data center efficiency can be improved with more efficient hardware, better cooling, or the use of waste heat for heating homes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type of electricity used. Using renewable energy improves the carbon footprint considerably. Data centers also have the opportunity help integrate more renewable energy into the grid by providing a load that is flexible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You may wonder if there is even a need for energy efficiency if a data centers uses 100% renewables: The answer is a clear yes - think about all the other stuff that low-carbon electricity could productively do if not consumed wastefully in a data center. </a:t>
            </a:r>
            <a:endParaRPr>
              <a:solidFill>
                <a:schemeClr val="dk1"/>
              </a:solidFill>
            </a:endParaRPr>
          </a:p>
          <a:p>
            <a:pPr marL="457200" lvl="0" indent="-298450" algn="l" rtl="0">
              <a:spcBef>
                <a:spcPts val="0"/>
              </a:spcBef>
              <a:spcAft>
                <a:spcPts val="0"/>
              </a:spcAft>
              <a:buClr>
                <a:schemeClr val="dk1"/>
              </a:buClr>
              <a:buSzPts val="1100"/>
              <a:buChar char="-"/>
            </a:pPr>
            <a:r>
              <a:rPr lang="en" sz="1050">
                <a:solidFill>
                  <a:schemeClr val="dk1"/>
                </a:solidFill>
                <a:highlight>
                  <a:srgbClr val="FFFFFF"/>
                </a:highlight>
                <a:latin typeface="Roboto"/>
                <a:ea typeface="Roboto"/>
                <a:cs typeface="Roboto"/>
                <a:sym typeface="Roboto"/>
              </a:rPr>
              <a:t>But operational emissions are not the only part. There are embodied emissions too. </a:t>
            </a:r>
            <a:r>
              <a:rPr lang="en">
                <a:solidFill>
                  <a:schemeClr val="dk1"/>
                </a:solidFill>
              </a:rPr>
              <a:t>As hardware becomes more efficient, the “embodied emissions” also may become more important. What do we mean by that?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Producing computer hardware also emits greenhouse gas emissions. For example through</a:t>
            </a:r>
            <a:endParaRPr>
              <a:solidFill>
                <a:schemeClr val="dk1"/>
              </a:solidFill>
            </a:endParaRPr>
          </a:p>
          <a:p>
            <a:pPr marL="1371600" lvl="2" indent="-298450" algn="l" rtl="0">
              <a:spcBef>
                <a:spcPts val="0"/>
              </a:spcBef>
              <a:spcAft>
                <a:spcPts val="0"/>
              </a:spcAft>
              <a:buClr>
                <a:schemeClr val="dk1"/>
              </a:buClr>
              <a:buSzPts val="1100"/>
              <a:buChar char="-"/>
            </a:pPr>
            <a:r>
              <a:rPr lang="en">
                <a:solidFill>
                  <a:schemeClr val="dk1"/>
                </a:solidFill>
              </a:rPr>
              <a:t>Mining, manufacturing</a:t>
            </a:r>
            <a:endParaRPr>
              <a:solidFill>
                <a:schemeClr val="dk1"/>
              </a:solidFill>
            </a:endParaRPr>
          </a:p>
          <a:p>
            <a:pPr marL="1371600" lvl="2" indent="-298450" algn="l" rtl="0">
              <a:spcBef>
                <a:spcPts val="0"/>
              </a:spcBef>
              <a:spcAft>
                <a:spcPts val="0"/>
              </a:spcAft>
              <a:buClr>
                <a:schemeClr val="dk1"/>
              </a:buClr>
              <a:buSzPts val="1100"/>
              <a:buChar char="-"/>
            </a:pPr>
            <a:r>
              <a:rPr lang="en">
                <a:solidFill>
                  <a:schemeClr val="dk1"/>
                </a:solidFill>
              </a:rPr>
              <a:t>Transportation</a:t>
            </a:r>
            <a:endParaRPr>
              <a:solidFill>
                <a:schemeClr val="dk1"/>
              </a:solidFill>
            </a:endParaRPr>
          </a:p>
          <a:p>
            <a:pPr marL="1371600" lvl="2" indent="-298450" algn="l" rtl="0">
              <a:spcBef>
                <a:spcPts val="0"/>
              </a:spcBef>
              <a:spcAft>
                <a:spcPts val="0"/>
              </a:spcAft>
              <a:buClr>
                <a:schemeClr val="dk1"/>
              </a:buClr>
              <a:buSzPts val="1100"/>
              <a:buChar char="-"/>
            </a:pPr>
            <a:r>
              <a:rPr lang="en">
                <a:solidFill>
                  <a:schemeClr val="dk1"/>
                </a:solidFill>
              </a:rPr>
              <a:t>Or disposing of unused hardware.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This last picture illustrates how important are also other environmental and social impacts from hardware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Currently data center infrastructure is replaced fast as new and more efficient hardware becomes available. There is clearly a trade-off between operational efficiency and embodied emissions, so replacing hardware fast may not always be the best strategy.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Now let’s come back to the issue of how to measure computing-related emissions from ML as a whole</a:t>
            </a:r>
            <a:endParaRPr>
              <a:solidFill>
                <a:schemeClr val="dk1"/>
              </a:solidFill>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Notes: </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https://anatomyof.ai/img/ai-anatomy-map.pdf</a:t>
            </a:r>
            <a:endParaRPr/>
          </a:p>
          <a:p>
            <a:pPr marL="0" lvl="0" indent="0" algn="l" rtl="0">
              <a:spcBef>
                <a:spcPts val="0"/>
              </a:spcBef>
              <a:spcAft>
                <a:spcPts val="0"/>
              </a:spcAft>
              <a:buNone/>
            </a:pPr>
            <a:r>
              <a:rPr lang="en" u="sng">
                <a:solidFill>
                  <a:schemeClr val="hlink"/>
                </a:solidFill>
                <a:hlinkClick r:id="rId4"/>
              </a:rPr>
              <a:t>https://www.flickr.com/photos/peteropaliu/5053727771</a:t>
            </a:r>
            <a:endParaRPr/>
          </a:p>
          <a:p>
            <a:pPr marL="0" lvl="0" indent="0" algn="l" rtl="0">
              <a:spcBef>
                <a:spcPts val="0"/>
              </a:spcBef>
              <a:spcAft>
                <a:spcPts val="0"/>
              </a:spcAft>
              <a:buNone/>
            </a:pPr>
            <a:r>
              <a:rPr lang="en"/>
              <a:t>https://www.flickr.com/photos/fairphone/12830951233</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13a18c12b3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13a18c12b3c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figure illustrates in an abstract way how one can think about the energy consumption during different life-cycle phases of the algorithm</a:t>
            </a:r>
            <a:endParaRPr/>
          </a:p>
          <a:p>
            <a:pPr marL="457200" lvl="0" indent="-298450" algn="l" rtl="0">
              <a:spcBef>
                <a:spcPts val="0"/>
              </a:spcBef>
              <a:spcAft>
                <a:spcPts val="0"/>
              </a:spcAft>
              <a:buSzPts val="1100"/>
              <a:buChar char="-"/>
            </a:pPr>
            <a:r>
              <a:rPr lang="en"/>
              <a:t>As you may all know, developing an algorithm is most energy intensive – but also not done very often in practice</a:t>
            </a:r>
            <a:endParaRPr/>
          </a:p>
          <a:p>
            <a:pPr marL="457200" lvl="0" indent="-298450" algn="l" rtl="0">
              <a:spcBef>
                <a:spcPts val="0"/>
              </a:spcBef>
              <a:spcAft>
                <a:spcPts val="0"/>
              </a:spcAft>
              <a:buSzPts val="1100"/>
              <a:buChar char="-"/>
            </a:pPr>
            <a:r>
              <a:rPr lang="en"/>
              <a:t>In contrast, performing inference on a single data point is not very energy-intensive but depending on the application can happen billions of times a day</a:t>
            </a:r>
            <a:endParaRPr/>
          </a:p>
          <a:p>
            <a:pPr marL="457200" lvl="0" indent="-298450" algn="l" rtl="0">
              <a:spcBef>
                <a:spcPts val="0"/>
              </a:spcBef>
              <a:spcAft>
                <a:spcPts val="0"/>
              </a:spcAft>
              <a:buSzPts val="1100"/>
              <a:buChar char="-"/>
            </a:pPr>
            <a:r>
              <a:rPr lang="en"/>
              <a:t>That energy adds up: Google and Facebook report that their energy consumption from inference is larger than from training and development</a:t>
            </a:r>
            <a:endParaRPr/>
          </a:p>
          <a:p>
            <a:pPr marL="457200" lvl="0" indent="-298450" algn="l" rtl="0">
              <a:spcBef>
                <a:spcPts val="0"/>
              </a:spcBef>
              <a:spcAft>
                <a:spcPts val="0"/>
              </a:spcAft>
              <a:buSzPts val="1100"/>
              <a:buChar char="-"/>
            </a:pPr>
            <a:r>
              <a:rPr lang="en"/>
              <a:t>In addition to the energy consumption of training an individual model, what matters as well is the frequency and use patterns in practice</a:t>
            </a:r>
            <a:endParaRPr/>
          </a:p>
          <a:p>
            <a:pPr marL="45720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3a3671d48d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3a3671d48d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Diving into these sectors, I want to break them into a few categories.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3bba93ec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13bba93ec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To assess the overall compute-related energy consumption of ML, one can also take a top-down perspective</a:t>
            </a:r>
            <a:endParaRPr/>
          </a:p>
          <a:p>
            <a:pPr marL="457200" lvl="0" indent="-298450" algn="l" rtl="0">
              <a:spcBef>
                <a:spcPts val="0"/>
              </a:spcBef>
              <a:spcAft>
                <a:spcPts val="0"/>
              </a:spcAft>
              <a:buSzPts val="1100"/>
              <a:buChar char="-"/>
            </a:pPr>
            <a:r>
              <a:rPr lang="en"/>
              <a:t>Information and communication technologies account for around 1 to 2% of global GHG emissions of which only a part is due to AI.</a:t>
            </a:r>
            <a:endParaRPr/>
          </a:p>
          <a:p>
            <a:pPr marL="457200" lvl="0" indent="-298450" algn="l" rtl="0">
              <a:spcBef>
                <a:spcPts val="0"/>
              </a:spcBef>
              <a:spcAft>
                <a:spcPts val="0"/>
              </a:spcAft>
              <a:buSzPts val="1100"/>
              <a:buChar char="-"/>
            </a:pPr>
            <a:r>
              <a:rPr lang="en"/>
              <a:t>Unfortunately we don’t know how many loads on data centers can be attributed to ML and therefore don’t understand how large the AI-related part is, and how it is developing over time</a:t>
            </a:r>
            <a:endParaRPr/>
          </a:p>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3a18c12b3c_0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
              <a:t>So let’s take another look at the application impacts of ML</a:t>
            </a:r>
            <a:endParaRPr/>
          </a:p>
        </p:txBody>
      </p:sp>
      <p:sp>
        <p:nvSpPr>
          <p:cNvPr id="1511" name="Google Shape;1511;g13a18c12b3c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3a18c12b3c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3a18c12b3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SzPts val="1100"/>
              <a:buChar char="-"/>
            </a:pPr>
            <a:r>
              <a:rPr lang="en"/>
              <a:t>Earlier in this tutorial, we learnt about the different ways ML can be used to reduce emissions, which are summarized in this figure</a:t>
            </a:r>
            <a:endParaRPr/>
          </a:p>
          <a:p>
            <a:pPr marL="457200" lvl="0" indent="-298450" algn="l" rtl="0">
              <a:spcBef>
                <a:spcPts val="0"/>
              </a:spcBef>
              <a:spcAft>
                <a:spcPts val="0"/>
              </a:spcAft>
              <a:buSzPts val="1100"/>
              <a:buChar char="-"/>
            </a:pPr>
            <a:r>
              <a:rPr lang="en"/>
              <a:t>As indicated by the red bubble, ML can also increase emissions, for example if it is applied in the oil and gas sector to improve exploration and therefore helps increase the amount oil or gas that is extracted</a:t>
            </a:r>
            <a:endParaRPr/>
          </a:p>
          <a:p>
            <a:pPr marL="457200" lvl="0" indent="-298450" algn="l" rtl="0">
              <a:spcBef>
                <a:spcPts val="0"/>
              </a:spcBef>
              <a:spcAft>
                <a:spcPts val="0"/>
              </a:spcAft>
              <a:buSzPts val="1100"/>
              <a:buChar char="-"/>
            </a:pPr>
            <a:r>
              <a:rPr lang="en"/>
              <a:t>Currently, there don’t exist standard ways to measure such application-related impacts of ML. </a:t>
            </a:r>
            <a:endParaRPr/>
          </a:p>
          <a:p>
            <a:pPr marL="457200" lvl="0" indent="-298450" algn="l" rtl="0">
              <a:spcBef>
                <a:spcPts val="0"/>
              </a:spcBef>
              <a:spcAft>
                <a:spcPts val="0"/>
              </a:spcAft>
              <a:buSzPts val="1100"/>
              <a:buChar char="-"/>
            </a:pPr>
            <a:r>
              <a:rPr lang="en"/>
              <a:t>While for single case studies that may be quite easy to assess, such as for energy efficiency measures, for other application areas that is much more difficult (for example for battery R&amp;D)</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ecd0d091b_0_1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ecd0d091b_0_1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dirty="0">
                <a:latin typeface="Times New Roman"/>
                <a:ea typeface="Times New Roman"/>
                <a:cs typeface="Times New Roman"/>
                <a:sym typeface="Times New Roman"/>
              </a:rPr>
              <a:t>For instance, a recent report detailed ways in which large tech companies are using AI to help oil and gas companies identify and model extraction sites; optimize pipelines to expand fossil fuel transportation and storage capabilities; improve refining processes; and facilitate the marketing and sale of fossil fuel-derived products [Greenpeace 2020]</a:t>
            </a:r>
            <a:endParaRPr dirty="0"/>
          </a:p>
        </p:txBody>
      </p:sp>
      <p:sp>
        <p:nvSpPr>
          <p:cNvPr id="348" name="Google Shape;348;gaecd0d091b_0_14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3a18c12b3c_0_2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
              <a:t>And this is what we mean with this last point of ML’s system level impacts</a:t>
            </a:r>
            <a:endParaRPr/>
          </a:p>
        </p:txBody>
      </p:sp>
      <p:sp>
        <p:nvSpPr>
          <p:cNvPr id="1548" name="Google Shape;1548;g13a18c12b3c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13a18c12b3c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13a18c12b3c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SzPts val="1100"/>
              <a:buChar char="-"/>
            </a:pPr>
            <a:r>
              <a:rPr lang="en"/>
              <a:t>Such system-level effects can be for example something called rebound effects, …. [explain], some aspect of this will likely happen also if we reduce costs in refineries</a:t>
            </a:r>
            <a:endParaRPr/>
          </a:p>
          <a:p>
            <a:pPr marL="457200" lvl="0" indent="-298450" algn="l" rtl="0">
              <a:spcBef>
                <a:spcPts val="0"/>
              </a:spcBef>
              <a:spcAft>
                <a:spcPts val="0"/>
              </a:spcAft>
              <a:buSzPts val="1100"/>
              <a:buChar char="-"/>
            </a:pPr>
            <a:r>
              <a:rPr lang="en"/>
              <a:t>The next example refers to lock-in effects, technologies compete…., when oil refining and oil products are made cheaper, we are at risk of remaining locked into oil products. Another example of this may occur with AVs, that can lock us into individualized and energy-intensive driving</a:t>
            </a:r>
            <a:endParaRPr/>
          </a:p>
          <a:p>
            <a:pPr marL="457200" lvl="0" indent="-298450" algn="l" rtl="0">
              <a:spcBef>
                <a:spcPts val="0"/>
              </a:spcBef>
              <a:spcAft>
                <a:spcPts val="0"/>
              </a:spcAft>
              <a:buSzPts val="1100"/>
              <a:buChar char="-"/>
            </a:pPr>
            <a:r>
              <a:rPr lang="en"/>
              <a:t>[consumer behavior]</a:t>
            </a:r>
            <a:endParaRPr/>
          </a:p>
          <a:p>
            <a:pPr marL="457200" lvl="0" indent="-298450" algn="l" rtl="0">
              <a:spcBef>
                <a:spcPts val="0"/>
              </a:spcBef>
              <a:spcAft>
                <a:spcPts val="0"/>
              </a:spcAft>
              <a:buSzPts val="1100"/>
              <a:buChar char="-"/>
            </a:pPr>
            <a:r>
              <a:rPr lang="en">
                <a:solidFill>
                  <a:schemeClr val="dk1"/>
                </a:solidFill>
              </a:rPr>
              <a:t>Communication and education-related effects could for example lead to increased polarization, and opposition to climate policies. ML can contribute to the spread of misinformation and amplifying controversy, for example on social media.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13cb0c994a2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Source Sans Pro"/>
              <a:buNone/>
            </a:pPr>
            <a:r>
              <a:rPr lang="en"/>
              <a:t>Script:</a:t>
            </a:r>
            <a:endParaRPr/>
          </a:p>
          <a:p>
            <a:pPr marL="457200" lvl="0" indent="-298450" algn="l" rtl="0">
              <a:spcBef>
                <a:spcPts val="0"/>
              </a:spcBef>
              <a:spcAft>
                <a:spcPts val="0"/>
              </a:spcAft>
              <a:buClr>
                <a:schemeClr val="dk1"/>
              </a:buClr>
              <a:buSzPts val="1100"/>
              <a:buChar char="-"/>
            </a:pPr>
            <a:r>
              <a:rPr lang="en">
                <a:solidFill>
                  <a:schemeClr val="dk1"/>
                </a:solidFill>
              </a:rPr>
              <a:t>So to recap, the major categories of ways that ML affects emissions its through it’s computation and hardware, the immediate impacts of its applications (both good and bad), and the system-wide changes that ML induces.</a:t>
            </a:r>
            <a:endParaRPr>
              <a:solidFill>
                <a:schemeClr val="dk1"/>
              </a:solidFill>
            </a:endParaRPr>
          </a:p>
        </p:txBody>
      </p:sp>
      <p:sp>
        <p:nvSpPr>
          <p:cNvPr id="1575" name="Google Shape;1575;g13cb0c994a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3a18c12b3c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3a18c12b3c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SzPts val="1100"/>
              <a:buChar char="-"/>
            </a:pPr>
            <a:r>
              <a:rPr lang="en"/>
              <a:t>in a recent paper as a framework for impact assessment with three levels of impacts. </a:t>
            </a:r>
            <a:endParaRPr/>
          </a:p>
          <a:p>
            <a:pPr marL="457200" lvl="0" indent="-298450" algn="l" rtl="0">
              <a:spcBef>
                <a:spcPts val="0"/>
              </a:spcBef>
              <a:spcAft>
                <a:spcPts val="0"/>
              </a:spcAft>
              <a:buSzPts val="1100"/>
              <a:buChar char="-"/>
            </a:pPr>
            <a:r>
              <a:rPr lang="en"/>
              <a:t>The framework that is intended to help researchers and practitioners develop better impact assessment for ML</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13a18c12b3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13a18c12b3c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SzPts val="1100"/>
              <a:buChar char="-"/>
            </a:pPr>
            <a:r>
              <a:rPr lang="en"/>
              <a:t>Measure….</a:t>
            </a:r>
            <a:endParaRPr/>
          </a:p>
          <a:p>
            <a:pPr marL="457200" lvl="0" indent="-298450" algn="l" rtl="0">
              <a:spcBef>
                <a:spcPts val="0"/>
              </a:spcBef>
              <a:spcAft>
                <a:spcPts val="0"/>
              </a:spcAft>
              <a:buSzPts val="1100"/>
              <a:buChar char="-"/>
            </a:pPr>
            <a:r>
              <a:rPr lang="en"/>
              <a:t>Reduce your impact by choosing more efficient models (such as DistillBert instead of Bert), and reducing wasteful model retraining and execution</a:t>
            </a:r>
            <a:endParaRPr/>
          </a:p>
          <a:p>
            <a:pPr marL="457200" lvl="0" indent="-298450" algn="l" rtl="0">
              <a:spcBef>
                <a:spcPts val="0"/>
              </a:spcBef>
              <a:spcAft>
                <a:spcPts val="0"/>
              </a:spcAft>
              <a:buSzPts val="1100"/>
              <a:buChar char="-"/>
            </a:pPr>
            <a:r>
              <a:rPr lang="en"/>
              <a:t>…</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13cb0c994a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13cb0c994a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3a3671d48d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3a3671d48d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first four sectors on the slide - energy supply, transportation, buildings, and industry - are sectors where the emissions come primarily from the production and use of energy.</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13abe5b1c64_2_5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7" name="Google Shape;1617;g13abe5b1c64_2_5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Having talked about these different intersections of ML and climate change, I now want to turn to some important considerations for research and deployment.</a:t>
            </a:r>
            <a:endParaRPr>
              <a:solidFill>
                <a:schemeClr val="dk1"/>
              </a:solidFill>
            </a:endParaRPr>
          </a:p>
          <a:p>
            <a:pPr marL="0" lvl="0" indent="0" algn="l" rtl="0">
              <a:spcBef>
                <a:spcPts val="0"/>
              </a:spcBef>
              <a:spcAft>
                <a:spcPts val="0"/>
              </a:spcAft>
              <a:buNone/>
            </a:pPr>
            <a:endParaRPr/>
          </a:p>
        </p:txBody>
      </p:sp>
      <p:sp>
        <p:nvSpPr>
          <p:cNvPr id="1618" name="Google Shape;1618;g13abe5b1c64_2_5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137</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3a3671d48d_0_9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13a3671d48d_0_9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When working on ML for climate action, it’s important to understand the broader “pathway to impact” in which the ML work is situated.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particular, it’s necessary to scope the problem, understand what other tools and approaches already exist, and understand </a:t>
            </a:r>
            <a:r>
              <a:rPr lang="en" b="1">
                <a:solidFill>
                  <a:schemeClr val="dk1"/>
                </a:solidFill>
              </a:rPr>
              <a:t>how the ML (if it’s needed at all) will interact</a:t>
            </a:r>
            <a:r>
              <a:rPr lang="en">
                <a:solidFill>
                  <a:schemeClr val="dk1"/>
                </a:solidFill>
              </a:rPr>
              <a:t> with these existing tools and approaches.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Downstream from the ML, it’s important to understand how the solution will be analyzed and deployed, and what potential other consequences or side-effects it may also have - in terms of things like </a:t>
            </a:r>
            <a:r>
              <a:rPr lang="en" b="1">
                <a:solidFill>
                  <a:schemeClr val="dk1"/>
                </a:solidFill>
              </a:rPr>
              <a:t>rebound effects, equity impacts, and so forth</a:t>
            </a:r>
            <a:r>
              <a:rPr lang="en">
                <a:solidFill>
                  <a:schemeClr val="dk1"/>
                </a:solidFill>
              </a:rPr>
              <a:t> - and to </a:t>
            </a:r>
            <a:r>
              <a:rPr lang="en" b="1">
                <a:solidFill>
                  <a:schemeClr val="dk1"/>
                </a:solidFill>
              </a:rPr>
              <a:t>incorporate these considerations</a:t>
            </a:r>
            <a:r>
              <a:rPr lang="en">
                <a:solidFill>
                  <a:schemeClr val="dk1"/>
                </a:solidFill>
              </a:rPr>
              <a:t> when developing algorithms in the first place.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What this means in practice is that ML-for-climate isn’t, in some sense, a field where the lion’s share of problems will be solved by picking up a benchmark and running with it (though of course, benchmarks are a </a:t>
            </a:r>
            <a:r>
              <a:rPr lang="en" b="1">
                <a:solidFill>
                  <a:schemeClr val="dk1"/>
                </a:solidFill>
              </a:rPr>
              <a:t>great way to get one’s feet wet</a:t>
            </a: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It’s a field where the process of understanding the problems and the domain, and going through the process of gathering data and setting up the problem yourself, is extremely important.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While this can be a lot of work, ultimately, this kind of domain understanding can yield a lot of insights and opportunities to ask important and novel research questions that others may not be asking - that is, it can lead to a lot of really interesting directions for ML research.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include, but aren’t limited to, some of the directions we covered earlier in this tutorial.</a:t>
            </a:r>
            <a:endParaRPr/>
          </a:p>
        </p:txBody>
      </p:sp>
      <p:sp>
        <p:nvSpPr>
          <p:cNvPr id="1628" name="Google Shape;1628;g13a3671d48d_0_9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138</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3a3671d48d_0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3a3671d48d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 part of developing this domain understanding involves getting a sense of what data, simulators, and evaluation metrics may already exist, as well as what needs to be created.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 the data side, “creating data” can entail different kinds of things, depending on what’s available - data collection, but also annotation or collation, inferring information from proxies, or even just figuring out how to properly license data that already exist.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It’s worth noting here that different communities have very different notions of what “data” or a “dataset” look like, so it’s important to work together and calibrate expectations in this respect.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addition to static datasets, simulators or test beds are particularly important for control and optimization problems on physical domains like power grids, buildings, and heavy industry.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then importantly, evaluation metrics are key.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metrics should cover what it means for the method to directly be successful, but also measure potential side-effects, negative consequences, or other factors needed to holistically understand the solution.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Developing good metrics requires involvement from multiple kinds of stakeholders, as well as consistent re-evaluation to make sure the metrics continue to make sense.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 few resources I’ll point out here include the Climate Change AI dataset wishlist, which poses different kinds of datasets it could be useful to create;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entities like the Lacuna Fund, which provide funding for dataset creation particularly in low- and middle-income contexts;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the NeurIPS Datasets and Benchmarks track, which is a potential venue to publish and disseminate datasets to spur further work. </a:t>
            </a:r>
            <a:endParaRPr sz="10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13a3a90c89f_3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When developing data, metrics, and algorithms, the broader conversation on responsible AI is also very applicable, and can play out in important ways in climate change contexts.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there are many places where data and algorithms can create or perpetuate bias.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when working to pinpoint ways to make buildings more efficient, it’s important to understand how factors like housing discrimination and generational wealth have affected the current state of which buildings are efficient.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Data on buildings is also unevenly available across geographies, which can potentially bias interventions.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Modeling choices can also perpetuate bias - for instance, physics-based weather models are often calibrated based on observational data, and the choice of calibration data affects who the model performs well for.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addition to bias, trustworthiness and accountability are also important considerations - some aspects of which we discussed earlier in this tutorial.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then equity considerations are of course extremely important, considering the intersection of responsible AI and climate justice.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Important actions in this area include centering diverse stakeholders - for instance not just working with wealthy industrial agriculture stakeholders, but also smallholder farmers.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Ensuring that ML capacity, compute, expertise, and access are not just concentrated within a few institutions and geographies, but making sure they’re democratized so a broad set of stakeholders can participate in and benefit from ML-for-climate work.</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avoiding digital colonialism, which is when those in developed countries use data from developing countries with little involvement from or benefit for the populations whose data are being used -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by exploiting differences in privacy regulations around personal energy usage data, or by analyzing satellite imagery from afar without deeply engaging local populations.</a:t>
            </a:r>
            <a:endParaRPr/>
          </a:p>
        </p:txBody>
      </p:sp>
      <p:sp>
        <p:nvSpPr>
          <p:cNvPr id="1669" name="Google Shape;1669;g13a3a90c89f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13a3671d48d_0_12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can be a lot to keep in mind, so if I had to impart one meta-level tip here, it would be to work with the correct stakeholders to make sure these considerations come to the fore.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includes researchers from other disciplines, deployment partners, end users, policymakers, and also other parties who may not be directly on the deployment path but may nonetheless be affected by the deployment or use of a particular technology.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importantly, it’s not just about engagement, but in fact </a:t>
            </a:r>
            <a:r>
              <a:rPr lang="en" i="1">
                <a:solidFill>
                  <a:schemeClr val="dk1"/>
                </a:solidFill>
              </a:rPr>
              <a:t>meaningful</a:t>
            </a:r>
            <a:r>
              <a:rPr lang="en">
                <a:solidFill>
                  <a:schemeClr val="dk1"/>
                </a:solidFill>
              </a:rPr>
              <a:t> engagement where different stakeholders are really able to drive and shape progress -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I’d refer you to the classic stakeholder engagement paper on Arnstein’s Ladder of Citizen Participation (pictured on the slide) to learn more.</a:t>
            </a:r>
            <a:endParaRPr>
              <a:solidFill>
                <a:schemeClr val="dk1"/>
              </a:solidFill>
            </a:endParaRPr>
          </a:p>
          <a:p>
            <a:pPr marL="0" lvl="0" indent="0" algn="l" rtl="0">
              <a:spcBef>
                <a:spcPts val="0"/>
              </a:spcBef>
              <a:spcAft>
                <a:spcPts val="0"/>
              </a:spcAft>
              <a:buNone/>
            </a:pPr>
            <a:endParaRPr/>
          </a:p>
        </p:txBody>
      </p:sp>
      <p:sp>
        <p:nvSpPr>
          <p:cNvPr id="1676" name="Google Shape;1676;g13a3671d48d_0_1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3a3671d48d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3a3671d48d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While I’ve primarily focused here on considerations for ML-for-climate projects, I want to close by mentioning that even if you’re someone who </a:t>
            </a:r>
            <a:r>
              <a:rPr lang="en" i="1">
                <a:solidFill>
                  <a:schemeClr val="dk1"/>
                </a:solidFill>
              </a:rPr>
              <a:t>doesn’t</a:t>
            </a:r>
            <a:r>
              <a:rPr lang="en">
                <a:solidFill>
                  <a:schemeClr val="dk1"/>
                </a:solidFill>
              </a:rPr>
              <a:t> explicitly work on climate change, climate change should </a:t>
            </a:r>
            <a:r>
              <a:rPr lang="en" i="1">
                <a:solidFill>
                  <a:schemeClr val="dk1"/>
                </a:solidFill>
              </a:rPr>
              <a:t>still</a:t>
            </a:r>
            <a:r>
              <a:rPr lang="en">
                <a:solidFill>
                  <a:schemeClr val="dk1"/>
                </a:solidFill>
              </a:rPr>
              <a:t> be a central consideration in how you do your general ML work.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To put it strongly, if you work on ML, for better or worse, your work probably impacts climate action.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Lynn talked about how ML compute and applications can have implications for greenhouse gas emissions, and how that should affect how we pursue ML.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addition, it’s important to think about the ways that ML may concentrate resources among already powerful entities and potentially widen the digital divide.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Access to wealth and infrastructure, including tech tools, will affect the capacity that developing and marginalized communities have to mitigate and adapt to climate change - so it’s important to be intentional about where ML funding and capacity goes, and in general who gets to participate in developing and accessing ML.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responsible communication about ML is key. ML often gets a lot of attention and flash in a way that other fields do not, and the climate world is in some ways desperate for solutions given the short timescales we’re facing.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 when communicating about ML in general, it’s important that we’re open, honest, and humble in our communications about the capabilities and limitations of the tech, in order to avoid diverting funding and attention away from other important approaches or tools that just happen to be less flashy.</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13a3671d48d_0_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13a3671d48d_0_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to sum up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When working explicitly on climate-related problems, it’s important to understand how your ML algorithm is situated within its broader pathway to impact, and to engage with stakeholders across this entire pathway.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when working on ML in general, think about its climate impacts - on emissions, on equity and climate justice, and on public perception of ML’s general capabilities and limitations.</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13abe5b1c64_2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7" name="Google Shape;1707;g13abe5b1c64_2_5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8" name="Google Shape;1708;g13abe5b1c64_2_5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144</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13abe5b1c64_2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g13abe5b1c64_2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718" name="Google Shape;1718;g13abe5b1c64_2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145</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0160faf17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0160faf17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53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3a3671d48d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3a3671d48d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When we think about reducing emissions in energy-related sectors, we can turn to a conceptual framework based on what’s called the Kaya identity, which breaks down greenhouse gas emissions into the product of a few different illustrative terms - population, service/population, energy/service, and GHG emissions/energy.</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13abe5b1c64_2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4" name="Google Shape;1764;g13abe5b1c64_2_3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765" name="Google Shape;1765;g13abe5b1c64_2_3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147</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3b86d124cf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g13b86d124cf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784" name="Google Shape;1784;g13b86d124cf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148</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13abe5b1c64_2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6" name="Google Shape;1836;g13abe5b1c64_2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837" name="Google Shape;1837;g13abe5b1c64_2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3ba0962a42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3ba0962a4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for instance, starting with service/population. This refers, in broad terms, to how much a given person consumes - so reducing the service/population term means reducing per-capita consumption.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To make this more concrete, I’m going to use the running example of passenger travel in cars. In this case, the “service” we’re referring to is the number of </a:t>
            </a:r>
            <a:r>
              <a:rPr lang="en" b="1">
                <a:solidFill>
                  <a:schemeClr val="dk1"/>
                </a:solidFill>
              </a:rPr>
              <a:t>vehicle-kilometers</a:t>
            </a:r>
            <a:r>
              <a:rPr lang="en">
                <a:solidFill>
                  <a:schemeClr val="dk1"/>
                </a:solidFill>
              </a:rPr>
              <a:t> traveled.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There are a couple of strategies here that can help reduce the amount of “service” used per person - that is, </a:t>
            </a:r>
            <a:r>
              <a:rPr lang="en" b="1">
                <a:solidFill>
                  <a:schemeClr val="dk1"/>
                </a:solidFill>
              </a:rPr>
              <a:t>reduce per-capita consumption</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One of these is, for example, </a:t>
            </a:r>
            <a:r>
              <a:rPr lang="en" b="1">
                <a:solidFill>
                  <a:schemeClr val="dk1"/>
                </a:solidFill>
              </a:rPr>
              <a:t>reducing the number of kilometers driven</a:t>
            </a:r>
            <a:r>
              <a:rPr lang="en">
                <a:solidFill>
                  <a:schemeClr val="dk1"/>
                </a:solidFill>
              </a:rPr>
              <a:t> - for instance, an </a:t>
            </a:r>
            <a:r>
              <a:rPr lang="en" b="1">
                <a:solidFill>
                  <a:schemeClr val="dk1"/>
                </a:solidFill>
              </a:rPr>
              <a:t>individual</a:t>
            </a:r>
            <a:r>
              <a:rPr lang="en">
                <a:solidFill>
                  <a:schemeClr val="dk1"/>
                </a:solidFill>
              </a:rPr>
              <a:t> could move closer to work (or work remotely) in order to drive less, and on a </a:t>
            </a:r>
            <a:r>
              <a:rPr lang="en" b="1">
                <a:solidFill>
                  <a:schemeClr val="dk1"/>
                </a:solidFill>
              </a:rPr>
              <a:t>systemic</a:t>
            </a:r>
            <a:r>
              <a:rPr lang="en">
                <a:solidFill>
                  <a:schemeClr val="dk1"/>
                </a:solidFill>
              </a:rPr>
              <a:t> level, laying out cities in a way such that homes and work are closer together could reduce the total need for driving.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 could also increase the number of passengers per vehicle to reduce the amount of unique vehicle-kilometers per person.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examples are illustrative of some of the broader general levers we have - which include individual changes to reduce consumption, but importantly systemic changes and structural improvements that enable individual and organizational action.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3ba0962a42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3ba0962a42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next term in the Kaya identity refers to the amount of energy/service. Reducing this term can basically be thought of as reducing waste, or improving efficiency.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 for example, in the case of passenger cars, you can reduce the amount of fuel that is used for each mile by using a more efficient vehicle, by driving more efficiently, or by switching to modes like biking that still get you where you need to go but by using less energy.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Again, these hint at some general principles in energy-related sectors: You can reduce waste in terms of how your energy is consumed, and you can also reduce waste in how the energy is produced and moved around.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3ba0962a42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3ba0962a42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last major term here is greenhouse gas emissions per energy - so bringing this term down implies switching to clean energy sources.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the example of cars, for instance, you could switch from fossil fuel vehicles to electric vehicles that are then charged on a clean grid.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You could also switch to alternative fuels that can be used within gas-powered cars - for instance, electrofuels, solar fuels, and hydrogen fuels that can be produced in a carbon-neutral manner - though in general, this is technology still under development.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Again this hints at some broader strategies, one of which is to electrify things - take something powered by fossil fuel, make it electric, and charge it using low-carbon power like solar, wind or nuclear.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other strategy is to take your liquid fossil fuel and replace it with some clean alternative fuel.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3ba0962a42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3ba0962a42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to summarize, in energy-related sectors, we can reduce greenhouse gas emissions by reducing consumption, improving efficiency, and switching to clean energy sources.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3a3671d48d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3a3671d48d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next major category of sectors is land use sectors, primarily agriculture and forestry, which also make up an important share of greenhouse gas emissions.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a4f06cbf9_1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13a4f06cbf9_1_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Climate change is one of the most pressing issues that we as a society are facing today, and we're already facing its effects, from storms to droughts to fires to flooding.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impacts are being felt globally, and they are disproportionately being felt by the world's most disadvantaged populations, creating an imperative to act quickly on this issue.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particular, according to the UN Intergovernmental Panel on Climate Change, we as a society need to hit net-zero greenhouse gas emissions by 2050 in order to stave off some of the worst effects of climate change.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this will require a rapid transformation across virtually every sector of society, ranging across energy, transport, buildings, agriculture, and so forth.</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 given this huge imperative to act on climate change, one might ask the question: How does machine learning fit into this picture? During today’s tutorial, we’ll aim to give an overview of some answers to this question.</a:t>
            </a:r>
            <a:endParaRPr sz="1200">
              <a:latin typeface="Source Sans Pro"/>
              <a:ea typeface="Source Sans Pro"/>
              <a:cs typeface="Source Sans Pro"/>
              <a:sym typeface="Source Sans Pro"/>
            </a:endParaRPr>
          </a:p>
        </p:txBody>
      </p:sp>
      <p:sp>
        <p:nvSpPr>
          <p:cNvPr id="363" name="Google Shape;363;g13a4f06cbf9_1_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a3671d48d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a3671d48d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When we think about emissions in land use-related sectors, this results primarily from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Land use change - things like cutting down trees or draining peatlands to for instance make room for agriculture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Fertilizer use - ammonia production for fertilizer actually accounts for around</a:t>
            </a:r>
            <a:r>
              <a:rPr lang="en" b="1">
                <a:solidFill>
                  <a:schemeClr val="dk1"/>
                </a:solidFill>
              </a:rPr>
              <a:t> 2% of global energy consumption</a:t>
            </a:r>
            <a:r>
              <a:rPr lang="en">
                <a:solidFill>
                  <a:schemeClr val="dk1"/>
                </a:solidFill>
              </a:rPr>
              <a:t>, and the application of fertilizer leads to the release of </a:t>
            </a:r>
            <a:r>
              <a:rPr lang="en" b="1">
                <a:solidFill>
                  <a:schemeClr val="dk1"/>
                </a:solidFill>
              </a:rPr>
              <a:t>nitrous oxide</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livestock - primarily methane emissions from ruminants, largely cow burps.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Thinking through the implications of strategies in land use can be somewhat complex, given the </a:t>
            </a:r>
            <a:r>
              <a:rPr lang="en" b="1">
                <a:solidFill>
                  <a:schemeClr val="dk1"/>
                </a:solidFill>
              </a:rPr>
              <a:t>complexity of the natural carbon cycle</a:t>
            </a:r>
            <a:r>
              <a:rPr lang="en">
                <a:solidFill>
                  <a:schemeClr val="dk1"/>
                </a:solidFill>
              </a:rPr>
              <a:t> and the many different </a:t>
            </a:r>
            <a:r>
              <a:rPr lang="en" b="1">
                <a:solidFill>
                  <a:schemeClr val="dk1"/>
                </a:solidFill>
              </a:rPr>
              <a:t>interactions between climate-related, socioeconomic, and natural factors</a:t>
            </a: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one common climate-related strategy is afforestation - planting trees.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While planting trees can capture carbon, tree monoculture could degrade ecosystems in ways that cause more carbon to be released - this is an example of one way in which the natural carbon cycle can get complex.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addition, there are lots of economic incentives that may cause those trees to get cut down, affecting what’s called the solution’s permanence.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 it’s important to think through how these different kinds of factors may interact.</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3ba0962a42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3ba0962a42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given that the greenhouse gas emissions here come primarily from land use change, fertilizer use, and livestock, there are a number of strategies that try to cut down on these sources of emissions.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When it comes to our natural land systems, the strategies are mostly on the land use change side of things - preventing deforestation, preserving peatlands and coastal wetlands, protecting biodiversity, and protecting the stewardship of indigenous lands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(which is good for many reasons, but relevantly, also has implications for protecting biodiversity).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 the agriculture side, strategies include reducing fertilizer use, reducing cows and other ruminant animals, and improving land management strategies for both cropland and grazing land.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There are several kinds of actions that can be taken on the demand side - things like reducing waste in food supply chains, reducing meat and dairy consumption, and avoiding purchasing “virgin wood” as construction material.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addition to these strategies, monitoring the amount of emissions that come from the land is also important for informing these strategies, since it’s generally a bit more difficult to get precise emissions estimates for land use-related sectors.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Satellite imagery-based monitoring is actually a common technique here.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ba0962a42_1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ba0962a42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Having talked through strategies to reduce emissions in energy-based and land use sectors, I finally want to turn to negative emissions strategies.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a3671d48d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a3671d48d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Negative emissions strategies are strategies to actually remove GHGs - usually carbon dioxide - from the atmosphere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can include technological solutions like carbon capture and storage, where we capture carbon dioxide - either from exhaust at industrial facilities or directly from the air - and then store it underground.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 related strategy is bioenergy with carbon capture and storage, which entails growing plants to pull CO</a:t>
            </a:r>
            <a:r>
              <a:rPr lang="en" baseline="-25000">
                <a:solidFill>
                  <a:schemeClr val="dk1"/>
                </a:solidFill>
              </a:rPr>
              <a:t>2</a:t>
            </a:r>
            <a:r>
              <a:rPr lang="en">
                <a:solidFill>
                  <a:schemeClr val="dk1"/>
                </a:solidFill>
              </a:rPr>
              <a:t> from the atmosphere, and then combusting them for energy in a power plant with carbon capture and storage.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Negative emissions can also include solutions that enhance nature’s ability to absorb carbon dioxide - things like planting trees, sequestering CO</a:t>
            </a:r>
            <a:r>
              <a:rPr lang="en" baseline="-25000">
                <a:solidFill>
                  <a:schemeClr val="dk1"/>
                </a:solidFill>
              </a:rPr>
              <a:t>2</a:t>
            </a:r>
            <a:r>
              <a:rPr lang="en">
                <a:solidFill>
                  <a:schemeClr val="dk1"/>
                </a:solidFill>
              </a:rPr>
              <a:t> in soil, restoring peatlands, and so forth.</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this can include producing biochar and storing it underground, where biochar is the byproduct of subjecting biomass to pyrolysis, and provides a more “permanent” way to store the CO</a:t>
            </a:r>
            <a:r>
              <a:rPr lang="en" baseline="-25000">
                <a:solidFill>
                  <a:schemeClr val="dk1"/>
                </a:solidFill>
              </a:rPr>
              <a:t>2</a:t>
            </a:r>
            <a:r>
              <a:rPr lang="en">
                <a:solidFill>
                  <a:schemeClr val="dk1"/>
                </a:solidFill>
              </a:rPr>
              <a:t> captured in plants.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Overall, negative emissions strategies are an important part of the portfolio of actions, but face their own complications and are not a substitute for other aggressive mitigation actions.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3ba0962a42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3ba0962a42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that was a whirlwind tour through the different kinds of mitigation strategies in different sectors. In addition to sector-specific strategies, we can also think about cross-cutting economy-wide strategies that mandate or incentivize these reductions in the first place.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3a3671d48d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3a3671d48d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This often starts with setting targets. For example, at the international level, negotiations in the context of the United Nations Framework Convention on Climate Change have caused almost 200 countries around the world to set voluntary targets, and several cities for example have set mandatory ones.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Of course, targets themselves don’t do anything - they need to be followed up by actions meant to actually hit such targets.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includes economy-wide regulations and standards, and large-scale governmental investments.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can also include putting a price on greenhouse gas emissions to account for the costs of climate change and disincentivize greenhouse gas emissions from being emitted. This can be done through strategies like a carbon tax, or a “cap-and-trade” system where entities can trade and sell a fixed number of emissions permits between them.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3ba0962a42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3ba0962a42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that's our dive into climate change mitigation. Switching gears,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3ba0962a42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3ba0962a42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that's our dive into climate change mitigation. Switching gears,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22594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3a3671d48d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3a3671d48d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Climate change has some direct effects such as rising temperatures and changing precipitation.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addition, oceans have absorbed 30% of the CO</a:t>
            </a:r>
            <a:r>
              <a:rPr lang="en" baseline="-25000">
                <a:solidFill>
                  <a:schemeClr val="dk1"/>
                </a:solidFill>
              </a:rPr>
              <a:t>2</a:t>
            </a:r>
            <a:r>
              <a:rPr lang="en">
                <a:solidFill>
                  <a:schemeClr val="dk1"/>
                </a:solidFill>
              </a:rPr>
              <a:t> we’ve emitted and 90% of the resulting heat increase, causing the water to expand and ice to melt - causing sea level rise - and the ocean to acidify.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leads to different downstream effects such as droughts and heatwaves, more intense storms and flooding, wildfires, loss of ecosystem services, biodiversity loss, and the spread of disease vectors and pests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all of which we need to adapt to.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6894a1d6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36894a1d6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So how do we actually deal with these things?</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abe5b1c64_2_5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13abe5b1c64_2_5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a:solidFill>
                  <a:schemeClr val="dk1"/>
                </a:solidFill>
              </a:rPr>
              <a:t>In particular, today we'll start with an introduction to climate change, covering a little bit about what climate change is, but then importantly, what it actually means to act on this issue.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We’ll then give an overview of the ways in which machine learning can play a role in climate action - in actually responding to climate change.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opportunities here represent a mix of applications that are </a:t>
            </a:r>
            <a:r>
              <a:rPr lang="en" b="1">
                <a:solidFill>
                  <a:schemeClr val="dk1"/>
                </a:solidFill>
              </a:rPr>
              <a:t>ready for implementation</a:t>
            </a:r>
            <a:r>
              <a:rPr lang="en">
                <a:solidFill>
                  <a:schemeClr val="dk1"/>
                </a:solidFill>
              </a:rPr>
              <a:t> today, as well as </a:t>
            </a:r>
            <a:r>
              <a:rPr lang="en" b="1">
                <a:solidFill>
                  <a:schemeClr val="dk1"/>
                </a:solidFill>
              </a:rPr>
              <a:t>novel and important research directions</a:t>
            </a:r>
            <a:r>
              <a:rPr lang="en">
                <a:solidFill>
                  <a:schemeClr val="dk1"/>
                </a:solidFill>
              </a:rPr>
              <a:t> for the machine learning research community, </a:t>
            </a:r>
            <a:r>
              <a:rPr lang="en" b="1">
                <a:solidFill>
                  <a:schemeClr val="dk1"/>
                </a:solidFill>
              </a:rPr>
              <a:t>in collaboration with other communities</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During the next part of the tutorial, we’ll then aim to highlight a few </a:t>
            </a:r>
            <a:r>
              <a:rPr lang="en" b="1">
                <a:solidFill>
                  <a:schemeClr val="dk1"/>
                </a:solidFill>
              </a:rPr>
              <a:t>examples of some of these research directions</a:t>
            </a:r>
            <a:r>
              <a:rPr lang="en">
                <a:solidFill>
                  <a:schemeClr val="dk1"/>
                </a:solidFill>
              </a:rPr>
              <a:t> that come up across different climate change-related domains.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include physics-informed and robust machine learning; interpretable machine learning and uncertainty quantification; and questions in generalization and causality.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Now, while the majority of this tutorial will focus on these aspects of how machine learning can </a:t>
            </a:r>
            <a:r>
              <a:rPr lang="en" i="1">
                <a:solidFill>
                  <a:schemeClr val="dk1"/>
                </a:solidFill>
              </a:rPr>
              <a:t>aid</a:t>
            </a:r>
            <a:r>
              <a:rPr lang="en">
                <a:solidFill>
                  <a:schemeClr val="dk1"/>
                </a:solidFill>
              </a:rPr>
              <a:t> in climate action, it’s worth noting that ultimately, </a:t>
            </a:r>
            <a:r>
              <a:rPr lang="en" b="1">
                <a:solidFill>
                  <a:schemeClr val="dk1"/>
                </a:solidFill>
              </a:rPr>
              <a:t>machine learning is a general-purpose technology</a:t>
            </a:r>
            <a:r>
              <a:rPr lang="en">
                <a:solidFill>
                  <a:schemeClr val="dk1"/>
                </a:solidFill>
              </a:rPr>
              <a:t> that can have both good and bad effects for the climate.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 we’ll also dive a little into this broader picture of the </a:t>
            </a:r>
            <a:r>
              <a:rPr lang="en" b="1">
                <a:solidFill>
                  <a:schemeClr val="dk1"/>
                </a:solidFill>
              </a:rPr>
              <a:t>mechanisms through which machine learning may help or hinder climate action</a:t>
            </a:r>
            <a:r>
              <a:rPr lang="en">
                <a:solidFill>
                  <a:schemeClr val="dk1"/>
                </a:solidFill>
              </a:rPr>
              <a:t>, and how that should affect the way we approach machine learning research and practice.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we’ll close with some important </a:t>
            </a:r>
            <a:r>
              <a:rPr lang="en" b="1">
                <a:solidFill>
                  <a:schemeClr val="dk1"/>
                </a:solidFill>
              </a:rPr>
              <a:t>considerations for research and deployment</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with some </a:t>
            </a:r>
            <a:r>
              <a:rPr lang="en" b="1">
                <a:solidFill>
                  <a:schemeClr val="dk1"/>
                </a:solidFill>
              </a:rPr>
              <a:t>takeaways</a:t>
            </a:r>
            <a:r>
              <a:rPr lang="en">
                <a:solidFill>
                  <a:schemeClr val="dk1"/>
                </a:solidFill>
              </a:rPr>
              <a:t> and pointers on </a:t>
            </a:r>
            <a:r>
              <a:rPr lang="en" b="1">
                <a:solidFill>
                  <a:schemeClr val="dk1"/>
                </a:solidFill>
              </a:rPr>
              <a:t>how to get involved</a:t>
            </a:r>
            <a:r>
              <a:rPr lang="en">
                <a:solidFill>
                  <a:schemeClr val="dk1"/>
                </a:solidFill>
              </a:rPr>
              <a:t>.</a:t>
            </a:r>
            <a:endParaRPr/>
          </a:p>
        </p:txBody>
      </p:sp>
      <p:sp>
        <p:nvSpPr>
          <p:cNvPr id="381" name="Google Shape;381;g13abe5b1c64_2_5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3ba0962a42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3ba0962a42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The first step is by understanding the risks that we're actually going to face, meaning both the magnitude of impacts we might face and the probability that we’ll face them.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this plot from the IPCC is looking at the expected </a:t>
            </a:r>
            <a:r>
              <a:rPr lang="en" b="1">
                <a:solidFill>
                  <a:schemeClr val="dk1"/>
                </a:solidFill>
              </a:rPr>
              <a:t>changes in annual mean precipitation globally at different levels of warming.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3a3671d48d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3a3671d48d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Once you know what these risks might look like, the second step is strengthening adaptive capacity.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involves both building robustness to potential outcomes - for instance, making sure your power grid doesn’t black out when there’s a big climate-induced storm - as well as building resilience - that is, if your power grid does go out, making sure you can bring it up more quickly.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kinds of strategies need to be applied across human and ecological systems - considering food security, water security, resilient infrastructure, and ecological conservation and restoration - and have lots of synergies with (for instance) the UN Sustainable Development Goals.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While these adaptation strategies in some sense take climate impacts as a given...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3a3671d48d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3a3671d48d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 solar geoengineering, on the other hand, is an adaptation strategy that tries to slow warming directly - or “cool” the Earth - by increasing the Earth’s reflectance (or “albedo”).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most common proposal here is to release sulfates into the stratosphere, mimicking what happens when a volcano erupts.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Solar geoengineering is a difficult and very contentious option, due to uncertainties in its actual effects, concerns that having this option may cause us to procrastinate on other strategies, the fact that the abrupt termination of such a system could lead to very rapid warming, and various governance issues - so solar geoengineering is often very much viewed as a last resort.</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3a3671d48d_0_1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3a3671d48d_0_1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to wrap up: The main takeaways here are that we need really rapid action to address climate change, and these axes of action include climate science, climate change mitigation, and climate change adaptation.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Doing these strategies “right” requires holistic thinking, for instance consideration of climate justice and interactions with sustainable development goals.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Many fields and sectors need to be involved in making these kinds of strategies successful - various fields of science and engineering, to economics and the social sciences, to public policy - and machine learning can potentially play a role in supplementing and strengthening these efforts.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3abe5b1c64_2_5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g13abe5b1c64_2_5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g13abe5b1c64_2_5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377a4fa1db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g1377a4fa1db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377a4fa1db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g1377a4fa1db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abe5b1c64_2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g13abe5b1c64_2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743602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377a4fa1db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g1377a4fa1db_2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792" name="Google Shape;792;g1377a4fa1db_2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77a4fa1db_2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4" name="Google Shape;804;g1377a4fa1db_2_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805" name="Google Shape;805;g1377a4fa1db_2_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a3671d48d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a3671d48d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Before diving in, we’d like to thank a number of </a:t>
            </a:r>
            <a:r>
              <a:rPr lang="en" b="1">
                <a:solidFill>
                  <a:schemeClr val="dk1"/>
                </a:solidFill>
              </a:rPr>
              <a:t>individuals</a:t>
            </a:r>
            <a:r>
              <a:rPr lang="en">
                <a:solidFill>
                  <a:schemeClr val="dk1"/>
                </a:solidFill>
              </a:rPr>
              <a:t> for their input and feedback on this tutorial - as listed on the slide - as well as the broader </a:t>
            </a:r>
            <a:r>
              <a:rPr lang="en" b="1">
                <a:solidFill>
                  <a:schemeClr val="dk1"/>
                </a:solidFill>
              </a:rPr>
              <a:t>Climate Change AI team</a:t>
            </a: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We’d also like to thank the members of the </a:t>
            </a:r>
            <a:r>
              <a:rPr lang="en" b="1">
                <a:solidFill>
                  <a:schemeClr val="dk1"/>
                </a:solidFill>
              </a:rPr>
              <a:t>Computational Sustainability Network, Climate Informatics</a:t>
            </a:r>
            <a:r>
              <a:rPr lang="en">
                <a:solidFill>
                  <a:schemeClr val="dk1"/>
                </a:solidFill>
              </a:rPr>
              <a:t>, and the other communities that have been instrumental in building up this broader space - which we’ll also provide </a:t>
            </a:r>
            <a:r>
              <a:rPr lang="en" b="1">
                <a:solidFill>
                  <a:schemeClr val="dk1"/>
                </a:solidFill>
              </a:rPr>
              <a:t>pointers to towards the end</a:t>
            </a:r>
            <a:r>
              <a:rPr lang="en">
                <a:solidFill>
                  <a:schemeClr val="dk1"/>
                </a:solidFill>
              </a:rPr>
              <a:t> of this tutorial.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we’d like to thank the </a:t>
            </a:r>
            <a:r>
              <a:rPr lang="en" b="1">
                <a:solidFill>
                  <a:schemeClr val="dk1"/>
                </a:solidFill>
              </a:rPr>
              <a:t>ICML organizers</a:t>
            </a:r>
            <a:r>
              <a:rPr lang="en">
                <a:solidFill>
                  <a:schemeClr val="dk1"/>
                </a:solidFill>
              </a:rPr>
              <a:t> for putting this broader conference and tutorials series together.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So with that, thanks everyone for joining today, and we’re excited to dive 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377a4fa1db_2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6" name="Google Shape;816;g1377a4fa1db_2_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817" name="Google Shape;817;g1377a4fa1db_2_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377a4fa1db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g1377a4fa1db_2_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829" name="Google Shape;829;g1377a4fa1db_2_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377a4fa1db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g1377a4fa1db_2_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841" name="Google Shape;841;g1377a4fa1db_2_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abe5b1c64_2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g13abe5b1c64_2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3abe5b1c64_2_5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g13abe5b1c64_2_5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865" name="Google Shape;865;g13abe5b1c64_2_5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377a4fa019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g1377a4fa019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874" name="Google Shape;874;g1377a4fa019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3abe5b1c64_2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13abe5b1c64_2_5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overview you just saw of machine learning for climate action represents both a mix of projects that can be implemented today, and novel research challenges for the ML community.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During this part of the tutorial, we’re going to dive further into some of these research challenges.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Specifically, we’re going to highlight a few areas of machine learning innovation that are pertinent to climate action, and include </a:t>
            </a:r>
            <a:r>
              <a:rPr lang="en" b="1">
                <a:solidFill>
                  <a:schemeClr val="dk1"/>
                </a:solidFill>
              </a:rPr>
              <a:t>examples of how the demands in different climate change domains</a:t>
            </a:r>
            <a:r>
              <a:rPr lang="en">
                <a:solidFill>
                  <a:schemeClr val="dk1"/>
                </a:solidFill>
              </a:rPr>
              <a:t> might shape the directions of this innovation.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areas we’re highlighting </a:t>
            </a:r>
            <a:r>
              <a:rPr lang="en" b="1">
                <a:solidFill>
                  <a:schemeClr val="dk1"/>
                </a:solidFill>
              </a:rPr>
              <a:t>aren’t meant to be exhaustive, nor are they meant to be mutually exclusive</a:t>
            </a:r>
            <a:r>
              <a:rPr lang="en">
                <a:solidFill>
                  <a:schemeClr val="dk1"/>
                </a:solidFill>
              </a:rPr>
              <a:t> - but represent a few core paradigms of ML research that may be particularly fruitful.</a:t>
            </a:r>
            <a:endParaRPr/>
          </a:p>
        </p:txBody>
      </p:sp>
      <p:sp>
        <p:nvSpPr>
          <p:cNvPr id="883" name="Google Shape;883;g13abe5b1c64_2_5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3abe5b1c64_2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2" name="Google Shape;892;g13abe5b1c64_2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a:solidFill>
                  <a:schemeClr val="dk1"/>
                </a:solidFill>
              </a:rPr>
              <a:t>To start, I’m going to talk about physics-informed and robust machine learning.</a:t>
            </a:r>
            <a:endParaRPr/>
          </a:p>
        </p:txBody>
      </p:sp>
      <p:sp>
        <p:nvSpPr>
          <p:cNvPr id="893" name="Google Shape;893;g13abe5b1c64_2_6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3ad04f5ac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3ad04f5ac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Many climate change-related sectors deeply involve science and engineering, for instance </a:t>
            </a:r>
            <a:r>
              <a:rPr lang="en" b="1">
                <a:solidFill>
                  <a:schemeClr val="dk1"/>
                </a:solidFill>
              </a:rPr>
              <a:t>climate science</a:t>
            </a:r>
            <a:r>
              <a:rPr lang="en">
                <a:solidFill>
                  <a:schemeClr val="dk1"/>
                </a:solidFill>
              </a:rPr>
              <a:t>; </a:t>
            </a:r>
            <a:r>
              <a:rPr lang="en" b="1">
                <a:solidFill>
                  <a:schemeClr val="dk1"/>
                </a:solidFill>
              </a:rPr>
              <a:t>engineered sectors</a:t>
            </a:r>
            <a:r>
              <a:rPr lang="en">
                <a:solidFill>
                  <a:schemeClr val="dk1"/>
                </a:solidFill>
              </a:rPr>
              <a:t> such as electricity systems, buildings, and transportation systems; and </a:t>
            </a:r>
            <a:r>
              <a:rPr lang="en" b="1">
                <a:solidFill>
                  <a:schemeClr val="dk1"/>
                </a:solidFill>
              </a:rPr>
              <a:t>industrial sectors</a:t>
            </a:r>
            <a:r>
              <a:rPr lang="en">
                <a:solidFill>
                  <a:schemeClr val="dk1"/>
                </a:solidFill>
              </a:rPr>
              <a:t> like heavy industry and agriculture.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Challenges in these areas include a combination of </a:t>
            </a:r>
            <a:r>
              <a:rPr lang="en" b="1">
                <a:solidFill>
                  <a:schemeClr val="dk1"/>
                </a:solidFill>
              </a:rPr>
              <a:t>modeling problems</a:t>
            </a:r>
            <a:r>
              <a:rPr lang="en">
                <a:solidFill>
                  <a:schemeClr val="dk1"/>
                </a:solidFill>
              </a:rPr>
              <a:t>, like modeling climatic processes or simulating wind flows through cities;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optimization and control problems</a:t>
            </a:r>
            <a:r>
              <a:rPr lang="en">
                <a:solidFill>
                  <a:schemeClr val="dk1"/>
                </a:solidFill>
              </a:rPr>
              <a:t> like managing devices on the power grid or controlling agricultural equipment;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a:t>
            </a:r>
            <a:r>
              <a:rPr lang="en" b="1">
                <a:solidFill>
                  <a:schemeClr val="dk1"/>
                </a:solidFill>
              </a:rPr>
              <a:t>accelerating discovery</a:t>
            </a:r>
            <a:r>
              <a:rPr lang="en">
                <a:solidFill>
                  <a:schemeClr val="dk1"/>
                </a:solidFill>
              </a:rPr>
              <a:t> of things like alternative fuels or new low-materials construction techniques.</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3ad04f5ac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3ad04f5ac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In these areas, there are a lot of directions associated with merging the knowledge or requirements from these domains, with the development of machine learning tools.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3abe5b1c64_2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13abe5b1c64_2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We're going to start off with an introduction to climate change, both where we are and what we can do about it.</a:t>
            </a:r>
            <a:endParaRPr/>
          </a:p>
        </p:txBody>
      </p:sp>
      <p:sp>
        <p:nvSpPr>
          <p:cNvPr id="411" name="Google Shape;411;g13abe5b1c64_2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3a3671d48d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3a3671d48d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 major class of approaches here include physics-informed approaches.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approaches involve designing ML methods that employ </a:t>
            </a:r>
            <a:r>
              <a:rPr lang="en" b="1">
                <a:solidFill>
                  <a:schemeClr val="dk1"/>
                </a:solidFill>
              </a:rPr>
              <a:t>physical knowledge or priors within the ML workflow</a:t>
            </a:r>
            <a:r>
              <a:rPr lang="en">
                <a:solidFill>
                  <a:schemeClr val="dk1"/>
                </a:solidFill>
              </a:rPr>
              <a:t> - for instance, in the data, loss functions, or architecture design in deep learning - to improve performance, or also attributes such as data efficiency.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often occurs in (for instance) modeling and scientific discovery workflows.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3ad04f5ac6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3ad04f5ac6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reason we tend to want to pursue physics-informed ML is that it can blend the strengths of traditional physics-based and ML approaches, while potentially mitigating their weaknesses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physics-based models are good at efficiently leveraging existing  knowledge in a way that doesn’t really depend on gathering and processing large amounts of data, and their outputs tend to be transparent and less brittle.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That said, these models struggle if their physical assumptions are incorrect, and are slow to run.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ML models on the other hand are often data-inefficient, physically inconsistent, black-box, and brittle - but they </a:t>
            </a:r>
            <a:r>
              <a:rPr lang="en" i="1">
                <a:solidFill>
                  <a:schemeClr val="dk1"/>
                </a:solidFill>
              </a:rPr>
              <a:t>are</a:t>
            </a:r>
            <a:r>
              <a:rPr lang="en">
                <a:solidFill>
                  <a:schemeClr val="dk1"/>
                </a:solidFill>
              </a:rPr>
              <a:t> good at learning about the “reality” of the underlying system from data, and are fast to run.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has led to a lot of work in hybridizing these kinds of approaches.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3a3671d48d_0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3a3671d48d_0_1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For example, in climate science, atmospheric models are really time-intensive to run, which means you can’t afford to exactly encode all the </a:t>
            </a:r>
            <a:r>
              <a:rPr lang="en" b="1">
                <a:solidFill>
                  <a:schemeClr val="dk1"/>
                </a:solidFill>
              </a:rPr>
              <a:t>fine-grained atmospheric physics</a:t>
            </a:r>
            <a:r>
              <a:rPr lang="en">
                <a:solidFill>
                  <a:schemeClr val="dk1"/>
                </a:solidFill>
              </a:rPr>
              <a:t> you would ideally encode - and this impacts the accuracy of the overall model.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Climate scientists as a result try to figure out ways to cheaply approximate these fine-grained processes, </a:t>
            </a:r>
            <a:r>
              <a:rPr lang="en" b="1">
                <a:solidFill>
                  <a:schemeClr val="dk1"/>
                </a:solidFill>
              </a:rPr>
              <a:t>in ways that still respect important conservation laws</a:t>
            </a: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recent work by Buecler et al. has said - well, let’s actually write down the conservation laws we want our approximator to satisfy, and embed a module into a neural network architecture that ensures these conservation laws are satisfied.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this allows you to learn a neural network-based emulator for your fine-grained physics that satisfies your essential constraints.</a:t>
            </a:r>
            <a:endParaRPr sz="1200">
              <a:solidFill>
                <a:srgbClr val="595959"/>
              </a:solidFill>
              <a:latin typeface="Source Sans Pro"/>
              <a:ea typeface="Source Sans Pro"/>
              <a:cs typeface="Source Sans Pro"/>
              <a:sym typeface="Source Sans Pr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3a3671d48d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3a3671d48d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Another similar example comes up in the domain of buildings.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 often want a cheap model of how the dynamics of a particular building actually look in order to either enable the implementation of </a:t>
            </a:r>
            <a:r>
              <a:rPr lang="en" b="1">
                <a:solidFill>
                  <a:schemeClr val="dk1"/>
                </a:solidFill>
              </a:rPr>
              <a:t>simulators for RL</a:t>
            </a:r>
            <a:r>
              <a:rPr lang="en">
                <a:solidFill>
                  <a:schemeClr val="dk1"/>
                </a:solidFill>
              </a:rPr>
              <a:t>, or enable control strategies like </a:t>
            </a:r>
            <a:r>
              <a:rPr lang="en" b="1">
                <a:solidFill>
                  <a:schemeClr val="dk1"/>
                </a:solidFill>
              </a:rPr>
              <a:t>model-predictive control</a:t>
            </a:r>
            <a:r>
              <a:rPr lang="en">
                <a:solidFill>
                  <a:schemeClr val="dk1"/>
                </a:solidFill>
              </a:rPr>
              <a:t> that depend on some knowledge of the underlying dynamics.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One approach that's been pursued is to try to learn a differentiable surrogate for these physics.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Drgoňa et al. observe that there is a particular </a:t>
            </a:r>
            <a:r>
              <a:rPr lang="en" b="1">
                <a:solidFill>
                  <a:schemeClr val="dk1"/>
                </a:solidFill>
              </a:rPr>
              <a:t>block-based structure</a:t>
            </a:r>
            <a:r>
              <a:rPr lang="en">
                <a:solidFill>
                  <a:schemeClr val="dk1"/>
                </a:solidFill>
              </a:rPr>
              <a:t> exhibited by general building thermal dynamics models.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They then embed that structure alongside other constraints within a neural network architecture, and use it to learn an emulator of the dynamics.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By doing this, they’re able to learn a more reasonable emulator than when using pure data-driven approaches -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since it’s differentiable, they can actually embed it within a broader </a:t>
            </a:r>
            <a:r>
              <a:rPr lang="en" b="1">
                <a:solidFill>
                  <a:schemeClr val="dk1"/>
                </a:solidFill>
              </a:rPr>
              <a:t>end-to-end differentiable workflow</a:t>
            </a:r>
            <a:r>
              <a:rPr lang="en">
                <a:solidFill>
                  <a:schemeClr val="dk1"/>
                </a:solidFill>
              </a:rPr>
              <a:t> for learning control policies.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3a3671d48d_0_1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3a3671d48d_0_1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There are many potentially fruitful directions in this area of physics-informed ML for climate change.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while the papers I just described deal with linear constraints, there are many cases that call for </a:t>
            </a:r>
            <a:r>
              <a:rPr lang="en" b="1">
                <a:solidFill>
                  <a:schemeClr val="dk1"/>
                </a:solidFill>
              </a:rPr>
              <a:t>accommodating more complex constraints</a:t>
            </a: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include things like the physics of the power grid, which are nonlinear.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resultant neural network architectures are harder to optimize, leading to some related directions in improving physics-informed neural network training.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addition to physics-informed </a:t>
            </a:r>
            <a:r>
              <a:rPr lang="en" b="1" i="1">
                <a:solidFill>
                  <a:schemeClr val="dk1"/>
                </a:solidFill>
              </a:rPr>
              <a:t>algorithms</a:t>
            </a:r>
            <a:r>
              <a:rPr lang="en">
                <a:solidFill>
                  <a:schemeClr val="dk1"/>
                </a:solidFill>
              </a:rPr>
              <a:t>, there are also potentially interesting directions in </a:t>
            </a:r>
            <a:r>
              <a:rPr lang="en" b="1">
                <a:solidFill>
                  <a:schemeClr val="dk1"/>
                </a:solidFill>
              </a:rPr>
              <a:t>structuring data in a physics-informed way</a:t>
            </a: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several papers have shown that when representing Earth systems data, switching from a grid representation of the Earth to a cubed-sphere representation that better captures the Earth’s shape can actually improve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then, finally, there are lots of situations where one wants to generalize to unseen scenarios - for instance, predict </a:t>
            </a:r>
            <a:r>
              <a:rPr lang="en" b="1">
                <a:solidFill>
                  <a:schemeClr val="dk1"/>
                </a:solidFill>
              </a:rPr>
              <a:t>long-term nonlinear dynamical processes that are changing over time</a:t>
            </a:r>
            <a:r>
              <a:rPr lang="en">
                <a:solidFill>
                  <a:schemeClr val="dk1"/>
                </a:solidFill>
              </a:rPr>
              <a:t> - and there’s a school of thought that combining ML and physics can be one way to approach this.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3a3671d48d_0_1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3a3671d48d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Switching gears, another major set of approaches here involves robust and safety-critical machine learning -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where we want to use ML to actively optimize or control a system, but it needs to satisfy various kinds of system requirements - for example engineering constraints or robustness constraints - to enable it to be deployed on that system.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 safety-critical systems like power grids, not satisfying these engineering requirements can mean blacking out the grid - leading to billions of dollars of losses and loss of lives - which is a non-starter for deployment.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3a3671d48d_0_1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3a3671d48d_0_1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Interestingly, when we think about robustness in machine learning vs. the way we talk about robustness in climate-relevant domains, it’s often worth noting that these communities are talking about pretty different things.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 for example, in the deep learning literature, there's a lot of work on adversarially robust learning - how do you learn deep learning based models that are robust to various perturbations of their inputs.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the RL community, there’s the notion of safe reinforcement learning - can you create an RL algorithm that doesn’t leave some space of states that have been determined to be safe?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then on the engineering side, for instance in power systems and buildings, a common notion of robustness - called Lyapunov stability - comes from robust control - if I start my system in a given state, can I </a:t>
            </a:r>
            <a:r>
              <a:rPr lang="en" i="1">
                <a:solidFill>
                  <a:schemeClr val="dk1"/>
                </a:solidFill>
              </a:rPr>
              <a:t>provably</a:t>
            </a:r>
            <a:r>
              <a:rPr lang="en">
                <a:solidFill>
                  <a:schemeClr val="dk1"/>
                </a:solidFill>
              </a:rPr>
              <a:t> make sure my controller brings the system to some kind of equilibrium over time?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are just some illustrative examples of different things that can be meant by “robustness.” It’s important to ensure one is implementing the correct notion of robustness for their domain.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3a3671d48d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3a3671d48d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For example, one line of work tries to build reinforcement learning methods for the control of components on electric power grids, in order to better enable the integration of renewable energy.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Since this kind of work is meant to be employed on power grids, it needs to </a:t>
            </a:r>
            <a:r>
              <a:rPr lang="en" i="1">
                <a:solidFill>
                  <a:schemeClr val="dk1"/>
                </a:solidFill>
              </a:rPr>
              <a:t>provably</a:t>
            </a:r>
            <a:r>
              <a:rPr lang="en">
                <a:solidFill>
                  <a:schemeClr val="dk1"/>
                </a:solidFill>
              </a:rPr>
              <a:t> enforce the Lyapunov stability notion of robustness that is common in power grids.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One approach to doing this entails designing neural network architectures that internally enforce Lyapunov stability -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Cui et al. structure their neural network controller to enforce a monotonicity property that ends up implying the enforcement of stability (in their setting of frequency control).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Some of my own work in the context of voltage control has used implicit layers (specifically optimization layers) to enforce Lyapunov stability constraints within a neural network architecture.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Another approach (for instance by Rutten et al.) is to somehow mix between the outputs of a trusted traditional robust controller and an untrusted (for instance RL) algorithm, in a way that gives you some kind of guarantee on both performance and robustness.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While this line of work basically says - let’s build an RL algorithm that satisfies an engineering-based notion of robustness...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3a3671d48d_0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3a3671d48d_0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 it’s also possible to do this exchange in the other direction, where we translate notions of robustness used in the ML world to climate-relevant fields.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instance, some of my own work has translated techniques from adversarially robust deep learning to the world of robustly optimizing power grids under the threat of multiple simultaneous outages, potentially caused by extreme events.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problem, called N-k security-constrained optimal power flow, can force you to account for billions of scenarios, making the exact optimization problem intractable.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What we observe is that we can actually rewrite this problem in a way that looks a lot like adversarially robust training in deep learning - and then we can solve it heuristically using similar techniques.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allows us to scalably address this problem for realistic-scale systems, for among the first time in the literature.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3a3671d48d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3a3671d48d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To summarize - there are many different fruitful directions for merging physics and engineering knowledge with ML approaches, and these can have benefits across many climate relevant areas.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includes physics-informed approaches, where there are lots of directions to (for instance) accommodate new and more complex physical constraints.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approaches in robust and safety-critical settings, where there are many opportunities to implement, exchange, and combine the different notions of robustness used in different domains.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Across all of these, a key takeaway is that deeply </a:t>
            </a:r>
            <a:r>
              <a:rPr lang="en" b="1">
                <a:solidFill>
                  <a:schemeClr val="dk1"/>
                </a:solidFill>
              </a:rPr>
              <a:t>understanding the climate change-related domain</a:t>
            </a:r>
            <a:r>
              <a:rPr lang="en">
                <a:solidFill>
                  <a:schemeClr val="dk1"/>
                </a:solidFill>
              </a:rPr>
              <a:t> can provide insights about the kinds of physics and engineering constraints that are useful to satisfy, and this can lead to </a:t>
            </a:r>
            <a:r>
              <a:rPr lang="en" b="1">
                <a:solidFill>
                  <a:schemeClr val="dk1"/>
                </a:solidFill>
              </a:rPr>
              <a:t>new methodological directions for ML</a:t>
            </a:r>
            <a:r>
              <a:rPr lang="en">
                <a:solidFill>
                  <a:schemeClr val="dk1"/>
                </a:solidFill>
              </a:rPr>
              <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a3671d48d_0_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3a3671d48d_0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Earth has already warmed over 1°C above pre-industrial levels, as human activities have put an excess of greenhouse gas emissions (like </a:t>
            </a:r>
            <a:r>
              <a:rPr lang="en" b="1">
                <a:solidFill>
                  <a:schemeClr val="dk1"/>
                </a:solidFill>
              </a:rPr>
              <a:t>carbon dioxide, methane, and nitrous oxide</a:t>
            </a:r>
            <a:r>
              <a:rPr lang="en">
                <a:solidFill>
                  <a:schemeClr val="dk1"/>
                </a:solidFill>
              </a:rPr>
              <a:t>) into the atmosphere.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warming has in turn induced major changes in the climate (</a:t>
            </a:r>
            <a:r>
              <a:rPr lang="en" b="1">
                <a:solidFill>
                  <a:schemeClr val="dk1"/>
                </a:solidFill>
              </a:rPr>
              <a:t>defined as the average weather over 10-30 years</a:t>
            </a: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we’re seeing </a:t>
            </a:r>
            <a:r>
              <a:rPr lang="en" b="1">
                <a:solidFill>
                  <a:schemeClr val="dk1"/>
                </a:solidFill>
              </a:rPr>
              <a:t>increased extremes</a:t>
            </a:r>
            <a:r>
              <a:rPr lang="en">
                <a:solidFill>
                  <a:schemeClr val="dk1"/>
                </a:solidFill>
              </a:rPr>
              <a:t> in terms of phenomena like heat waves, precipitation, droughts, and hurricanes.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5fe6d5b451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25fe6d5b451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a:solidFill>
                  <a:schemeClr val="dk1"/>
                </a:solidFill>
              </a:rPr>
              <a:t>To start, I’m going to talk about physics-informed and robust machine learning.</a:t>
            </a:r>
            <a:endParaRPr/>
          </a:p>
        </p:txBody>
      </p:sp>
      <p:sp>
        <p:nvSpPr>
          <p:cNvPr id="1071" name="Google Shape;1071;g25fe6d5b451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39fe07680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39fe07680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Clr>
                <a:schemeClr val="dk1"/>
              </a:buClr>
              <a:buSzPts val="1100"/>
              <a:buChar char="-"/>
            </a:pPr>
            <a:r>
              <a:rPr lang="en">
                <a:solidFill>
                  <a:schemeClr val="dk1"/>
                </a:solidFill>
              </a:rPr>
              <a:t>Climate change mitigation and adaptation require trust and robust decision-making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For example, we still need a better scientific understanding of how climate change will play out with all its uncertainties, especially at higher spatial and temporal resolutions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With the Paris Agreement, the world is now gearing up for extensive global reporting on climate action and effects. These data are often highly uncertain and that needs to be appropriately communicated when informing international policy making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As the effects of climate change manifest and society adapts to new challenges, also emergency response plays an increasingly important role. Human decision-makers need to trust models and know when to override an output.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One cannot emphasize enough how much of a central role policy plays to shape climate change mitigation and adaptation around the world. Robust and scientifically informed decision-making is more important than ever for guiding this process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Critical infrastructure, such as electricity grids, water supply, or digital infrastructure, are the backbone for both mitigation and adaptation. Operators are increasingly relying on data and forecasts to make their decisions but humans are always in the loop.</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As we are rapidly developing new low-carbon technologies such as electric vehicles, we also need to have a good understanding of the effects and risks of these innovations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You can already see how different the areas of application are, and this also comes with very specific user needs. Interpretability and uncertainty can provide answers to different usage needs, but there is a lot to be done to understand how to make this work in practice.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1369a410f4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1369a410f4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Script: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For example, understanding what the model does and how it works also allows for recourse and regulatory oversight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They can also allow humans interacting with the model to intervene and override model outputs because they understand when a prediction is to be mistrusted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some approaches can also enables better domain-informed debugging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way, interpretable models may allow decision-makers and affected stakeholders to decided in an informed way if they trust in the model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 last point is that interpretable models can also help with discovering new scientific contexts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Uncertainty estimates in turn are essential for assessing risks and making robust decisions across a variety of contexts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they are also important for credibility. For example in estimating the carbon stock for offset credits: buyers deserve to know how large the uncertainty of possible emissions reductions is for their purchase</a:t>
            </a: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3a18c12b3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3a18c12b3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SzPts val="1100"/>
              <a:buChar char="-"/>
            </a:pPr>
            <a:r>
              <a:rPr lang="en"/>
              <a:t>I will introduce 4 examples of recent work in these areas that show the importance for problems in climate change</a:t>
            </a:r>
            <a:endParaRPr/>
          </a:p>
          <a:p>
            <a:pPr marL="457200" lvl="0" indent="-298450" algn="l" rtl="0">
              <a:spcBef>
                <a:spcPts val="0"/>
              </a:spcBef>
              <a:spcAft>
                <a:spcPts val="0"/>
              </a:spcAft>
              <a:buSzPts val="1100"/>
              <a:buChar char="-"/>
            </a:pPr>
            <a:r>
              <a:rPr lang="en"/>
              <a:t>The 3 first ones are different examples from climate modeling, energy innovation and species monitoring that developed interpretable models to solve different challenges</a:t>
            </a:r>
            <a:endParaRPr/>
          </a:p>
          <a:p>
            <a:pPr marL="457200" lvl="0" indent="-298450" algn="l" rtl="0">
              <a:spcBef>
                <a:spcPts val="0"/>
              </a:spcBef>
              <a:spcAft>
                <a:spcPts val="0"/>
              </a:spcAft>
              <a:buSzPts val="1100"/>
              <a:buChar char="-"/>
            </a:pPr>
            <a:r>
              <a:rPr lang="en"/>
              <a:t>And then I briefly speak about an example of probabilistic forecast from the electricity sector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3bba93ece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3bba93ece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595959"/>
                </a:solidFill>
                <a:latin typeface="Source Sans Pro"/>
                <a:ea typeface="Source Sans Pro"/>
                <a:cs typeface="Source Sans Pro"/>
                <a:sym typeface="Source Sans Pro"/>
              </a:rPr>
              <a:t>Script:</a:t>
            </a:r>
            <a:endParaRPr sz="1200">
              <a:solidFill>
                <a:srgbClr val="595959"/>
              </a:solidFill>
              <a:latin typeface="Source Sans Pro"/>
              <a:ea typeface="Source Sans Pro"/>
              <a:cs typeface="Source Sans Pro"/>
              <a:sym typeface="Source Sans Pro"/>
            </a:endParaRPr>
          </a:p>
          <a:p>
            <a:pPr marL="457200" lvl="0" indent="-304800" algn="l" rtl="0">
              <a:lnSpc>
                <a:spcPct val="115000"/>
              </a:lnSpc>
              <a:spcBef>
                <a:spcPts val="1200"/>
              </a:spcBef>
              <a:spcAft>
                <a:spcPts val="0"/>
              </a:spcAft>
              <a:buClr>
                <a:srgbClr val="595959"/>
              </a:buClr>
              <a:buSzPts val="1200"/>
              <a:buFont typeface="Source Sans Pro"/>
              <a:buChar char="-"/>
            </a:pPr>
            <a:r>
              <a:rPr lang="en" sz="1200">
                <a:solidFill>
                  <a:srgbClr val="595959"/>
                </a:solidFill>
                <a:latin typeface="Source Sans Pro"/>
                <a:ea typeface="Source Sans Pro"/>
                <a:cs typeface="Source Sans Pro"/>
                <a:sym typeface="Source Sans Pro"/>
              </a:rPr>
              <a:t>Climate models, such as those modeling ocean processes, solve geophysical fluid equations on large grid cells of more than 25 km. </a:t>
            </a:r>
            <a:endParaRPr sz="1200">
              <a:solidFill>
                <a:srgbClr val="595959"/>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rgbClr val="595959"/>
              </a:buClr>
              <a:buSzPts val="1200"/>
              <a:buFont typeface="Source Sans Pro"/>
              <a:buChar char="-"/>
            </a:pPr>
            <a:r>
              <a:rPr lang="en" sz="1200">
                <a:solidFill>
                  <a:srgbClr val="595959"/>
                </a:solidFill>
                <a:latin typeface="Source Sans Pro"/>
                <a:ea typeface="Source Sans Pro"/>
                <a:cs typeface="Source Sans Pro"/>
                <a:sym typeface="Source Sans Pro"/>
              </a:rPr>
              <a:t>To alleviate computational bottlenecks for finer resolution, and ML is used to help model subgrid-scale processes</a:t>
            </a:r>
            <a:endParaRPr sz="1200">
              <a:solidFill>
                <a:srgbClr val="595959"/>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rgbClr val="595959"/>
              </a:buClr>
              <a:buSzPts val="1200"/>
              <a:buFont typeface="Source Sans Pro"/>
              <a:buChar char="-"/>
            </a:pPr>
            <a:r>
              <a:rPr lang="en" sz="1200">
                <a:solidFill>
                  <a:srgbClr val="595959"/>
                </a:solidFill>
                <a:latin typeface="Source Sans Pro"/>
                <a:ea typeface="Source Sans Pro"/>
                <a:cs typeface="Source Sans Pro"/>
                <a:sym typeface="Source Sans Pro"/>
              </a:rPr>
              <a:t>Incorporating the rich knowledge about climate systems may help with generalization, and interpretable model may also allow for new scientific discovery</a:t>
            </a:r>
            <a:endParaRPr sz="1200">
              <a:solidFill>
                <a:srgbClr val="595959"/>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rgbClr val="595959"/>
              </a:buClr>
              <a:buSzPts val="1200"/>
              <a:buFont typeface="Source Sans Pro"/>
              <a:buChar char="-"/>
            </a:pPr>
            <a:r>
              <a:rPr lang="en" sz="1200">
                <a:solidFill>
                  <a:srgbClr val="595959"/>
                </a:solidFill>
                <a:latin typeface="Source Sans Pro"/>
                <a:ea typeface="Source Sans Pro"/>
                <a:cs typeface="Source Sans Pro"/>
                <a:sym typeface="Source Sans Pro"/>
              </a:rPr>
              <a:t>In recent work, Ross et al. propose an equation-discovery approach for ocean sub-grid modeling and they find that it can generalize better, it allows for human-in-the-loop guidance in online learning approaches and for scientific interpretation.</a:t>
            </a:r>
            <a:endParaRPr sz="1200">
              <a:solidFill>
                <a:srgbClr val="595959"/>
              </a:solidFill>
              <a:latin typeface="Source Sans Pro"/>
              <a:ea typeface="Source Sans Pro"/>
              <a:cs typeface="Source Sans Pro"/>
              <a:sym typeface="Source Sans Pro"/>
            </a:endParaRPr>
          </a:p>
          <a:p>
            <a:pPr marL="457200" lvl="0" indent="-304800" algn="l" rtl="0">
              <a:lnSpc>
                <a:spcPct val="115000"/>
              </a:lnSpc>
              <a:spcBef>
                <a:spcPts val="0"/>
              </a:spcBef>
              <a:spcAft>
                <a:spcPts val="0"/>
              </a:spcAft>
              <a:buClr>
                <a:srgbClr val="595959"/>
              </a:buClr>
              <a:buSzPts val="1200"/>
              <a:buFont typeface="Source Sans Pro"/>
              <a:buChar char="-"/>
            </a:pPr>
            <a:r>
              <a:rPr lang="en" sz="1200">
                <a:solidFill>
                  <a:srgbClr val="595959"/>
                </a:solidFill>
                <a:latin typeface="Source Sans Pro"/>
                <a:ea typeface="Source Sans Pro"/>
                <a:cs typeface="Source Sans Pro"/>
                <a:sym typeface="Source Sans Pro"/>
              </a:rPr>
              <a:t>Such turbulence modeling is  relevant in many areas of climate change, for example also in vehicle engineering, urban design, and for industrial processes.</a:t>
            </a:r>
            <a:endParaRPr sz="1200">
              <a:solidFill>
                <a:srgbClr val="595959"/>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1200">
              <a:solidFill>
                <a:srgbClr val="595959"/>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1200">
              <a:solidFill>
                <a:srgbClr val="595959"/>
              </a:solidFill>
              <a:latin typeface="Source Sans Pro"/>
              <a:ea typeface="Source Sans Pro"/>
              <a:cs typeface="Source Sans Pro"/>
              <a:sym typeface="Source Sans Pro"/>
            </a:endParaRPr>
          </a:p>
          <a:p>
            <a:pPr marL="457200" lvl="0" indent="-342900" algn="l" rtl="0">
              <a:lnSpc>
                <a:spcPct val="115000"/>
              </a:lnSpc>
              <a:spcBef>
                <a:spcPts val="1200"/>
              </a:spcBef>
              <a:spcAft>
                <a:spcPts val="0"/>
              </a:spcAft>
              <a:buClr>
                <a:srgbClr val="595959"/>
              </a:buClr>
              <a:buSzPts val="1800"/>
              <a:buChar char="●"/>
            </a:pPr>
            <a:endParaRPr sz="2100">
              <a:solidFill>
                <a:srgbClr val="595959"/>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595959"/>
              </a:buClr>
              <a:buSzPts val="1800"/>
              <a:buChar char="●"/>
            </a:pPr>
            <a:r>
              <a:rPr lang="en" sz="2100">
                <a:solidFill>
                  <a:srgbClr val="595959"/>
                </a:solidFill>
                <a:latin typeface="Source Sans Pro"/>
                <a:ea typeface="Source Sans Pro"/>
                <a:cs typeface="Source Sans Pro"/>
                <a:sym typeface="Source Sans Pro"/>
              </a:rPr>
              <a:t>ML is used to learn parameters from observations and high-resolutions simulations to improve the low-resolution climate models</a:t>
            </a:r>
            <a:endParaRPr sz="2100">
              <a:solidFill>
                <a:srgbClr val="595959"/>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595959"/>
              </a:buClr>
              <a:buSzPts val="1800"/>
              <a:buChar char="●"/>
            </a:pPr>
            <a:r>
              <a:rPr lang="en" sz="2100">
                <a:solidFill>
                  <a:srgbClr val="595959"/>
                </a:solidFill>
                <a:latin typeface="Source Sans Pro"/>
                <a:ea typeface="Source Sans Pro"/>
                <a:cs typeface="Source Sans Pro"/>
                <a:sym typeface="Source Sans Pro"/>
              </a:rPr>
              <a:t>Besides Earth Sciences, turbulence modeling is also relevant in vehicle engineering, urban design, industrial processes, and many more areas related to climate change</a:t>
            </a:r>
            <a:endParaRPr sz="2100">
              <a:solidFill>
                <a:srgbClr val="595959"/>
              </a:solidFill>
              <a:latin typeface="Source Sans Pro"/>
              <a:ea typeface="Source Sans Pro"/>
              <a:cs typeface="Source Sans Pro"/>
              <a:sym typeface="Source Sans Pro"/>
            </a:endParaRPr>
          </a:p>
          <a:p>
            <a:pPr marL="0" lvl="0" indent="0" algn="l" rtl="0">
              <a:spcBef>
                <a:spcPts val="1200"/>
              </a:spcBef>
              <a:spcAft>
                <a:spcPts val="0"/>
              </a:spcAft>
              <a:buNone/>
            </a:pPr>
            <a:endParaRPr sz="1150">
              <a:solidFill>
                <a:srgbClr val="D1D2D3"/>
              </a:solidFill>
              <a:highlight>
                <a:srgbClr val="1A1D21"/>
              </a:highlight>
            </a:endParaRPr>
          </a:p>
          <a:p>
            <a:pPr marL="0" lvl="0" indent="0" algn="l" rtl="0">
              <a:spcBef>
                <a:spcPts val="0"/>
              </a:spcBef>
              <a:spcAft>
                <a:spcPts val="0"/>
              </a:spcAft>
              <a:buNone/>
            </a:pPr>
            <a:r>
              <a:rPr lang="en" sz="1150">
                <a:solidFill>
                  <a:srgbClr val="D1D2D3"/>
                </a:solidFill>
                <a:highlight>
                  <a:srgbClr val="1A1D21"/>
                </a:highlight>
              </a:rPr>
              <a:t> Take it as given that there's some set of continuous nonlinear differential equations that you're discretizing and you want to use ML/equations to account for the discretization error</a:t>
            </a:r>
            <a:endParaRPr sz="1150">
              <a:solidFill>
                <a:srgbClr val="D1D2D3"/>
              </a:solidFill>
              <a:highlight>
                <a:srgbClr val="1A1D21"/>
              </a:highlight>
            </a:endParaRPr>
          </a:p>
          <a:p>
            <a:pPr marL="0" lvl="0" indent="0" algn="l" rtl="0">
              <a:lnSpc>
                <a:spcPct val="115000"/>
              </a:lnSpc>
              <a:spcBef>
                <a:spcPts val="0"/>
              </a:spcBef>
              <a:spcAft>
                <a:spcPts val="0"/>
              </a:spcAft>
              <a:buClr>
                <a:schemeClr val="dk1"/>
              </a:buClr>
              <a:buSzPts val="1100"/>
              <a:buFont typeface="Arial"/>
              <a:buNone/>
            </a:pPr>
            <a:endParaRPr sz="1150">
              <a:solidFill>
                <a:srgbClr val="D1D2D3"/>
              </a:solidFill>
              <a:highlight>
                <a:srgbClr val="1A1D21"/>
              </a:highlight>
            </a:endParaRPr>
          </a:p>
          <a:p>
            <a:pPr marL="190500" marR="190500" lvl="0" indent="0" algn="l" rtl="0">
              <a:lnSpc>
                <a:spcPct val="146668"/>
              </a:lnSpc>
              <a:spcBef>
                <a:spcPts val="0"/>
              </a:spcBef>
              <a:spcAft>
                <a:spcPts val="0"/>
              </a:spcAft>
              <a:buClr>
                <a:schemeClr val="dk1"/>
              </a:buClr>
              <a:buSzPts val="1100"/>
              <a:buFont typeface="Arial"/>
              <a:buNone/>
            </a:pPr>
            <a:r>
              <a:rPr lang="en" sz="1150">
                <a:solidFill>
                  <a:srgbClr val="D1D2D3"/>
                </a:solidFill>
                <a:highlight>
                  <a:srgbClr val="1A1D21"/>
                </a:highlight>
              </a:rPr>
              <a:t>Instead of optimizing a model to maximize it in the vain hope that will lead to more realistic online simulations, it's better to tweak the actual prediction problem you're solving / the dataset to make the offline problem a better proxy for the online problem</a:t>
            </a:r>
            <a:endParaRPr sz="1150">
              <a:solidFill>
                <a:srgbClr val="D1D2D3"/>
              </a:solidFill>
              <a:highlight>
                <a:srgbClr val="1A1D21"/>
              </a:highlight>
            </a:endParaRPr>
          </a:p>
          <a:p>
            <a:pPr marL="0" marR="266700" lvl="0" indent="0" algn="r" rtl="0">
              <a:lnSpc>
                <a:spcPct val="146668"/>
              </a:lnSpc>
              <a:spcBef>
                <a:spcPts val="0"/>
              </a:spcBef>
              <a:spcAft>
                <a:spcPts val="0"/>
              </a:spcAft>
              <a:buClr>
                <a:schemeClr val="dk1"/>
              </a:buClr>
              <a:buSzPts val="1100"/>
              <a:buFont typeface="Arial"/>
              <a:buNone/>
            </a:pPr>
            <a:r>
              <a:rPr lang="en" sz="900">
                <a:solidFill>
                  <a:schemeClr val="hlink"/>
                </a:solidFill>
                <a:highlight>
                  <a:srgbClr val="1A1D21"/>
                </a:highlight>
                <a:uFill>
                  <a:noFill/>
                </a:uFill>
                <a:hlinkClick r:id="rId3"/>
              </a:rPr>
              <a:t>12:29</a:t>
            </a:r>
            <a:endParaRPr sz="900">
              <a:solidFill>
                <a:schemeClr val="hlink"/>
              </a:solidFill>
              <a:highlight>
                <a:srgbClr val="1A1D21"/>
              </a:highlight>
            </a:endParaRPr>
          </a:p>
          <a:p>
            <a:pPr marL="190500" marR="190500" lvl="0" indent="0" algn="l" rtl="0">
              <a:lnSpc>
                <a:spcPct val="146668"/>
              </a:lnSpc>
              <a:spcBef>
                <a:spcPts val="0"/>
              </a:spcBef>
              <a:spcAft>
                <a:spcPts val="0"/>
              </a:spcAft>
              <a:buClr>
                <a:schemeClr val="dk1"/>
              </a:buClr>
              <a:buSzPts val="1100"/>
              <a:buFont typeface="Arial"/>
              <a:buNone/>
            </a:pPr>
            <a:r>
              <a:rPr lang="en" sz="1150">
                <a:solidFill>
                  <a:srgbClr val="D1D2D3"/>
                </a:solidFill>
                <a:highlight>
                  <a:srgbClr val="1A1D21"/>
                </a:highlight>
              </a:rPr>
              <a:t>Or do what Priya does and backprop through the online model</a:t>
            </a:r>
            <a:endParaRPr sz="1150">
              <a:solidFill>
                <a:srgbClr val="D1D2D3"/>
              </a:solidFill>
              <a:highlight>
                <a:srgbClr val="1A1D21"/>
              </a:highlight>
            </a:endParaRPr>
          </a:p>
          <a:p>
            <a:pPr marL="0" marR="266700" lvl="0" indent="0" algn="r" rtl="0">
              <a:lnSpc>
                <a:spcPct val="146668"/>
              </a:lnSpc>
              <a:spcBef>
                <a:spcPts val="0"/>
              </a:spcBef>
              <a:spcAft>
                <a:spcPts val="0"/>
              </a:spcAft>
              <a:buClr>
                <a:schemeClr val="dk1"/>
              </a:buClr>
              <a:buSzPts val="1100"/>
              <a:buFont typeface="Arial"/>
              <a:buNone/>
            </a:pPr>
            <a:r>
              <a:rPr lang="en" sz="900">
                <a:solidFill>
                  <a:schemeClr val="hlink"/>
                </a:solidFill>
                <a:highlight>
                  <a:srgbClr val="1A1D21"/>
                </a:highlight>
                <a:uFill>
                  <a:noFill/>
                </a:uFill>
                <a:hlinkClick r:id="rId4"/>
              </a:rPr>
              <a:t>12:30</a:t>
            </a:r>
            <a:endParaRPr sz="900">
              <a:solidFill>
                <a:schemeClr val="hlink"/>
              </a:solidFill>
              <a:highlight>
                <a:srgbClr val="1A1D21"/>
              </a:highlight>
            </a:endParaRPr>
          </a:p>
          <a:p>
            <a:pPr marL="190500" marR="190500" lvl="0" indent="0" algn="l" rtl="0">
              <a:lnSpc>
                <a:spcPct val="146668"/>
              </a:lnSpc>
              <a:spcBef>
                <a:spcPts val="0"/>
              </a:spcBef>
              <a:spcAft>
                <a:spcPts val="0"/>
              </a:spcAft>
              <a:buClr>
                <a:schemeClr val="dk1"/>
              </a:buClr>
              <a:buSzPts val="1100"/>
              <a:buFont typeface="Arial"/>
              <a:buNone/>
            </a:pPr>
            <a:r>
              <a:rPr lang="en" sz="1150">
                <a:solidFill>
                  <a:srgbClr val="D1D2D3"/>
                </a:solidFill>
                <a:highlight>
                  <a:srgbClr val="1A1D21"/>
                </a:highlight>
              </a:rPr>
              <a:t>(But even then you've got a vast quantity of possible performance metrics, and also you can't evaluate them until you've let it run for many many steps)</a:t>
            </a:r>
            <a:endParaRPr sz="1150">
              <a:solidFill>
                <a:srgbClr val="D1D2D3"/>
              </a:solidFill>
              <a:highlight>
                <a:srgbClr val="1A1D21"/>
              </a:highlight>
            </a:endParaRPr>
          </a:p>
          <a:p>
            <a:pPr marL="0" marR="266700" lvl="0" indent="0" algn="r" rtl="0">
              <a:lnSpc>
                <a:spcPct val="146668"/>
              </a:lnSpc>
              <a:spcBef>
                <a:spcPts val="0"/>
              </a:spcBef>
              <a:spcAft>
                <a:spcPts val="0"/>
              </a:spcAft>
              <a:buClr>
                <a:schemeClr val="dk1"/>
              </a:buClr>
              <a:buSzPts val="1100"/>
              <a:buFont typeface="Arial"/>
              <a:buNone/>
            </a:pPr>
            <a:r>
              <a:rPr lang="en" sz="900">
                <a:solidFill>
                  <a:schemeClr val="hlink"/>
                </a:solidFill>
                <a:highlight>
                  <a:srgbClr val="1A1D21"/>
                </a:highlight>
                <a:uFill>
                  <a:noFill/>
                </a:uFill>
                <a:hlinkClick r:id="rId5"/>
              </a:rPr>
              <a:t>12:31</a:t>
            </a:r>
            <a:endParaRPr sz="900">
              <a:solidFill>
                <a:schemeClr val="hlink"/>
              </a:solidFill>
              <a:highlight>
                <a:srgbClr val="1A1D21"/>
              </a:highlight>
            </a:endParaRPr>
          </a:p>
          <a:p>
            <a:pPr marL="190500" marR="190500" lvl="0" indent="0" algn="l" rtl="0">
              <a:lnSpc>
                <a:spcPct val="146668"/>
              </a:lnSpc>
              <a:spcBef>
                <a:spcPts val="0"/>
              </a:spcBef>
              <a:spcAft>
                <a:spcPts val="0"/>
              </a:spcAft>
              <a:buClr>
                <a:schemeClr val="dk1"/>
              </a:buClr>
              <a:buSzPts val="1100"/>
              <a:buFont typeface="Arial"/>
              <a:buNone/>
            </a:pPr>
            <a:r>
              <a:rPr lang="en" sz="1150">
                <a:solidFill>
                  <a:srgbClr val="D1D2D3"/>
                </a:solidFill>
                <a:highlight>
                  <a:srgbClr val="1A1D21"/>
                </a:highlight>
              </a:rPr>
              <a:t>(So you almost have the RL extreme delayed reward problem… on a system that takes massively intense resources to run)</a:t>
            </a:r>
            <a:endParaRPr sz="1150">
              <a:solidFill>
                <a:srgbClr val="D1D2D3"/>
              </a:solidFill>
              <a:highlight>
                <a:srgbClr val="1A1D21"/>
              </a:highlight>
            </a:endParaRPr>
          </a:p>
          <a:p>
            <a:pPr marL="0" marR="266700" lvl="0" indent="0" algn="r" rtl="0">
              <a:lnSpc>
                <a:spcPct val="146668"/>
              </a:lnSpc>
              <a:spcBef>
                <a:spcPts val="0"/>
              </a:spcBef>
              <a:spcAft>
                <a:spcPts val="0"/>
              </a:spcAft>
              <a:buClr>
                <a:schemeClr val="dk1"/>
              </a:buClr>
              <a:buSzPts val="1100"/>
              <a:buFont typeface="Arial"/>
              <a:buNone/>
            </a:pPr>
            <a:r>
              <a:rPr lang="en" sz="900">
                <a:solidFill>
                  <a:schemeClr val="hlink"/>
                </a:solidFill>
                <a:highlight>
                  <a:srgbClr val="1A1D21"/>
                </a:highlight>
                <a:uFill>
                  <a:noFill/>
                </a:uFill>
                <a:hlinkClick r:id="rId6"/>
              </a:rPr>
              <a:t>12:31</a:t>
            </a:r>
            <a:endParaRPr sz="900">
              <a:solidFill>
                <a:schemeClr val="hlink"/>
              </a:solidFill>
              <a:highlight>
                <a:srgbClr val="1A1D21"/>
              </a:highlight>
            </a:endParaRPr>
          </a:p>
          <a:p>
            <a:pPr marL="190500" marR="190500" lvl="0" indent="0" algn="l" rtl="0">
              <a:lnSpc>
                <a:spcPct val="146668"/>
              </a:lnSpc>
              <a:spcBef>
                <a:spcPts val="0"/>
              </a:spcBef>
              <a:spcAft>
                <a:spcPts val="0"/>
              </a:spcAft>
              <a:buNone/>
            </a:pPr>
            <a:r>
              <a:rPr lang="en" sz="1150">
                <a:solidFill>
                  <a:srgbClr val="D1D2D3"/>
                </a:solidFill>
                <a:highlight>
                  <a:srgbClr val="1A1D21"/>
                </a:highlight>
              </a:rPr>
              <a:t>(That's why we focus on equation discovery, because it's so much likelier to transfer)</a:t>
            </a:r>
            <a:endParaRPr sz="1150">
              <a:solidFill>
                <a:srgbClr val="D1D2D3"/>
              </a:solidFill>
              <a:highlight>
                <a:srgbClr val="1A1D21"/>
              </a:highlight>
            </a:endParaRPr>
          </a:p>
          <a:p>
            <a:pPr marL="190500" marR="190500" lvl="0" indent="0" algn="l" rtl="0">
              <a:lnSpc>
                <a:spcPct val="146668"/>
              </a:lnSpc>
              <a:spcBef>
                <a:spcPts val="0"/>
              </a:spcBef>
              <a:spcAft>
                <a:spcPts val="0"/>
              </a:spcAft>
              <a:buNone/>
            </a:pPr>
            <a:endParaRPr sz="1150">
              <a:solidFill>
                <a:srgbClr val="D1D2D3"/>
              </a:solidFill>
              <a:highlight>
                <a:srgbClr val="1A1D21"/>
              </a:highlight>
            </a:endParaRPr>
          </a:p>
          <a:p>
            <a:pPr marL="0" lvl="0" indent="0" algn="l" rtl="0">
              <a:lnSpc>
                <a:spcPct val="115000"/>
              </a:lnSpc>
              <a:spcBef>
                <a:spcPts val="1200"/>
              </a:spcBef>
              <a:spcAft>
                <a:spcPts val="0"/>
              </a:spcAft>
              <a:buNone/>
            </a:pPr>
            <a:r>
              <a:rPr lang="en" sz="1000">
                <a:solidFill>
                  <a:schemeClr val="dk1"/>
                </a:solidFill>
                <a:highlight>
                  <a:srgbClr val="FFFFFF"/>
                </a:highlight>
              </a:rPr>
              <a:t>Generalization: symbolic expressions, found using a new algorithm that we de- veloped, generalized better than neural networks, which are infamously sensitive</a:t>
            </a:r>
            <a:endParaRPr sz="1000">
              <a:solidFill>
                <a:schemeClr val="dk1"/>
              </a:solidFill>
              <a:highlight>
                <a:srgbClr val="FFFFFF"/>
              </a:highlight>
            </a:endParaRPr>
          </a:p>
          <a:p>
            <a:pPr marL="0" lvl="0" indent="0" algn="l" rtl="0">
              <a:lnSpc>
                <a:spcPct val="115000"/>
              </a:lnSpc>
              <a:spcBef>
                <a:spcPts val="1200"/>
              </a:spcBef>
              <a:spcAft>
                <a:spcPts val="0"/>
              </a:spcAft>
              <a:buNone/>
            </a:pPr>
            <a:r>
              <a:rPr lang="en" sz="1000">
                <a:solidFill>
                  <a:schemeClr val="dk1"/>
                </a:solidFill>
                <a:highlight>
                  <a:srgbClr val="FFFFFF"/>
                </a:highlight>
              </a:rPr>
              <a:t>to even minor distributional shifts (Recht et al., 2018). With sufficiently diverse training data, FCNNs might perform much better in practice (Bolton &amp; Zanna, 2019; O’Gorman &amp; Dwyer, 2018).</a:t>
            </a:r>
            <a:endParaRPr sz="1000">
              <a:solidFill>
                <a:schemeClr val="dk1"/>
              </a:solidFill>
              <a:highlight>
                <a:srgbClr val="FFFFFF"/>
              </a:highlight>
            </a:endParaRPr>
          </a:p>
          <a:p>
            <a:pPr marL="0" lvl="0" indent="0" algn="l" rtl="0">
              <a:lnSpc>
                <a:spcPct val="115000"/>
              </a:lnSpc>
              <a:spcBef>
                <a:spcPts val="1200"/>
              </a:spcBef>
              <a:spcAft>
                <a:spcPts val="0"/>
              </a:spcAft>
              <a:buNone/>
            </a:pPr>
            <a:endParaRPr sz="10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900">
                <a:solidFill>
                  <a:schemeClr val="dk1"/>
                </a:solidFill>
                <a:highlight>
                  <a:srgbClr val="FFFFFF"/>
                </a:highlight>
              </a:rPr>
              <a:t>Figure 20. Randomly chosen snapshots of kinetic energy density for selected parameteriza- tions on eddy (A-E) and jet configuration (F-J). On jet configuration, the symbolic parameteri- zation (J) matches high-resolution (F) reasonably well, while the FCNN (I) deviates significantly and backscatter (H) does not appear to have any effect or modify the low-resolution (G). See Figures E1 and E2 for more.</a:t>
            </a:r>
            <a:endParaRPr sz="900">
              <a:solidFill>
                <a:schemeClr val="dk1"/>
              </a:solidFill>
              <a:highlight>
                <a:srgbClr val="FFFFFF"/>
              </a:highlight>
            </a:endParaRPr>
          </a:p>
          <a:p>
            <a:pPr marL="0" lvl="0" indent="0" algn="l" rtl="0">
              <a:lnSpc>
                <a:spcPct val="115000"/>
              </a:lnSpc>
              <a:spcBef>
                <a:spcPts val="1200"/>
              </a:spcBef>
              <a:spcAft>
                <a:spcPts val="0"/>
              </a:spcAft>
              <a:buNone/>
            </a:pPr>
            <a:endParaRPr sz="1000">
              <a:solidFill>
                <a:schemeClr val="dk1"/>
              </a:solidFill>
              <a:highlight>
                <a:srgbClr val="FFFFFF"/>
              </a:highlight>
            </a:endParaRPr>
          </a:p>
          <a:p>
            <a:pPr marL="190500" marR="190500" lvl="0" indent="0" algn="l" rtl="0">
              <a:lnSpc>
                <a:spcPct val="146668"/>
              </a:lnSpc>
              <a:spcBef>
                <a:spcPts val="1200"/>
              </a:spcBef>
              <a:spcAft>
                <a:spcPts val="0"/>
              </a:spcAft>
              <a:buClr>
                <a:schemeClr val="dk1"/>
              </a:buClr>
              <a:buSzPts val="1100"/>
              <a:buFont typeface="Arial"/>
              <a:buNone/>
            </a:pPr>
            <a:endParaRPr sz="1150">
              <a:solidFill>
                <a:srgbClr val="D1D2D3"/>
              </a:solidFill>
              <a:highlight>
                <a:srgbClr val="1A1D21"/>
              </a:highlight>
            </a:endParaRPr>
          </a:p>
          <a:p>
            <a:pPr marL="0" lvl="0" indent="0" algn="l" rtl="0">
              <a:spcBef>
                <a:spcPts val="0"/>
              </a:spcBef>
              <a:spcAft>
                <a:spcPts val="0"/>
              </a:spcAft>
              <a:buNone/>
            </a:pPr>
            <a:endParaRPr sz="1150">
              <a:solidFill>
                <a:srgbClr val="D1D2D3"/>
              </a:solidFill>
              <a:highlight>
                <a:srgbClr val="1A1D21"/>
              </a:high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3bba93ece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3bba93ece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SzPts val="1100"/>
              <a:buChar char="-"/>
            </a:pPr>
            <a:r>
              <a:rPr lang="en"/>
              <a:t>Scientific discovery with interpretable models is also deployed in for developing new energy technologies </a:t>
            </a:r>
            <a:endParaRPr/>
          </a:p>
          <a:p>
            <a:pPr marL="457200" lvl="0" indent="-298450" algn="l" rtl="0">
              <a:spcBef>
                <a:spcPts val="0"/>
              </a:spcBef>
              <a:spcAft>
                <a:spcPts val="0"/>
              </a:spcAft>
              <a:buSzPts val="1100"/>
              <a:buChar char="-"/>
            </a:pPr>
            <a:r>
              <a:rPr lang="en"/>
              <a:t>For discovering new solar fuel materials for example, crystal-structure phase mapping is an important step</a:t>
            </a:r>
            <a:endParaRPr/>
          </a:p>
          <a:p>
            <a:pPr marL="457200" lvl="0" indent="-298450" algn="l" rtl="0">
              <a:spcBef>
                <a:spcPts val="0"/>
              </a:spcBef>
              <a:spcAft>
                <a:spcPts val="0"/>
              </a:spcAft>
              <a:buSzPts val="1100"/>
              <a:buChar char="-"/>
            </a:pPr>
            <a:r>
              <a:rPr lang="en"/>
              <a:t>This is an unsupervised pattern demixing problem where a noisy mixture of X-ray diffraction patterns is decomposed into source signals that correspond to the crystal structures</a:t>
            </a:r>
            <a:endParaRPr/>
          </a:p>
          <a:p>
            <a:pPr marL="457200" lvl="0" indent="-298450" algn="l" rtl="0">
              <a:spcBef>
                <a:spcPts val="0"/>
              </a:spcBef>
              <a:spcAft>
                <a:spcPts val="0"/>
              </a:spcAft>
              <a:buSzPts val="1100"/>
              <a:buChar char="-"/>
            </a:pPr>
            <a:r>
              <a:rPr lang="en"/>
              <a:t>Chen et al. solve this problem with deep reasoning networks where they make use of prior scientific knowledge about thermodynamic rules that govern the mixtures of crystals</a:t>
            </a:r>
            <a:endParaRPr/>
          </a:p>
          <a:p>
            <a:pPr marL="457200" lvl="0" indent="-298450" algn="l" rtl="0">
              <a:spcBef>
                <a:spcPts val="0"/>
              </a:spcBef>
              <a:spcAft>
                <a:spcPts val="0"/>
              </a:spcAft>
              <a:buSzPts val="1100"/>
              <a:buChar char="-"/>
            </a:pPr>
            <a:r>
              <a:rPr lang="en"/>
              <a:t>Specifically, for this unsupervised problem they construct an interpretable formulation of a latent space using scientifically meaningful variables, and then learn the values of these variables form the data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350">
                <a:solidFill>
                  <a:srgbClr val="222222"/>
                </a:solidFill>
                <a:highlight>
                  <a:srgbClr val="FFFFFF"/>
                </a:highlight>
                <a:latin typeface="Times New Roman"/>
                <a:ea typeface="Times New Roman"/>
                <a:cs typeface="Times New Roman"/>
                <a:sym typeface="Times New Roman"/>
              </a:rPr>
              <a:t>The challenge of our demixing tasks is that the domain rules capturing prior knowledge involve variables that we do not have direct access to in our problem formulation. In fact, discovering those variables and their values is part of the interpretation task that we are trying to solve. The challenge is further complicated by the fact that we are operating in an unsupervised setting (no labelled training data). However, in standard unsupervised deep learning approaches, such as neural network autoencoders, the latent space is generally uninterpretable and therefore does not provide a means to express the domain constraints or enforce that the latent patterns conform to the generative model. Furthermore, domain rules are often captured by combinatorial constraints that are not differentiable, and therefore cannot be easily embedded in a deep learning framework. The DRNets strategy to overcome these challenges involves five key components, commencing with (1) specifying an intended semantics for the latent space, which means that the latent space is constructed using variables that have a specific interpretation that can be used in the formulation of the domain rules.</a:t>
            </a:r>
            <a:endParaRPr sz="1350">
              <a:solidFill>
                <a:srgbClr val="22222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350">
                <a:solidFill>
                  <a:srgbClr val="222222"/>
                </a:solidFill>
                <a:highlight>
                  <a:srgbClr val="FFFFFF"/>
                </a:highlight>
                <a:latin typeface="Times New Roman"/>
                <a:ea typeface="Times New Roman"/>
                <a:cs typeface="Times New Roman"/>
                <a:sym typeface="Times New Roman"/>
              </a:rPr>
              <a:t>then we (2) express the domain rules that control the encoding of the latent space in a form amenable to continuous optimization using entropy-based continuous relaxations, (3) employ an optimization formulation whose objective balances the dual needs of minimizing a reconstruction loss of the input data and a reasoning loss that captures the domain constraints (local constraints involving a single data point or global constraints involving many data points), (4) use a data-driven approach to jointly solve multiple related (unlabelled) data instances and (5) solve the data-driven constrained optimization problem using </a:t>
            </a:r>
            <a:r>
              <a:rPr lang="en" sz="1350" i="1">
                <a:solidFill>
                  <a:srgbClr val="222222"/>
                </a:solidFill>
                <a:latin typeface="Times New Roman"/>
                <a:ea typeface="Times New Roman"/>
                <a:cs typeface="Times New Roman"/>
                <a:sym typeface="Times New Roman"/>
              </a:rPr>
              <a:t>c</a:t>
            </a:r>
            <a:r>
              <a:rPr lang="en" sz="1350">
                <a:solidFill>
                  <a:srgbClr val="222222"/>
                </a:solidFill>
                <a:highlight>
                  <a:srgbClr val="FFFFFF"/>
                </a:highlight>
                <a:latin typeface="Times New Roman"/>
                <a:ea typeface="Times New Roman"/>
                <a:cs typeface="Times New Roman"/>
                <a:sym typeface="Times New Roman"/>
              </a:rPr>
              <a:t>onstraint-aware stochastic gradient descent (SGD). </a:t>
            </a:r>
            <a:endParaRPr sz="135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3a18c12b3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3a18c12b3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Script:</a:t>
            </a:r>
            <a:endParaRPr sz="100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Interpretability is also important for expert oversight. In this example, Chen et al built an image classification model for bird species identification that reasons in a similar way to ornithologists.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Typically, species monitoring requires a lot of manual labor and automated approaches with image data can help monitor biodiversity at scale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They develop what they entitled a prototypical part network that compares parts of the image to be classified with images in the training data like you can see in this figure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These interpretable comparisons are also actually used for classification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You see that we have a lot of examples from natural sciences. In general, there are fewer examples available for decision-making for example in policy making, but it would be tremendously helpful if more work would become available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Uncertainty estimation plays an important role for decision-making, and we will now turn to an example from the electricity sector</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https://arxiv.org/pdf/1806.10574.pdf</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The model thus reasons in a way that is qualitatively similar to the way ornithologists, physicians, and others would explain to people on how to solve challenging image classification tasks.</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All of these posthoc visualization methods do not explain the reasoning process of how a network </a:t>
            </a:r>
            <a:r>
              <a:rPr lang="en" sz="1000" i="1">
                <a:solidFill>
                  <a:schemeClr val="dk1"/>
                </a:solidFill>
              </a:rPr>
              <a:t>actually </a:t>
            </a:r>
            <a:r>
              <a:rPr lang="en" sz="1000">
                <a:solidFill>
                  <a:schemeClr val="dk1"/>
                </a:solidFill>
              </a:rPr>
              <a:t>makes its decisions. In contrast, our network has a built-in case-based reasoning process, and the explanations generated by our network are actually used during classification and are not created posthoc.</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In addition, we propose to constrain each convolutional filter to be </a:t>
            </a:r>
            <a:r>
              <a:rPr lang="en" sz="1000" i="1">
                <a:solidFill>
                  <a:schemeClr val="dk1"/>
                </a:solidFill>
              </a:rPr>
              <a:t>identical </a:t>
            </a:r>
            <a:r>
              <a:rPr lang="en" sz="1000">
                <a:solidFill>
                  <a:schemeClr val="dk1"/>
                </a:solidFill>
              </a:rPr>
              <a:t>to some latent training patch.</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3a18c12b3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3a18c12b3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chemeClr val="dk1"/>
                </a:solidFill>
                <a:latin typeface="Source Sans Pro"/>
                <a:ea typeface="Source Sans Pro"/>
                <a:cs typeface="Source Sans Pro"/>
                <a:sym typeface="Source Sans Pro"/>
              </a:rPr>
              <a:t>Script:</a:t>
            </a:r>
            <a:endParaRPr sz="1400">
              <a:solidFill>
                <a:schemeClr val="dk1"/>
              </a:solidFill>
              <a:latin typeface="Source Sans Pro"/>
              <a:ea typeface="Source Sans Pro"/>
              <a:cs typeface="Source Sans Pro"/>
              <a:sym typeface="Source Sans Pro"/>
            </a:endParaRPr>
          </a:p>
          <a:p>
            <a:pPr marL="457200" lvl="0" indent="-317500" algn="l" rtl="0">
              <a:lnSpc>
                <a:spcPct val="115000"/>
              </a:lnSpc>
              <a:spcBef>
                <a:spcPts val="120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Forecasting the residential net load in electricity grids - so generation minus load from residential customers- is difficult because it is subject to a lot of stochastic uncertainty.</a:t>
            </a:r>
            <a:endParaRPr sz="1400">
              <a:solidFill>
                <a:schemeClr val="dk1"/>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This can be due to weather, variable power generation, and aperiodic human activities that influence for example rooftop solar PV generation or how much AC is used</a:t>
            </a:r>
            <a:endParaRPr sz="1400">
              <a:solidFill>
                <a:schemeClr val="dk1"/>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Power system operators need good probabilistic forecasts to plan their dispatch of power plants such that they can meet the load at any time</a:t>
            </a:r>
            <a:endParaRPr sz="1400">
              <a:solidFill>
                <a:schemeClr val="dk1"/>
              </a:solidFill>
              <a:latin typeface="Source Sans Pro"/>
              <a:ea typeface="Source Sans Pro"/>
              <a:cs typeface="Source Sans Pro"/>
              <a:sym typeface="Source Sans Pro"/>
            </a:endParaRPr>
          </a:p>
          <a:p>
            <a:pPr marL="457200" lvl="0" indent="-317500" algn="l" rtl="0">
              <a:lnSpc>
                <a:spcPct val="115000"/>
              </a:lnSpc>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Here Sun et al. use Bayesian theory combined with deep LSTM networks to create their forecasts with uncertainty, making use of smart-meter data and some PV output data</a:t>
            </a:r>
            <a:endParaRPr sz="14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14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12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stochastic (aleatoric) uncertainty</a:t>
            </a:r>
            <a:endParaRPr sz="1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39fe07680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39fe07680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457200" lvl="0" indent="-298450" algn="l" rtl="0">
              <a:spcBef>
                <a:spcPts val="0"/>
              </a:spcBef>
              <a:spcAft>
                <a:spcPts val="0"/>
              </a:spcAft>
              <a:buSzPts val="1100"/>
              <a:buChar char="-"/>
            </a:pPr>
            <a:r>
              <a:rPr lang="en"/>
              <a:t>To summarize, decision-making, trust, and scientific discovery is crucial for many areas of climate change, and there is a clear need for interpretable models and uncertainty quantification</a:t>
            </a:r>
            <a:endParaRPr/>
          </a:p>
          <a:p>
            <a:pPr marL="457200" lvl="0" indent="-298450" algn="l" rtl="0">
              <a:spcBef>
                <a:spcPts val="0"/>
              </a:spcBef>
              <a:spcAft>
                <a:spcPts val="0"/>
              </a:spcAft>
              <a:buSzPts val="1100"/>
              <a:buChar char="-"/>
            </a:pPr>
            <a:r>
              <a:rPr lang="en"/>
              <a:t>One thing that we see is that the notion of interpretability is so different for different use cases and domains (and different stakeholders have such different understanding of what these terms even mean) that harmonizing this is in and itself a big challenge</a:t>
            </a:r>
            <a:endParaRPr/>
          </a:p>
          <a:p>
            <a:pPr marL="457200" lvl="0" indent="-298450" algn="l" rtl="0">
              <a:spcBef>
                <a:spcPts val="0"/>
              </a:spcBef>
              <a:spcAft>
                <a:spcPts val="0"/>
              </a:spcAft>
              <a:buSzPts val="1100"/>
              <a:buChar char="-"/>
            </a:pPr>
            <a:r>
              <a:rPr lang="en"/>
              <a:t>The selected examples show that some more work exists in engineering systems such as with power grids (where the decision maker is power system operator). However, e</a:t>
            </a:r>
            <a:r>
              <a:rPr lang="en">
                <a:solidFill>
                  <a:schemeClr val="dk1"/>
                </a:solidFill>
              </a:rPr>
              <a:t>specially in policy there are not as many documented use cases involving actual decision-makers. </a:t>
            </a:r>
            <a:endParaRPr/>
          </a:p>
          <a:p>
            <a:pPr marL="457200" lvl="0" indent="-298450" algn="l" rtl="0">
              <a:spcBef>
                <a:spcPts val="0"/>
              </a:spcBef>
              <a:spcAft>
                <a:spcPts val="0"/>
              </a:spcAft>
              <a:buSzPts val="1100"/>
              <a:buChar char="-"/>
            </a:pPr>
            <a:r>
              <a:rPr lang="en"/>
              <a:t>A big need and challenge is to develop intepretable models and quantify uncertainty in a way that it is useful for decision-makers (and it is used in practice)</a:t>
            </a:r>
            <a:endParaRPr/>
          </a:p>
          <a:p>
            <a:pPr marL="45720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5fe6d5b451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25fe6d5b451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a:solidFill>
                  <a:schemeClr val="dk1"/>
                </a:solidFill>
              </a:rPr>
              <a:t>To start, I’m going to talk about physics-informed and robust machine learning.</a:t>
            </a:r>
            <a:endParaRPr/>
          </a:p>
        </p:txBody>
      </p:sp>
      <p:sp>
        <p:nvSpPr>
          <p:cNvPr id="1181" name="Google Shape;1181;g25fe6d5b451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3ba0962a4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3ba0962a4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Every unit of greenhouse gas emissions we put into the atmosphere adds further to this warming of the Earth and the subsequent changes in the climate.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particular, this plot from the UN Intergovernmental Panel on Climate Change (IPCC) shows how much more warming we can expect depending on how rapidly we act.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upshot is that the faster we act, the less warming we’ll see. For instance, hitting net-zero greenhouse gas emissions by 2050 limits warming to 1.5°C, a goal that the international community has agreed will help avoid some of the worst impacts of climate change.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While this target is important and one we should absolutely aim to hit, it’s also worth noting that it’s not an on-off switch - in the end, every unit of greenhouse gas emissions we avoid putting into the atmosphere will reduce the extent to which the Earth warms.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3c8d2e5322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g13c8d2e5322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190" name="Google Shape;1190;g13c8d2e5322_0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3c8d2e5322_0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3" name="Google Shape;1203;g13c8d2e5322_0_2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204" name="Google Shape;1204;g13c8d2e5322_0_2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3d0e3b2f2d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2" name="Google Shape;1212;g13d0e3b2f2d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213" name="Google Shape;1213;g13d0e3b2f2d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13c8d2e5322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1" name="Google Shape;1221;g13c8d2e5322_0_1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222" name="Google Shape;1222;g13c8d2e5322_0_1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13c8d2e5322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1" name="Google Shape;1231;g13c8d2e5322_0_2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232" name="Google Shape;1232;g13c8d2e5322_0_2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3c8d2e5322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7" name="Google Shape;1247;g13c8d2e5322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248" name="Google Shape;1248;g13c8d2e5322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13d0e3b2f2d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g13d0e3b2f2d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281" name="Google Shape;1281;g13d0e3b2f2d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13c8d2e5322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9" name="Google Shape;1289;g13c8d2e5322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290" name="Google Shape;1290;g13c8d2e5322_0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3c8d2e5322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1" name="Google Shape;1301;g13c8d2e5322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302" name="Google Shape;1302;g13c8d2e5322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3c8d2e5322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3" name="Google Shape;1313;g13c8d2e5322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314" name="Google Shape;1314;g13c8d2e5322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3a3671d48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3a3671d48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how do we actually go about addressing climate change? There are several different axes of action here.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One of them is climate science, which aims to understand and predict the extent to which the climate will change.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second is climate change mitigation, which means preventing emissions and reducing atmospheric greenhouse gas concentrations, in order to reduce the extent to which the Earth actually warms.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third is climate change adaptation - given the effects we are and will experience, how do we respond to those?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addition to these major axes of action, there are several important frameworks that underpin these actions.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One of these is climate justice, which basically notes that the brunt of climate change’s impacts will be felt by the world’s already most disadvantaged communities, and </a:t>
            </a:r>
            <a:r>
              <a:rPr lang="en" b="1">
                <a:solidFill>
                  <a:schemeClr val="dk1"/>
                </a:solidFill>
              </a:rPr>
              <a:t>for that and many other reasons</a:t>
            </a:r>
            <a:r>
              <a:rPr lang="en">
                <a:solidFill>
                  <a:schemeClr val="dk1"/>
                </a:solidFill>
              </a:rPr>
              <a:t>, equity needs to be a central consideration in how we approach climate action.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Another of these is a “co-benefits” framework, which notes that it’s important to think about climate action </a:t>
            </a:r>
            <a:r>
              <a:rPr lang="en" b="1">
                <a:solidFill>
                  <a:schemeClr val="dk1"/>
                </a:solidFill>
              </a:rPr>
              <a:t>holistically</a:t>
            </a:r>
            <a:r>
              <a:rPr lang="en">
                <a:solidFill>
                  <a:schemeClr val="dk1"/>
                </a:solidFill>
              </a:rPr>
              <a:t>, and understand how it </a:t>
            </a:r>
            <a:r>
              <a:rPr lang="en" b="1">
                <a:solidFill>
                  <a:schemeClr val="dk1"/>
                </a:solidFill>
              </a:rPr>
              <a:t>interacts with other societal priorities</a:t>
            </a:r>
            <a:r>
              <a:rPr lang="en">
                <a:solidFill>
                  <a:schemeClr val="dk1"/>
                </a:solidFill>
              </a:rPr>
              <a:t> like human well-being and ecosystem health.</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Given that overview, let’s talk a bit more about each of these axes of action.</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3abe5b1c64_2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7" name="Google Shape;1327;g13abe5b1c64_2_3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328" name="Google Shape;1328;g13abe5b1c64_2_3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3c8d2e5322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0" name="Google Shape;1340;g13c8d2e5322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341" name="Google Shape;1341;g13c8d2e5322_0_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13abe5b1c64_2_3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4" name="Google Shape;1354;g13abe5b1c64_2_3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355" name="Google Shape;1355;g13abe5b1c64_2_3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3abe5b1c64_2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6" name="Google Shape;1366;g13abe5b1c64_2_4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367" name="Google Shape;1367;g13abe5b1c64_2_4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3abe5b1c64_2_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6" name="Google Shape;1376;g13abe5b1c64_2_4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377" name="Google Shape;1377;g13abe5b1c64_2_4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3d0e3b2f2d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g13d0e3b2f2d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Accelerated experimentation: materials science (solar fuels, construction, ammonia catalysts, CO2 sorbents), nuclear fusion, additive manufacturing for vehicles and construction, batteries, alternative fuels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Remote sensing and automatic monitoring: detecting solar panels, monitoring emissions, gathering transport and infrastructure data, monitoring peatlands, deforestation management, identifying CO2 sequestration locations, ecosystem/biodiversity monitoring, securing food supplies</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Improving efficiency: freight consolidation, food waste, predictive maintenance for electricity</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Approximating time-intensive simulations: climate models, energy scheduling models, IAMs/multi-objective optimization</a:t>
            </a:r>
            <a:endParaRPr/>
          </a:p>
          <a:p>
            <a:pPr marL="171450" lvl="0" indent="-171450" algn="l" rtl="0">
              <a:spcBef>
                <a:spcPts val="0"/>
              </a:spcBef>
              <a:spcAft>
                <a:spcPts val="0"/>
              </a:spcAft>
              <a:buClr>
                <a:schemeClr val="dk1"/>
              </a:buClr>
              <a:buSzPts val="1200"/>
              <a:buFont typeface="Source Sans Pro"/>
              <a:buChar char="-"/>
            </a:pPr>
            <a:r>
              <a:rPr lang="en" sz="1200">
                <a:latin typeface="Source Sans Pro"/>
                <a:ea typeface="Source Sans Pro"/>
                <a:cs typeface="Source Sans Pro"/>
                <a:sym typeface="Source Sans Pro"/>
              </a:rPr>
              <a:t>Need for interpretable, causal, and gray-box models: forecasting solar, disaster planning, informing policy-makers</a:t>
            </a:r>
            <a:endParaRPr/>
          </a:p>
        </p:txBody>
      </p:sp>
      <p:sp>
        <p:nvSpPr>
          <p:cNvPr id="1390" name="Google Shape;1390;g13d0e3b2f2d_0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5fe6d5b451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9" name="Google Shape;1399;g25fe6d5b451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a:solidFill>
                  <a:schemeClr val="dk1"/>
                </a:solidFill>
              </a:rPr>
              <a:t>To start, I’m going to talk about physics-informed and robust machine learning.</a:t>
            </a:r>
            <a:endParaRPr/>
          </a:p>
        </p:txBody>
      </p:sp>
      <p:sp>
        <p:nvSpPr>
          <p:cNvPr id="1400" name="Google Shape;1400;g25fe6d5b451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940094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3788864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742785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36894a1d60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36894a1d6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first, climate science.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Climate science entails the study of the Earth, the ocean and cryosphere, and the atmosphere to understand how climatic processes are playing out in these systems.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I’m actually not going to dive into this area further, but refer you to two great NeurIPS tutorials on climate science by McKinnon &amp; Poppick and Monteleoni &amp; Banerjee that were given in prior years.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6172710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235554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866860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5250543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9647594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2640560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8887420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1258230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7421151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FAAE77-4339-8640-94AA-66CF1541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11198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 White Picture Right">
  <p:cSld name="Content - White Picture Right">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217051" y="4749850"/>
            <a:ext cx="237525" cy="237525"/>
          </a:xfrm>
          <a:prstGeom prst="rect">
            <a:avLst/>
          </a:prstGeom>
          <a:noFill/>
          <a:ln>
            <a:noFill/>
          </a:ln>
        </p:spPr>
      </p:pic>
      <p:sp>
        <p:nvSpPr>
          <p:cNvPr id="52" name="Google Shape;52;p13"/>
          <p:cNvSpPr txBox="1">
            <a:spLocks noGrp="1"/>
          </p:cNvSpPr>
          <p:nvPr>
            <p:ph type="body" idx="1"/>
          </p:nvPr>
        </p:nvSpPr>
        <p:spPr>
          <a:xfrm>
            <a:off x="540300" y="1857375"/>
            <a:ext cx="3912600" cy="2460600"/>
          </a:xfrm>
          <a:prstGeom prst="rect">
            <a:avLst/>
          </a:prstGeom>
          <a:noFill/>
          <a:ln>
            <a:noFill/>
          </a:ln>
        </p:spPr>
        <p:txBody>
          <a:bodyPr spcFirstLastPara="1" wrap="square" lIns="68575" tIns="68575" rIns="68575" bIns="68575" anchor="t" anchorCtr="0">
            <a:noAutofit/>
          </a:bodyPr>
          <a:lstStyle>
            <a:lvl1pPr marL="457200" lvl="0" indent="-279400" algn="l" rtl="0">
              <a:lnSpc>
                <a:spcPct val="115000"/>
              </a:lnSpc>
              <a:spcBef>
                <a:spcPts val="0"/>
              </a:spcBef>
              <a:spcAft>
                <a:spcPts val="0"/>
              </a:spcAft>
              <a:buClr>
                <a:schemeClr val="dk1"/>
              </a:buClr>
              <a:buSzPts val="800"/>
              <a:buChar char="●"/>
              <a:defRPr/>
            </a:lvl1pPr>
            <a:lvl2pPr marL="914400" lvl="1" indent="-279400" algn="l" rtl="0">
              <a:lnSpc>
                <a:spcPct val="115000"/>
              </a:lnSpc>
              <a:spcBef>
                <a:spcPts val="1600"/>
              </a:spcBef>
              <a:spcAft>
                <a:spcPts val="0"/>
              </a:spcAft>
              <a:buClr>
                <a:schemeClr val="dk1"/>
              </a:buClr>
              <a:buSzPts val="800"/>
              <a:buChar char="○"/>
              <a:defRPr/>
            </a:lvl2pPr>
            <a:lvl3pPr marL="1371600" lvl="2" indent="-279400" algn="l" rtl="0">
              <a:lnSpc>
                <a:spcPct val="115000"/>
              </a:lnSpc>
              <a:spcBef>
                <a:spcPts val="1600"/>
              </a:spcBef>
              <a:spcAft>
                <a:spcPts val="0"/>
              </a:spcAft>
              <a:buClr>
                <a:schemeClr val="dk1"/>
              </a:buClr>
              <a:buSzPts val="800"/>
              <a:buChar char="■"/>
              <a:defRPr/>
            </a:lvl3pPr>
            <a:lvl4pPr marL="1828800" lvl="3" indent="-279400" algn="l" rtl="0">
              <a:lnSpc>
                <a:spcPct val="115000"/>
              </a:lnSpc>
              <a:spcBef>
                <a:spcPts val="1600"/>
              </a:spcBef>
              <a:spcAft>
                <a:spcPts val="0"/>
              </a:spcAft>
              <a:buClr>
                <a:schemeClr val="dk1"/>
              </a:buClr>
              <a:buSzPts val="800"/>
              <a:buChar char="●"/>
              <a:defRPr/>
            </a:lvl4pPr>
            <a:lvl5pPr marL="2286000" lvl="4" indent="-279400" algn="l" rtl="0">
              <a:lnSpc>
                <a:spcPct val="115000"/>
              </a:lnSpc>
              <a:spcBef>
                <a:spcPts val="1600"/>
              </a:spcBef>
              <a:spcAft>
                <a:spcPts val="0"/>
              </a:spcAft>
              <a:buClr>
                <a:schemeClr val="dk1"/>
              </a:buClr>
              <a:buSzPts val="800"/>
              <a:buChar char="○"/>
              <a:defRPr/>
            </a:lvl5pPr>
            <a:lvl6pPr marL="2743200" lvl="5" indent="-279400" algn="l" rtl="0">
              <a:lnSpc>
                <a:spcPct val="115000"/>
              </a:lnSpc>
              <a:spcBef>
                <a:spcPts val="1600"/>
              </a:spcBef>
              <a:spcAft>
                <a:spcPts val="0"/>
              </a:spcAft>
              <a:buClr>
                <a:schemeClr val="dk1"/>
              </a:buClr>
              <a:buSzPts val="800"/>
              <a:buChar char="■"/>
              <a:defRPr/>
            </a:lvl6pPr>
            <a:lvl7pPr marL="3200400" lvl="6" indent="-279400" algn="l" rtl="0">
              <a:lnSpc>
                <a:spcPct val="115000"/>
              </a:lnSpc>
              <a:spcBef>
                <a:spcPts val="1600"/>
              </a:spcBef>
              <a:spcAft>
                <a:spcPts val="0"/>
              </a:spcAft>
              <a:buClr>
                <a:schemeClr val="dk1"/>
              </a:buClr>
              <a:buSzPts val="800"/>
              <a:buChar char="●"/>
              <a:defRPr/>
            </a:lvl7pPr>
            <a:lvl8pPr marL="3657600" lvl="7" indent="-279400" algn="l" rtl="0">
              <a:lnSpc>
                <a:spcPct val="115000"/>
              </a:lnSpc>
              <a:spcBef>
                <a:spcPts val="1600"/>
              </a:spcBef>
              <a:spcAft>
                <a:spcPts val="0"/>
              </a:spcAft>
              <a:buClr>
                <a:schemeClr val="dk1"/>
              </a:buClr>
              <a:buSzPts val="800"/>
              <a:buChar char="○"/>
              <a:defRPr/>
            </a:lvl8pPr>
            <a:lvl9pPr marL="4114800" lvl="8" indent="-279400" algn="l" rtl="0">
              <a:lnSpc>
                <a:spcPct val="115000"/>
              </a:lnSpc>
              <a:spcBef>
                <a:spcPts val="1600"/>
              </a:spcBef>
              <a:spcAft>
                <a:spcPts val="1600"/>
              </a:spcAft>
              <a:buClr>
                <a:schemeClr val="dk1"/>
              </a:buClr>
              <a:buSzPts val="800"/>
              <a:buChar char="■"/>
              <a:defRPr/>
            </a:lvl9pPr>
          </a:lstStyle>
          <a:p>
            <a:endParaRPr/>
          </a:p>
        </p:txBody>
      </p:sp>
      <p:sp>
        <p:nvSpPr>
          <p:cNvPr id="53" name="Google Shape;53;p13"/>
          <p:cNvSpPr txBox="1">
            <a:spLocks noGrp="1"/>
          </p:cNvSpPr>
          <p:nvPr>
            <p:ph type="title"/>
          </p:nvPr>
        </p:nvSpPr>
        <p:spPr>
          <a:xfrm>
            <a:off x="540300" y="1246225"/>
            <a:ext cx="3000300" cy="5475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Clr>
                <a:srgbClr val="30A9E1"/>
              </a:buClr>
              <a:buSzPts val="800"/>
              <a:buFont typeface="Calibri"/>
              <a:buNone/>
              <a:defRPr sz="1100">
                <a:solidFill>
                  <a:srgbClr val="30A9E1"/>
                </a:solidFill>
              </a:defRPr>
            </a:lvl1pPr>
            <a:lvl2pPr lvl="1" algn="l" rtl="0">
              <a:lnSpc>
                <a:spcPct val="100000"/>
              </a:lnSpc>
              <a:spcBef>
                <a:spcPts val="0"/>
              </a:spcBef>
              <a:spcAft>
                <a:spcPts val="0"/>
              </a:spcAft>
              <a:buClr>
                <a:schemeClr val="dk1"/>
              </a:buClr>
              <a:buSzPts val="800"/>
              <a:buNone/>
              <a:defRPr sz="1100">
                <a:solidFill>
                  <a:schemeClr val="dk1"/>
                </a:solidFill>
              </a:defRPr>
            </a:lvl2pPr>
            <a:lvl3pPr lvl="2" algn="l" rtl="0">
              <a:lnSpc>
                <a:spcPct val="100000"/>
              </a:lnSpc>
              <a:spcBef>
                <a:spcPts val="0"/>
              </a:spcBef>
              <a:spcAft>
                <a:spcPts val="0"/>
              </a:spcAft>
              <a:buClr>
                <a:schemeClr val="dk1"/>
              </a:buClr>
              <a:buSzPts val="800"/>
              <a:buNone/>
              <a:defRPr sz="1100">
                <a:solidFill>
                  <a:schemeClr val="dk1"/>
                </a:solidFill>
              </a:defRPr>
            </a:lvl3pPr>
            <a:lvl4pPr lvl="3" algn="l" rtl="0">
              <a:lnSpc>
                <a:spcPct val="100000"/>
              </a:lnSpc>
              <a:spcBef>
                <a:spcPts val="0"/>
              </a:spcBef>
              <a:spcAft>
                <a:spcPts val="0"/>
              </a:spcAft>
              <a:buClr>
                <a:schemeClr val="dk1"/>
              </a:buClr>
              <a:buSzPts val="800"/>
              <a:buNone/>
              <a:defRPr sz="1100">
                <a:solidFill>
                  <a:schemeClr val="dk1"/>
                </a:solidFill>
              </a:defRPr>
            </a:lvl4pPr>
            <a:lvl5pPr lvl="4" algn="l" rtl="0">
              <a:lnSpc>
                <a:spcPct val="100000"/>
              </a:lnSpc>
              <a:spcBef>
                <a:spcPts val="0"/>
              </a:spcBef>
              <a:spcAft>
                <a:spcPts val="0"/>
              </a:spcAft>
              <a:buClr>
                <a:schemeClr val="dk1"/>
              </a:buClr>
              <a:buSzPts val="800"/>
              <a:buNone/>
              <a:defRPr sz="1100">
                <a:solidFill>
                  <a:schemeClr val="dk1"/>
                </a:solidFill>
              </a:defRPr>
            </a:lvl5pPr>
            <a:lvl6pPr lvl="5" algn="l" rtl="0">
              <a:lnSpc>
                <a:spcPct val="100000"/>
              </a:lnSpc>
              <a:spcBef>
                <a:spcPts val="0"/>
              </a:spcBef>
              <a:spcAft>
                <a:spcPts val="0"/>
              </a:spcAft>
              <a:buClr>
                <a:schemeClr val="dk1"/>
              </a:buClr>
              <a:buSzPts val="800"/>
              <a:buNone/>
              <a:defRPr sz="1100">
                <a:solidFill>
                  <a:schemeClr val="dk1"/>
                </a:solidFill>
              </a:defRPr>
            </a:lvl6pPr>
            <a:lvl7pPr lvl="6" algn="l" rtl="0">
              <a:lnSpc>
                <a:spcPct val="100000"/>
              </a:lnSpc>
              <a:spcBef>
                <a:spcPts val="0"/>
              </a:spcBef>
              <a:spcAft>
                <a:spcPts val="0"/>
              </a:spcAft>
              <a:buClr>
                <a:schemeClr val="dk1"/>
              </a:buClr>
              <a:buSzPts val="800"/>
              <a:buNone/>
              <a:defRPr sz="1100">
                <a:solidFill>
                  <a:schemeClr val="dk1"/>
                </a:solidFill>
              </a:defRPr>
            </a:lvl7pPr>
            <a:lvl8pPr lvl="7" algn="l" rtl="0">
              <a:lnSpc>
                <a:spcPct val="100000"/>
              </a:lnSpc>
              <a:spcBef>
                <a:spcPts val="0"/>
              </a:spcBef>
              <a:spcAft>
                <a:spcPts val="0"/>
              </a:spcAft>
              <a:buClr>
                <a:schemeClr val="dk1"/>
              </a:buClr>
              <a:buSzPts val="800"/>
              <a:buNone/>
              <a:defRPr sz="1100">
                <a:solidFill>
                  <a:schemeClr val="dk1"/>
                </a:solidFill>
              </a:defRPr>
            </a:lvl8pPr>
            <a:lvl9pPr lvl="8" algn="l" rtl="0">
              <a:lnSpc>
                <a:spcPct val="100000"/>
              </a:lnSpc>
              <a:spcBef>
                <a:spcPts val="0"/>
              </a:spcBef>
              <a:spcAft>
                <a:spcPts val="0"/>
              </a:spcAft>
              <a:buClr>
                <a:schemeClr val="dk1"/>
              </a:buClr>
              <a:buSzPts val="800"/>
              <a:buNone/>
              <a:defRPr sz="1100">
                <a:solidFill>
                  <a:schemeClr val="dk1"/>
                </a:solidFill>
              </a:defRPr>
            </a:lvl9pPr>
          </a:lstStyle>
          <a:p>
            <a:endParaRPr/>
          </a:p>
        </p:txBody>
      </p:sp>
      <p:sp>
        <p:nvSpPr>
          <p:cNvPr id="54" name="Google Shape;54;p13"/>
          <p:cNvSpPr txBox="1">
            <a:spLocks noGrp="1"/>
          </p:cNvSpPr>
          <p:nvPr>
            <p:ph type="title" idx="2"/>
          </p:nvPr>
        </p:nvSpPr>
        <p:spPr>
          <a:xfrm>
            <a:off x="540300" y="387325"/>
            <a:ext cx="3023700" cy="858900"/>
          </a:xfrm>
          <a:prstGeom prst="rect">
            <a:avLst/>
          </a:prstGeom>
          <a:noFill/>
          <a:ln>
            <a:noFill/>
          </a:ln>
        </p:spPr>
        <p:txBody>
          <a:bodyPr spcFirstLastPara="1" wrap="square" lIns="68575" tIns="68575" rIns="68575" bIns="68575" anchor="b" anchorCtr="0">
            <a:noAutofit/>
          </a:bodyPr>
          <a:lstStyle>
            <a:lvl1pPr lvl="0" algn="l" rtl="0">
              <a:lnSpc>
                <a:spcPct val="100000"/>
              </a:lnSpc>
              <a:spcBef>
                <a:spcPts val="0"/>
              </a:spcBef>
              <a:spcAft>
                <a:spcPts val="0"/>
              </a:spcAft>
              <a:buClr>
                <a:schemeClr val="dk1"/>
              </a:buClr>
              <a:buSzPts val="1100"/>
              <a:buFont typeface="Calibri"/>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55" name="Google Shape;55;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dk1"/>
              </a:buClr>
              <a:buSzPts val="1400"/>
              <a:buNone/>
              <a:defRPr sz="2900" b="1">
                <a:solidFill>
                  <a:srgbClr val="0070C0"/>
                </a:solidFill>
                <a:latin typeface="Source Sans Pro"/>
                <a:ea typeface="Source Sans Pro"/>
                <a:cs typeface="Source Sans Pro"/>
                <a:sym typeface="Source Sans Pr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628500" y="918000"/>
            <a:ext cx="6348300" cy="3860100"/>
          </a:xfrm>
          <a:prstGeom prst="rect">
            <a:avLst/>
          </a:prstGeom>
          <a:noFill/>
          <a:ln>
            <a:noFill/>
          </a:ln>
        </p:spPr>
        <p:txBody>
          <a:bodyPr spcFirstLastPara="1" wrap="square" lIns="68575" tIns="34275" rIns="68575" bIns="34275" anchor="t" anchorCtr="0">
            <a:normAutofit/>
          </a:bodyPr>
          <a:lstStyle>
            <a:lvl1pPr marL="457200" lvl="0" indent="-317500" rtl="0">
              <a:lnSpc>
                <a:spcPct val="114000"/>
              </a:lnSpc>
              <a:spcBef>
                <a:spcPts val="400"/>
              </a:spcBef>
              <a:spcAft>
                <a:spcPts val="0"/>
              </a:spcAft>
              <a:buClr>
                <a:schemeClr val="dk1"/>
              </a:buClr>
              <a:buSzPts val="1400"/>
              <a:buChar char="▸"/>
              <a:defRPr sz="2050">
                <a:latin typeface="Source Sans Pro"/>
                <a:ea typeface="Source Sans Pro"/>
                <a:cs typeface="Source Sans Pro"/>
                <a:sym typeface="Source Sans Pro"/>
              </a:defRPr>
            </a:lvl1pPr>
            <a:lvl2pPr marL="914400" lvl="1" indent="-317500" rtl="0">
              <a:lnSpc>
                <a:spcPct val="114000"/>
              </a:lnSpc>
              <a:spcBef>
                <a:spcPts val="1200"/>
              </a:spcBef>
              <a:spcAft>
                <a:spcPts val="0"/>
              </a:spcAft>
              <a:buClr>
                <a:schemeClr val="dk1"/>
              </a:buClr>
              <a:buSzPts val="1400"/>
              <a:buChar char="○"/>
              <a:defRPr>
                <a:latin typeface="Source Sans Pro"/>
                <a:ea typeface="Source Sans Pro"/>
                <a:cs typeface="Source Sans Pro"/>
                <a:sym typeface="Source Sans Pro"/>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976773" y="4854209"/>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7"/>
        <p:cNvGrpSpPr/>
        <p:nvPr/>
      </p:nvGrpSpPr>
      <p:grpSpPr>
        <a:xfrm>
          <a:off x="0" y="0"/>
          <a:ext cx="0" cy="0"/>
          <a:chOff x="0" y="0"/>
          <a:chExt cx="0" cy="0"/>
        </a:xfrm>
      </p:grpSpPr>
      <p:sp>
        <p:nvSpPr>
          <p:cNvPr id="148" name="Google Shape;148;p2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29"/>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50" name="Google Shape;150;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2" name="Google Shape;152;p29"/>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5" name="Google Shape;155;p3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6" name="Google Shape;156;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7" name="Google Shape;157;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30"/>
          <p:cNvSpPr txBox="1">
            <a:spLocks noGrp="1"/>
          </p:cNvSpPr>
          <p:nvPr>
            <p:ph type="sldNum" idx="12"/>
          </p:nvPr>
        </p:nvSpPr>
        <p:spPr>
          <a:xfrm>
            <a:off x="6976773" y="4854209"/>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xfrm>
            <a:off x="548878" y="195263"/>
            <a:ext cx="8046225"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4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1" name="Google Shape;161;p31"/>
          <p:cNvSpPr txBox="1">
            <a:spLocks noGrp="1"/>
          </p:cNvSpPr>
          <p:nvPr>
            <p:ph type="body" idx="1"/>
          </p:nvPr>
        </p:nvSpPr>
        <p:spPr>
          <a:xfrm>
            <a:off x="4653122" y="1059656"/>
            <a:ext cx="3942000" cy="3645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800"/>
              </a:spcBef>
              <a:spcAft>
                <a:spcPts val="0"/>
              </a:spcAft>
              <a:buClr>
                <a:schemeClr val="dk1"/>
              </a:buClr>
              <a:buSzPts val="1400"/>
              <a:buChar char="•"/>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2" name="Google Shape;162;p31"/>
          <p:cNvSpPr txBox="1">
            <a:spLocks noGrp="1"/>
          </p:cNvSpPr>
          <p:nvPr>
            <p:ph type="sldNum" idx="12"/>
          </p:nvPr>
        </p:nvSpPr>
        <p:spPr>
          <a:xfrm>
            <a:off x="6976773" y="4854209"/>
            <a:ext cx="2057400" cy="273825"/>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63" name="Google Shape;163;p31"/>
          <p:cNvSpPr>
            <a:spLocks noGrp="1"/>
          </p:cNvSpPr>
          <p:nvPr>
            <p:ph type="pic" idx="2"/>
          </p:nvPr>
        </p:nvSpPr>
        <p:spPr>
          <a:xfrm>
            <a:off x="548879" y="1059656"/>
            <a:ext cx="3780000" cy="3645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9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311700" y="445025"/>
            <a:ext cx="8520525" cy="57262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04587B"/>
              </a:buClr>
              <a:buSzPts val="3300"/>
              <a:buFont typeface="Calibri"/>
              <a:buNone/>
              <a:defRPr>
                <a:solidFill>
                  <a:srgbClr val="04587B"/>
                </a:solidFill>
              </a:defRPr>
            </a:lvl1pPr>
            <a:lvl2pPr lvl="1">
              <a:spcBef>
                <a:spcPts val="0"/>
              </a:spcBef>
              <a:spcAft>
                <a:spcPts val="0"/>
              </a:spcAft>
              <a:buClr>
                <a:srgbClr val="04587B"/>
              </a:buClr>
              <a:buSzPts val="1100"/>
              <a:buNone/>
              <a:defRPr>
                <a:solidFill>
                  <a:srgbClr val="04587B"/>
                </a:solidFill>
              </a:defRPr>
            </a:lvl2pPr>
            <a:lvl3pPr lvl="2">
              <a:spcBef>
                <a:spcPts val="0"/>
              </a:spcBef>
              <a:spcAft>
                <a:spcPts val="0"/>
              </a:spcAft>
              <a:buClr>
                <a:srgbClr val="04587B"/>
              </a:buClr>
              <a:buSzPts val="1100"/>
              <a:buNone/>
              <a:defRPr>
                <a:solidFill>
                  <a:srgbClr val="04587B"/>
                </a:solidFill>
              </a:defRPr>
            </a:lvl3pPr>
            <a:lvl4pPr lvl="3">
              <a:spcBef>
                <a:spcPts val="0"/>
              </a:spcBef>
              <a:spcAft>
                <a:spcPts val="0"/>
              </a:spcAft>
              <a:buClr>
                <a:srgbClr val="04587B"/>
              </a:buClr>
              <a:buSzPts val="1100"/>
              <a:buNone/>
              <a:defRPr>
                <a:solidFill>
                  <a:srgbClr val="04587B"/>
                </a:solidFill>
              </a:defRPr>
            </a:lvl4pPr>
            <a:lvl5pPr lvl="4">
              <a:spcBef>
                <a:spcPts val="0"/>
              </a:spcBef>
              <a:spcAft>
                <a:spcPts val="0"/>
              </a:spcAft>
              <a:buClr>
                <a:srgbClr val="04587B"/>
              </a:buClr>
              <a:buSzPts val="1100"/>
              <a:buNone/>
              <a:defRPr>
                <a:solidFill>
                  <a:srgbClr val="04587B"/>
                </a:solidFill>
              </a:defRPr>
            </a:lvl5pPr>
            <a:lvl6pPr lvl="5">
              <a:spcBef>
                <a:spcPts val="0"/>
              </a:spcBef>
              <a:spcAft>
                <a:spcPts val="0"/>
              </a:spcAft>
              <a:buClr>
                <a:srgbClr val="04587B"/>
              </a:buClr>
              <a:buSzPts val="1100"/>
              <a:buNone/>
              <a:defRPr>
                <a:solidFill>
                  <a:srgbClr val="04587B"/>
                </a:solidFill>
              </a:defRPr>
            </a:lvl6pPr>
            <a:lvl7pPr lvl="6">
              <a:spcBef>
                <a:spcPts val="0"/>
              </a:spcBef>
              <a:spcAft>
                <a:spcPts val="0"/>
              </a:spcAft>
              <a:buClr>
                <a:srgbClr val="04587B"/>
              </a:buClr>
              <a:buSzPts val="1100"/>
              <a:buNone/>
              <a:defRPr>
                <a:solidFill>
                  <a:srgbClr val="04587B"/>
                </a:solidFill>
              </a:defRPr>
            </a:lvl7pPr>
            <a:lvl8pPr lvl="7">
              <a:spcBef>
                <a:spcPts val="0"/>
              </a:spcBef>
              <a:spcAft>
                <a:spcPts val="0"/>
              </a:spcAft>
              <a:buClr>
                <a:srgbClr val="04587B"/>
              </a:buClr>
              <a:buSzPts val="1100"/>
              <a:buNone/>
              <a:defRPr>
                <a:solidFill>
                  <a:srgbClr val="04587B"/>
                </a:solidFill>
              </a:defRPr>
            </a:lvl8pPr>
            <a:lvl9pPr lvl="8">
              <a:spcBef>
                <a:spcPts val="0"/>
              </a:spcBef>
              <a:spcAft>
                <a:spcPts val="0"/>
              </a:spcAft>
              <a:buClr>
                <a:srgbClr val="04587B"/>
              </a:buClr>
              <a:buSzPts val="1100"/>
              <a:buNone/>
              <a:defRPr>
                <a:solidFill>
                  <a:srgbClr val="04587B"/>
                </a:solidFill>
              </a:defRPr>
            </a:lvl9pPr>
          </a:lstStyle>
          <a:p>
            <a:endParaRPr/>
          </a:p>
        </p:txBody>
      </p:sp>
      <p:sp>
        <p:nvSpPr>
          <p:cNvPr id="166" name="Google Shape;166;p32"/>
          <p:cNvSpPr txBox="1">
            <a:spLocks noGrp="1"/>
          </p:cNvSpPr>
          <p:nvPr>
            <p:ph type="body" idx="1"/>
          </p:nvPr>
        </p:nvSpPr>
        <p:spPr>
          <a:xfrm>
            <a:off x="311700" y="1152475"/>
            <a:ext cx="8520525" cy="3416400"/>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Char char="•"/>
              <a:defRPr/>
            </a:lvl1pPr>
            <a:lvl2pPr marL="914400" lvl="1" indent="-342900" algn="l">
              <a:lnSpc>
                <a:spcPct val="90000"/>
              </a:lnSpc>
              <a:spcBef>
                <a:spcPts val="400"/>
              </a:spcBef>
              <a:spcAft>
                <a:spcPts val="0"/>
              </a:spcAft>
              <a:buClr>
                <a:schemeClr val="dk1"/>
              </a:buClr>
              <a:buSzPts val="1800"/>
              <a:buChar char="•"/>
              <a:defRPr/>
            </a:lvl2pPr>
            <a:lvl3pPr marL="1371600" lvl="2" indent="-323850" algn="l">
              <a:lnSpc>
                <a:spcPct val="90000"/>
              </a:lnSpc>
              <a:spcBef>
                <a:spcPts val="400"/>
              </a:spcBef>
              <a:spcAft>
                <a:spcPts val="0"/>
              </a:spcAft>
              <a:buClr>
                <a:schemeClr val="dk1"/>
              </a:buClr>
              <a:buSzPts val="15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32"/>
          <p:cNvSpPr txBox="1">
            <a:spLocks noGrp="1"/>
          </p:cNvSpPr>
          <p:nvPr>
            <p:ph type="sldNum" idx="12"/>
          </p:nvPr>
        </p:nvSpPr>
        <p:spPr>
          <a:xfrm>
            <a:off x="8472458" y="4663217"/>
            <a:ext cx="548775" cy="393525"/>
          </a:xfrm>
          <a:prstGeom prst="rect">
            <a:avLst/>
          </a:prstGeom>
          <a:noFill/>
          <a:ln>
            <a:noFill/>
          </a:ln>
        </p:spPr>
        <p:txBody>
          <a:bodyPr spcFirstLastPara="1" wrap="square" lIns="68575" tIns="34275" rIns="68575" bIns="34275" anchor="ctr" anchorCtr="0">
            <a:noAutofit/>
          </a:bodyPr>
          <a:lstStyle>
            <a:lvl1pPr marL="0" marR="0" lvl="0"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8"/>
        <p:cNvGrpSpPr/>
        <p:nvPr/>
      </p:nvGrpSpPr>
      <p:grpSpPr>
        <a:xfrm>
          <a:off x="0" y="0"/>
          <a:ext cx="0" cy="0"/>
          <a:chOff x="0" y="0"/>
          <a:chExt cx="0" cy="0"/>
        </a:xfrm>
      </p:grpSpPr>
      <p:sp>
        <p:nvSpPr>
          <p:cNvPr id="169" name="Google Shape;169;p33"/>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0" name="Google Shape;170;p33"/>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71" name="Google Shape;171;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2" name="Google Shape;172;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3" name="Google Shape;173;p33"/>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4"/>
        <p:cNvGrpSpPr/>
        <p:nvPr/>
      </p:nvGrpSpPr>
      <p:grpSpPr>
        <a:xfrm>
          <a:off x="0" y="0"/>
          <a:ext cx="0" cy="0"/>
          <a:chOff x="0" y="0"/>
          <a:chExt cx="0" cy="0"/>
        </a:xfrm>
      </p:grpSpPr>
      <p:sp>
        <p:nvSpPr>
          <p:cNvPr id="175" name="Google Shape;175;p3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6" name="Google Shape;176;p34"/>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34"/>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9" name="Google Shape;179;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0" name="Google Shape;180;p34"/>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1"/>
        <p:cNvGrpSpPr/>
        <p:nvPr/>
      </p:nvGrpSpPr>
      <p:grpSpPr>
        <a:xfrm>
          <a:off x="0" y="0"/>
          <a:ext cx="0" cy="0"/>
          <a:chOff x="0" y="0"/>
          <a:chExt cx="0" cy="0"/>
        </a:xfrm>
      </p:grpSpPr>
      <p:sp>
        <p:nvSpPr>
          <p:cNvPr id="182" name="Google Shape;182;p3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3" name="Google Shape;183;p35"/>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84" name="Google Shape;184;p35"/>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5" name="Google Shape;185;p35"/>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86" name="Google Shape;186;p35"/>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7" name="Google Shape;187;p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8" name="Google Shape;188;p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9" name="Google Shape;189;p35"/>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2" name="Google Shape;192;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3" name="Google Shape;193;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4" name="Google Shape;194;p36"/>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5"/>
        <p:cNvGrpSpPr/>
        <p:nvPr/>
      </p:nvGrpSpPr>
      <p:grpSpPr>
        <a:xfrm>
          <a:off x="0" y="0"/>
          <a:ext cx="0" cy="0"/>
          <a:chOff x="0" y="0"/>
          <a:chExt cx="0" cy="0"/>
        </a:xfrm>
      </p:grpSpPr>
      <p:sp>
        <p:nvSpPr>
          <p:cNvPr id="196" name="Google Shape;196;p3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7" name="Google Shape;197;p3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8" name="Google Shape;198;p37"/>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9"/>
        <p:cNvGrpSpPr/>
        <p:nvPr/>
      </p:nvGrpSpPr>
      <p:grpSpPr>
        <a:xfrm>
          <a:off x="0" y="0"/>
          <a:ext cx="0" cy="0"/>
          <a:chOff x="0" y="0"/>
          <a:chExt cx="0" cy="0"/>
        </a:xfrm>
      </p:grpSpPr>
      <p:sp>
        <p:nvSpPr>
          <p:cNvPr id="200" name="Google Shape;200;p38"/>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1" name="Google Shape;201;p38"/>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02" name="Google Shape;202;p38"/>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03" name="Google Shape;203;p3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4" name="Google Shape;204;p3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5" name="Google Shape;205;p38"/>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6"/>
        <p:cNvGrpSpPr/>
        <p:nvPr/>
      </p:nvGrpSpPr>
      <p:grpSpPr>
        <a:xfrm>
          <a:off x="0" y="0"/>
          <a:ext cx="0" cy="0"/>
          <a:chOff x="0" y="0"/>
          <a:chExt cx="0" cy="0"/>
        </a:xfrm>
      </p:grpSpPr>
      <p:sp>
        <p:nvSpPr>
          <p:cNvPr id="207" name="Google Shape;207;p39"/>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9"/>
          <p:cNvSpPr>
            <a:spLocks noGrp="1"/>
          </p:cNvSpPr>
          <p:nvPr>
            <p:ph type="pic" idx="2"/>
          </p:nvPr>
        </p:nvSpPr>
        <p:spPr>
          <a:xfrm>
            <a:off x="3887391" y="740569"/>
            <a:ext cx="4629150" cy="3655219"/>
          </a:xfrm>
          <a:prstGeom prst="rect">
            <a:avLst/>
          </a:prstGeom>
          <a:noFill/>
          <a:ln>
            <a:noFill/>
          </a:ln>
        </p:spPr>
      </p:sp>
      <p:sp>
        <p:nvSpPr>
          <p:cNvPr id="209" name="Google Shape;209;p39"/>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10" name="Google Shape;210;p3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1" name="Google Shape;211;p3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2" name="Google Shape;212;p39"/>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5" name="Google Shape;215;p4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6" name="Google Shape;216;p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7" name="Google Shape;217;p4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8" name="Google Shape;218;p40"/>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9"/>
        <p:cNvGrpSpPr/>
        <p:nvPr/>
      </p:nvGrpSpPr>
      <p:grpSpPr>
        <a:xfrm>
          <a:off x="0" y="0"/>
          <a:ext cx="0" cy="0"/>
          <a:chOff x="0" y="0"/>
          <a:chExt cx="0" cy="0"/>
        </a:xfrm>
      </p:grpSpPr>
      <p:sp>
        <p:nvSpPr>
          <p:cNvPr id="220" name="Google Shape;220;p41"/>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1" name="Google Shape;221;p41"/>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2" name="Google Shape;222;p4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4" name="Google Shape;224;p41"/>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9"/>
        <p:cNvGrpSpPr/>
        <p:nvPr/>
      </p:nvGrpSpPr>
      <p:grpSpPr>
        <a:xfrm>
          <a:off x="0" y="0"/>
          <a:ext cx="0" cy="0"/>
          <a:chOff x="0" y="0"/>
          <a:chExt cx="0" cy="0"/>
        </a:xfrm>
      </p:grpSpPr>
      <p:sp>
        <p:nvSpPr>
          <p:cNvPr id="230" name="Google Shape;230;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1" name="Google Shape;231;p4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2" name="Google Shape;23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3"/>
        <p:cNvGrpSpPr/>
        <p:nvPr/>
      </p:nvGrpSpPr>
      <p:grpSpPr>
        <a:xfrm>
          <a:off x="0" y="0"/>
          <a:ext cx="0" cy="0"/>
          <a:chOff x="0" y="0"/>
          <a:chExt cx="0" cy="0"/>
        </a:xfrm>
      </p:grpSpPr>
      <p:sp>
        <p:nvSpPr>
          <p:cNvPr id="234" name="Google Shape;234;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5" name="Google Shape;23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6"/>
        <p:cNvGrpSpPr/>
        <p:nvPr/>
      </p:nvGrpSpPr>
      <p:grpSpPr>
        <a:xfrm>
          <a:off x="0" y="0"/>
          <a:ext cx="0" cy="0"/>
          <a:chOff x="0" y="0"/>
          <a:chExt cx="0" cy="0"/>
        </a:xfrm>
      </p:grpSpPr>
      <p:sp>
        <p:nvSpPr>
          <p:cNvPr id="237" name="Google Shape;23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9" name="Google Shape;23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sz="2900" b="1">
                <a:solidFill>
                  <a:srgbClr val="0070C0"/>
                </a:solidFill>
                <a:latin typeface="Source Sans Pro"/>
                <a:ea typeface="Source Sans Pro"/>
                <a:cs typeface="Source Sans Pro"/>
                <a:sym typeface="Source Sans Pr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100">
                <a:latin typeface="Source Sans Pro"/>
                <a:ea typeface="Source Sans Pro"/>
                <a:cs typeface="Source Sans Pro"/>
                <a:sym typeface="Source Sans Pr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0"/>
        <p:cNvGrpSpPr/>
        <p:nvPr/>
      </p:nvGrpSpPr>
      <p:grpSpPr>
        <a:xfrm>
          <a:off x="0" y="0"/>
          <a:ext cx="0" cy="0"/>
          <a:chOff x="0" y="0"/>
          <a:chExt cx="0" cy="0"/>
        </a:xfrm>
      </p:grpSpPr>
      <p:sp>
        <p:nvSpPr>
          <p:cNvPr id="241" name="Google Shape;24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2" name="Google Shape;242;p4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3" name="Google Shape;243;p4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4" name="Google Shape;24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5"/>
        <p:cNvGrpSpPr/>
        <p:nvPr/>
      </p:nvGrpSpPr>
      <p:grpSpPr>
        <a:xfrm>
          <a:off x="0" y="0"/>
          <a:ext cx="0" cy="0"/>
          <a:chOff x="0" y="0"/>
          <a:chExt cx="0" cy="0"/>
        </a:xfrm>
      </p:grpSpPr>
      <p:sp>
        <p:nvSpPr>
          <p:cNvPr id="246" name="Google Shape;24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7" name="Google Shape;24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8"/>
        <p:cNvGrpSpPr/>
        <p:nvPr/>
      </p:nvGrpSpPr>
      <p:grpSpPr>
        <a:xfrm>
          <a:off x="0" y="0"/>
          <a:ext cx="0" cy="0"/>
          <a:chOff x="0" y="0"/>
          <a:chExt cx="0" cy="0"/>
        </a:xfrm>
      </p:grpSpPr>
      <p:sp>
        <p:nvSpPr>
          <p:cNvPr id="249" name="Google Shape;249;p4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0" name="Google Shape;250;p4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1" name="Google Shape;251;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2"/>
        <p:cNvGrpSpPr/>
        <p:nvPr/>
      </p:nvGrpSpPr>
      <p:grpSpPr>
        <a:xfrm>
          <a:off x="0" y="0"/>
          <a:ext cx="0" cy="0"/>
          <a:chOff x="0" y="0"/>
          <a:chExt cx="0" cy="0"/>
        </a:xfrm>
      </p:grpSpPr>
      <p:sp>
        <p:nvSpPr>
          <p:cNvPr id="253" name="Google Shape;253;p4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4" name="Google Shape;25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5"/>
        <p:cNvGrpSpPr/>
        <p:nvPr/>
      </p:nvGrpSpPr>
      <p:grpSpPr>
        <a:xfrm>
          <a:off x="0" y="0"/>
          <a:ext cx="0" cy="0"/>
          <a:chOff x="0" y="0"/>
          <a:chExt cx="0" cy="0"/>
        </a:xfrm>
      </p:grpSpPr>
      <p:sp>
        <p:nvSpPr>
          <p:cNvPr id="256" name="Google Shape;256;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8" name="Google Shape;258;p5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9" name="Google Shape;259;p5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60" name="Google Shape;26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1"/>
        <p:cNvGrpSpPr/>
        <p:nvPr/>
      </p:nvGrpSpPr>
      <p:grpSpPr>
        <a:xfrm>
          <a:off x="0" y="0"/>
          <a:ext cx="0" cy="0"/>
          <a:chOff x="0" y="0"/>
          <a:chExt cx="0" cy="0"/>
        </a:xfrm>
      </p:grpSpPr>
      <p:sp>
        <p:nvSpPr>
          <p:cNvPr id="262" name="Google Shape;262;p5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63" name="Google Shape;26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4"/>
        <p:cNvGrpSpPr/>
        <p:nvPr/>
      </p:nvGrpSpPr>
      <p:grpSpPr>
        <a:xfrm>
          <a:off x="0" y="0"/>
          <a:ext cx="0" cy="0"/>
          <a:chOff x="0" y="0"/>
          <a:chExt cx="0" cy="0"/>
        </a:xfrm>
      </p:grpSpPr>
      <p:sp>
        <p:nvSpPr>
          <p:cNvPr id="265" name="Google Shape;265;p5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6" name="Google Shape;266;p5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67" name="Google Shape;26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8"/>
        <p:cNvGrpSpPr/>
        <p:nvPr/>
      </p:nvGrpSpPr>
      <p:grpSpPr>
        <a:xfrm>
          <a:off x="0" y="0"/>
          <a:ext cx="0" cy="0"/>
          <a:chOff x="0" y="0"/>
          <a:chExt cx="0" cy="0"/>
        </a:xfrm>
      </p:grpSpPr>
      <p:sp>
        <p:nvSpPr>
          <p:cNvPr id="269" name="Google Shape;269;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6"/>
        <p:cNvGrpSpPr/>
        <p:nvPr/>
      </p:nvGrpSpPr>
      <p:grpSpPr>
        <a:xfrm>
          <a:off x="0" y="0"/>
          <a:ext cx="0" cy="0"/>
          <a:chOff x="0" y="0"/>
          <a:chExt cx="0" cy="0"/>
        </a:xfrm>
      </p:grpSpPr>
      <p:sp>
        <p:nvSpPr>
          <p:cNvPr id="277" name="Google Shape;277;p5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0070C0"/>
              </a:buClr>
              <a:buSzPts val="4500"/>
              <a:buFont typeface="Source Sans Pro"/>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8" name="Google Shape;278;p5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79" name="Google Shape;279;p5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0" name="Google Shape;280;p55"/>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1" name="Google Shape;281;p55"/>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2"/>
        <p:cNvGrpSpPr/>
        <p:nvPr/>
      </p:nvGrpSpPr>
      <p:grpSpPr>
        <a:xfrm>
          <a:off x="0" y="0"/>
          <a:ext cx="0" cy="0"/>
          <a:chOff x="0" y="0"/>
          <a:chExt cx="0" cy="0"/>
        </a:xfrm>
      </p:grpSpPr>
      <p:sp>
        <p:nvSpPr>
          <p:cNvPr id="283" name="Google Shape;283;p56"/>
          <p:cNvSpPr txBox="1">
            <a:spLocks noGrp="1"/>
          </p:cNvSpPr>
          <p:nvPr>
            <p:ph type="title"/>
          </p:nvPr>
        </p:nvSpPr>
        <p:spPr>
          <a:xfrm>
            <a:off x="628650" y="53578"/>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070C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4" name="Google Shape;284;p56"/>
          <p:cNvSpPr txBox="1">
            <a:spLocks noGrp="1"/>
          </p:cNvSpPr>
          <p:nvPr>
            <p:ph type="body" idx="1"/>
          </p:nvPr>
        </p:nvSpPr>
        <p:spPr>
          <a:xfrm>
            <a:off x="180975" y="1047750"/>
            <a:ext cx="8753475" cy="3584972"/>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5" name="Google Shape;285;p5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6" name="Google Shape;286;p56"/>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7" name="Google Shape;287;p56"/>
          <p:cNvSpPr txBox="1">
            <a:spLocks noGrp="1"/>
          </p:cNvSpPr>
          <p:nvPr>
            <p:ph type="sldNum" idx="12"/>
          </p:nvPr>
        </p:nvSpPr>
        <p:spPr>
          <a:xfrm>
            <a:off x="7010400" y="4767262"/>
            <a:ext cx="2057400" cy="273900"/>
          </a:xfrm>
          <a:prstGeom prst="rect">
            <a:avLst/>
          </a:prstGeom>
          <a:noFill/>
          <a:ln>
            <a:noFill/>
          </a:ln>
        </p:spPr>
        <p:txBody>
          <a:bodyPr spcFirstLastPara="1" wrap="square" lIns="68575" tIns="34275" rIns="68575" bIns="34275" anchor="ctr" anchorCtr="0">
            <a:noAutofit/>
          </a:bodyPr>
          <a:lstStyle>
            <a:lvl1pPr marL="0" lvl="0" indent="0">
              <a:buNone/>
              <a:defRPr sz="900" b="0" i="0" u="none" strike="noStrike" cap="none">
                <a:solidFill>
                  <a:srgbClr val="888888"/>
                </a:solidFill>
                <a:latin typeface="Source Sans Pro"/>
                <a:ea typeface="Source Sans Pro"/>
                <a:cs typeface="Source Sans Pro"/>
                <a:sym typeface="Source Sans Pro"/>
              </a:defRPr>
            </a:lvl1pPr>
            <a:lvl2pPr marL="0" lvl="1" indent="0">
              <a:buNone/>
              <a:defRPr sz="900" b="0" i="0" u="none" strike="noStrike" cap="none">
                <a:solidFill>
                  <a:srgbClr val="888888"/>
                </a:solidFill>
                <a:latin typeface="Source Sans Pro"/>
                <a:ea typeface="Source Sans Pro"/>
                <a:cs typeface="Source Sans Pro"/>
                <a:sym typeface="Source Sans Pro"/>
              </a:defRPr>
            </a:lvl2pPr>
            <a:lvl3pPr marL="0" lvl="2" indent="0">
              <a:buNone/>
              <a:defRPr sz="900" b="0" i="0" u="none" strike="noStrike" cap="none">
                <a:solidFill>
                  <a:srgbClr val="888888"/>
                </a:solidFill>
                <a:latin typeface="Source Sans Pro"/>
                <a:ea typeface="Source Sans Pro"/>
                <a:cs typeface="Source Sans Pro"/>
                <a:sym typeface="Source Sans Pro"/>
              </a:defRPr>
            </a:lvl3pPr>
            <a:lvl4pPr marL="0" lvl="3" indent="0">
              <a:buNone/>
              <a:defRPr sz="900" b="0" i="0" u="none" strike="noStrike" cap="none">
                <a:solidFill>
                  <a:srgbClr val="888888"/>
                </a:solidFill>
                <a:latin typeface="Source Sans Pro"/>
                <a:ea typeface="Source Sans Pro"/>
                <a:cs typeface="Source Sans Pro"/>
                <a:sym typeface="Source Sans Pro"/>
              </a:defRPr>
            </a:lvl4pPr>
            <a:lvl5pPr marL="0" lvl="4" indent="0">
              <a:buNone/>
              <a:defRPr sz="900" b="0" i="0" u="none" strike="noStrike" cap="none">
                <a:solidFill>
                  <a:srgbClr val="888888"/>
                </a:solidFill>
                <a:latin typeface="Source Sans Pro"/>
                <a:ea typeface="Source Sans Pro"/>
                <a:cs typeface="Source Sans Pro"/>
                <a:sym typeface="Source Sans Pro"/>
              </a:defRPr>
            </a:lvl5pPr>
            <a:lvl6pPr marL="0" lvl="5" indent="0">
              <a:buNone/>
              <a:defRPr sz="900" b="0" i="0" u="none" strike="noStrike" cap="none">
                <a:solidFill>
                  <a:srgbClr val="888888"/>
                </a:solidFill>
                <a:latin typeface="Source Sans Pro"/>
                <a:ea typeface="Source Sans Pro"/>
                <a:cs typeface="Source Sans Pro"/>
                <a:sym typeface="Source Sans Pro"/>
              </a:defRPr>
            </a:lvl6pPr>
            <a:lvl7pPr marL="0" lvl="6" indent="0">
              <a:buNone/>
              <a:defRPr sz="900" b="0" i="0" u="none" strike="noStrike" cap="none">
                <a:solidFill>
                  <a:srgbClr val="888888"/>
                </a:solidFill>
                <a:latin typeface="Source Sans Pro"/>
                <a:ea typeface="Source Sans Pro"/>
                <a:cs typeface="Source Sans Pro"/>
                <a:sym typeface="Source Sans Pro"/>
              </a:defRPr>
            </a:lvl7pPr>
            <a:lvl8pPr marL="0" lvl="7" indent="0">
              <a:buNone/>
              <a:defRPr sz="900" b="0" i="0" u="none" strike="noStrike" cap="none">
                <a:solidFill>
                  <a:srgbClr val="888888"/>
                </a:solidFill>
                <a:latin typeface="Source Sans Pro"/>
                <a:ea typeface="Source Sans Pro"/>
                <a:cs typeface="Source Sans Pro"/>
                <a:sym typeface="Source Sans Pro"/>
              </a:defRPr>
            </a:lvl8pPr>
            <a:lvl9pPr marL="0" lvl="8" indent="0">
              <a:buNone/>
              <a:defRPr sz="9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8"/>
        <p:cNvGrpSpPr/>
        <p:nvPr/>
      </p:nvGrpSpPr>
      <p:grpSpPr>
        <a:xfrm>
          <a:off x="0" y="0"/>
          <a:ext cx="0" cy="0"/>
          <a:chOff x="0" y="0"/>
          <a:chExt cx="0" cy="0"/>
        </a:xfrm>
      </p:grpSpPr>
      <p:sp>
        <p:nvSpPr>
          <p:cNvPr id="289" name="Google Shape;289;p57"/>
          <p:cNvSpPr txBox="1">
            <a:spLocks noGrp="1"/>
          </p:cNvSpPr>
          <p:nvPr>
            <p:ph type="title"/>
          </p:nvPr>
        </p:nvSpPr>
        <p:spPr>
          <a:xfrm>
            <a:off x="180975" y="273844"/>
            <a:ext cx="8753475"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070C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0" name="Google Shape;290;p5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1" name="Google Shape;291;p57"/>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2" name="Google Shape;292;p57"/>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293"/>
        <p:cNvGrpSpPr/>
        <p:nvPr/>
      </p:nvGrpSpPr>
      <p:grpSpPr>
        <a:xfrm>
          <a:off x="0" y="0"/>
          <a:ext cx="0" cy="0"/>
          <a:chOff x="0" y="0"/>
          <a:chExt cx="0" cy="0"/>
        </a:xfrm>
      </p:grpSpPr>
      <p:sp>
        <p:nvSpPr>
          <p:cNvPr id="294" name="Google Shape;294;p58"/>
          <p:cNvSpPr txBox="1">
            <a:spLocks noGrp="1"/>
          </p:cNvSpPr>
          <p:nvPr>
            <p:ph type="title"/>
          </p:nvPr>
        </p:nvSpPr>
        <p:spPr>
          <a:xfrm>
            <a:off x="180975" y="273844"/>
            <a:ext cx="8753475"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070C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5" name="Google Shape;295;p58"/>
          <p:cNvSpPr txBox="1">
            <a:spLocks noGrp="1"/>
          </p:cNvSpPr>
          <p:nvPr>
            <p:ph type="body" idx="1"/>
          </p:nvPr>
        </p:nvSpPr>
        <p:spPr>
          <a:xfrm>
            <a:off x="457200" y="1200150"/>
            <a:ext cx="8229600" cy="34290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6" name="Google Shape;296;p5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dk1"/>
                </a:solidFill>
                <a:latin typeface="Source Sans Pro"/>
                <a:ea typeface="Source Sans Pro"/>
                <a:cs typeface="Source Sans Pro"/>
                <a:sym typeface="Source Sans Pro"/>
              </a:defRPr>
            </a:lvl1pPr>
            <a:lvl2pPr lvl="1">
              <a:buNone/>
              <a:defRPr sz="1300">
                <a:solidFill>
                  <a:schemeClr val="dk1"/>
                </a:solidFill>
                <a:latin typeface="Source Sans Pro"/>
                <a:ea typeface="Source Sans Pro"/>
                <a:cs typeface="Source Sans Pro"/>
                <a:sym typeface="Source Sans Pro"/>
              </a:defRPr>
            </a:lvl2pPr>
            <a:lvl3pPr lvl="2">
              <a:buNone/>
              <a:defRPr sz="1300">
                <a:solidFill>
                  <a:schemeClr val="dk1"/>
                </a:solidFill>
                <a:latin typeface="Source Sans Pro"/>
                <a:ea typeface="Source Sans Pro"/>
                <a:cs typeface="Source Sans Pro"/>
                <a:sym typeface="Source Sans Pro"/>
              </a:defRPr>
            </a:lvl3pPr>
            <a:lvl4pPr lvl="3">
              <a:buNone/>
              <a:defRPr sz="1300">
                <a:solidFill>
                  <a:schemeClr val="dk1"/>
                </a:solidFill>
                <a:latin typeface="Source Sans Pro"/>
                <a:ea typeface="Source Sans Pro"/>
                <a:cs typeface="Source Sans Pro"/>
                <a:sym typeface="Source Sans Pro"/>
              </a:defRPr>
            </a:lvl4pPr>
            <a:lvl5pPr lvl="4">
              <a:buNone/>
              <a:defRPr sz="1300">
                <a:solidFill>
                  <a:schemeClr val="dk1"/>
                </a:solidFill>
                <a:latin typeface="Source Sans Pro"/>
                <a:ea typeface="Source Sans Pro"/>
                <a:cs typeface="Source Sans Pro"/>
                <a:sym typeface="Source Sans Pro"/>
              </a:defRPr>
            </a:lvl5pPr>
            <a:lvl6pPr lvl="5">
              <a:buNone/>
              <a:defRPr sz="1300">
                <a:solidFill>
                  <a:schemeClr val="dk1"/>
                </a:solidFill>
                <a:latin typeface="Source Sans Pro"/>
                <a:ea typeface="Source Sans Pro"/>
                <a:cs typeface="Source Sans Pro"/>
                <a:sym typeface="Source Sans Pro"/>
              </a:defRPr>
            </a:lvl6pPr>
            <a:lvl7pPr lvl="6">
              <a:buNone/>
              <a:defRPr sz="1300">
                <a:solidFill>
                  <a:schemeClr val="dk1"/>
                </a:solidFill>
                <a:latin typeface="Source Sans Pro"/>
                <a:ea typeface="Source Sans Pro"/>
                <a:cs typeface="Source Sans Pro"/>
                <a:sym typeface="Source Sans Pro"/>
              </a:defRPr>
            </a:lvl7pPr>
            <a:lvl8pPr lvl="7">
              <a:buNone/>
              <a:defRPr sz="1300">
                <a:solidFill>
                  <a:schemeClr val="dk1"/>
                </a:solidFill>
                <a:latin typeface="Source Sans Pro"/>
                <a:ea typeface="Source Sans Pro"/>
                <a:cs typeface="Source Sans Pro"/>
                <a:sym typeface="Source Sans Pro"/>
              </a:defRPr>
            </a:lvl8pPr>
            <a:lvl9pPr lvl="8">
              <a:buNone/>
              <a:defRPr sz="1300">
                <a:solidFill>
                  <a:schemeClr val="dk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7"/>
        <p:cNvGrpSpPr/>
        <p:nvPr/>
      </p:nvGrpSpPr>
      <p:grpSpPr>
        <a:xfrm>
          <a:off x="0" y="0"/>
          <a:ext cx="0" cy="0"/>
          <a:chOff x="0" y="0"/>
          <a:chExt cx="0" cy="0"/>
        </a:xfrm>
      </p:grpSpPr>
      <p:sp>
        <p:nvSpPr>
          <p:cNvPr id="298" name="Google Shape;298;p59"/>
          <p:cNvSpPr txBox="1">
            <a:spLocks noGrp="1"/>
          </p:cNvSpPr>
          <p:nvPr>
            <p:ph type="title"/>
          </p:nvPr>
        </p:nvSpPr>
        <p:spPr>
          <a:xfrm>
            <a:off x="311700" y="445025"/>
            <a:ext cx="8520525" cy="57262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70C0"/>
              </a:buClr>
              <a:buSzPts val="2800"/>
              <a:buFont typeface="Source Sans Pro"/>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9" name="Google Shape;299;p59"/>
          <p:cNvSpPr txBox="1">
            <a:spLocks noGrp="1"/>
          </p:cNvSpPr>
          <p:nvPr>
            <p:ph type="body" idx="1"/>
          </p:nvPr>
        </p:nvSpPr>
        <p:spPr>
          <a:xfrm>
            <a:off x="311700" y="1152475"/>
            <a:ext cx="8520525"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317500" algn="l">
              <a:lnSpc>
                <a:spcPct val="115000"/>
              </a:lnSpc>
              <a:spcBef>
                <a:spcPts val="1600"/>
              </a:spcBef>
              <a:spcAft>
                <a:spcPts val="0"/>
              </a:spcAft>
              <a:buClr>
                <a:schemeClr val="dk1"/>
              </a:buClr>
              <a:buSzPts val="1400"/>
              <a:buChar char="○"/>
              <a:defRPr/>
            </a:lvl2pPr>
            <a:lvl3pPr marL="1371600" lvl="2" indent="-317500" algn="l">
              <a:lnSpc>
                <a:spcPct val="115000"/>
              </a:lnSpc>
              <a:spcBef>
                <a:spcPts val="1600"/>
              </a:spcBef>
              <a:spcAft>
                <a:spcPts val="0"/>
              </a:spcAft>
              <a:buClr>
                <a:schemeClr val="dk1"/>
              </a:buClr>
              <a:buSzPts val="1400"/>
              <a:buChar char="■"/>
              <a:defRPr/>
            </a:lvl3pPr>
            <a:lvl4pPr marL="1828800" lvl="3" indent="-317500" algn="l">
              <a:lnSpc>
                <a:spcPct val="115000"/>
              </a:lnSpc>
              <a:spcBef>
                <a:spcPts val="1600"/>
              </a:spcBef>
              <a:spcAft>
                <a:spcPts val="0"/>
              </a:spcAft>
              <a:buClr>
                <a:schemeClr val="dk1"/>
              </a:buClr>
              <a:buSzPts val="1400"/>
              <a:buChar char="●"/>
              <a:defRPr/>
            </a:lvl4pPr>
            <a:lvl5pPr marL="2286000" lvl="4" indent="-317500" algn="l">
              <a:lnSpc>
                <a:spcPct val="115000"/>
              </a:lnSpc>
              <a:spcBef>
                <a:spcPts val="1600"/>
              </a:spcBef>
              <a:spcAft>
                <a:spcPts val="0"/>
              </a:spcAft>
              <a:buClr>
                <a:schemeClr val="dk1"/>
              </a:buClr>
              <a:buSzPts val="1400"/>
              <a:buChar char="○"/>
              <a:defRPr/>
            </a:lvl5pPr>
            <a:lvl6pPr marL="2743200" lvl="5" indent="-317500" algn="l">
              <a:lnSpc>
                <a:spcPct val="115000"/>
              </a:lnSpc>
              <a:spcBef>
                <a:spcPts val="1600"/>
              </a:spcBef>
              <a:spcAft>
                <a:spcPts val="0"/>
              </a:spcAft>
              <a:buClr>
                <a:schemeClr val="dk1"/>
              </a:buClr>
              <a:buSzPts val="1400"/>
              <a:buChar char="■"/>
              <a:defRPr/>
            </a:lvl6pPr>
            <a:lvl7pPr marL="3200400" lvl="6" indent="-317500" algn="l">
              <a:lnSpc>
                <a:spcPct val="115000"/>
              </a:lnSpc>
              <a:spcBef>
                <a:spcPts val="1600"/>
              </a:spcBef>
              <a:spcAft>
                <a:spcPts val="0"/>
              </a:spcAft>
              <a:buClr>
                <a:schemeClr val="dk1"/>
              </a:buClr>
              <a:buSzPts val="1400"/>
              <a:buChar char="●"/>
              <a:defRPr/>
            </a:lvl7pPr>
            <a:lvl8pPr marL="3657600" lvl="7" indent="-317500" algn="l">
              <a:lnSpc>
                <a:spcPct val="115000"/>
              </a:lnSpc>
              <a:spcBef>
                <a:spcPts val="1600"/>
              </a:spcBef>
              <a:spcAft>
                <a:spcPts val="0"/>
              </a:spcAft>
              <a:buClr>
                <a:schemeClr val="dk1"/>
              </a:buClr>
              <a:buSzPts val="1400"/>
              <a:buChar char="○"/>
              <a:defRPr/>
            </a:lvl8pPr>
            <a:lvl9pPr marL="4114800" lvl="8" indent="-317500" algn="l">
              <a:lnSpc>
                <a:spcPct val="115000"/>
              </a:lnSpc>
              <a:spcBef>
                <a:spcPts val="1600"/>
              </a:spcBef>
              <a:spcAft>
                <a:spcPts val="1600"/>
              </a:spcAft>
              <a:buClr>
                <a:schemeClr val="dk1"/>
              </a:buClr>
              <a:buSzPts val="1400"/>
              <a:buChar char="■"/>
              <a:defRPr/>
            </a:lvl9pPr>
          </a:lstStyle>
          <a:p>
            <a:endParaRPr/>
          </a:p>
        </p:txBody>
      </p:sp>
      <p:sp>
        <p:nvSpPr>
          <p:cNvPr id="300" name="Google Shape;300;p59"/>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1"/>
        <p:cNvGrpSpPr/>
        <p:nvPr/>
      </p:nvGrpSpPr>
      <p:grpSpPr>
        <a:xfrm>
          <a:off x="0" y="0"/>
          <a:ext cx="0" cy="0"/>
          <a:chOff x="0" y="0"/>
          <a:chExt cx="0" cy="0"/>
        </a:xfrm>
      </p:grpSpPr>
      <p:sp>
        <p:nvSpPr>
          <p:cNvPr id="302" name="Google Shape;302;p60"/>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0070C0"/>
              </a:buClr>
              <a:buSzPts val="4500"/>
              <a:buFont typeface="Source Sans Pro"/>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3" name="Google Shape;303;p6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4" name="Google Shape;304;p6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5" name="Google Shape;305;p60"/>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6" name="Google Shape;306;p60"/>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7"/>
        <p:cNvGrpSpPr/>
        <p:nvPr/>
      </p:nvGrpSpPr>
      <p:grpSpPr>
        <a:xfrm>
          <a:off x="0" y="0"/>
          <a:ext cx="0" cy="0"/>
          <a:chOff x="0" y="0"/>
          <a:chExt cx="0" cy="0"/>
        </a:xfrm>
      </p:grpSpPr>
      <p:sp>
        <p:nvSpPr>
          <p:cNvPr id="308" name="Google Shape;308;p61"/>
          <p:cNvSpPr txBox="1">
            <a:spLocks noGrp="1"/>
          </p:cNvSpPr>
          <p:nvPr>
            <p:ph type="title"/>
          </p:nvPr>
        </p:nvSpPr>
        <p:spPr>
          <a:xfrm>
            <a:off x="180975" y="273844"/>
            <a:ext cx="8753475"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070C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9" name="Google Shape;309;p6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0" name="Google Shape;310;p6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1" name="Google Shape;311;p6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2" name="Google Shape;312;p61"/>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3" name="Google Shape;313;p61"/>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4"/>
        <p:cNvGrpSpPr/>
        <p:nvPr/>
      </p:nvGrpSpPr>
      <p:grpSpPr>
        <a:xfrm>
          <a:off x="0" y="0"/>
          <a:ext cx="0" cy="0"/>
          <a:chOff x="0" y="0"/>
          <a:chExt cx="0" cy="0"/>
        </a:xfrm>
      </p:grpSpPr>
      <p:sp>
        <p:nvSpPr>
          <p:cNvPr id="315" name="Google Shape;315;p6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070C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6" name="Google Shape;316;p62"/>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17" name="Google Shape;317;p62"/>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8" name="Google Shape;318;p62"/>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19" name="Google Shape;319;p62"/>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6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1" name="Google Shape;321;p62"/>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2" name="Google Shape;322;p62"/>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3"/>
        <p:cNvGrpSpPr/>
        <p:nvPr/>
      </p:nvGrpSpPr>
      <p:grpSpPr>
        <a:xfrm>
          <a:off x="0" y="0"/>
          <a:ext cx="0" cy="0"/>
          <a:chOff x="0" y="0"/>
          <a:chExt cx="0" cy="0"/>
        </a:xfrm>
      </p:grpSpPr>
      <p:sp>
        <p:nvSpPr>
          <p:cNvPr id="324" name="Google Shape;324;p6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5" name="Google Shape;325;p63"/>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6" name="Google Shape;326;p63"/>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7"/>
        <p:cNvGrpSpPr/>
        <p:nvPr/>
      </p:nvGrpSpPr>
      <p:grpSpPr>
        <a:xfrm>
          <a:off x="0" y="0"/>
          <a:ext cx="0" cy="0"/>
          <a:chOff x="0" y="0"/>
          <a:chExt cx="0" cy="0"/>
        </a:xfrm>
      </p:grpSpPr>
      <p:sp>
        <p:nvSpPr>
          <p:cNvPr id="328" name="Google Shape;328;p6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0070C0"/>
              </a:buClr>
              <a:buSzPts val="2400"/>
              <a:buFont typeface="Source Sans Pr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9" name="Google Shape;329;p6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330" name="Google Shape;330;p64"/>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31" name="Google Shape;331;p6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2" name="Google Shape;332;p64"/>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3" name="Google Shape;333;p64"/>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4"/>
        <p:cNvGrpSpPr/>
        <p:nvPr/>
      </p:nvGrpSpPr>
      <p:grpSpPr>
        <a:xfrm>
          <a:off x="0" y="0"/>
          <a:ext cx="0" cy="0"/>
          <a:chOff x="0" y="0"/>
          <a:chExt cx="0" cy="0"/>
        </a:xfrm>
      </p:grpSpPr>
      <p:sp>
        <p:nvSpPr>
          <p:cNvPr id="335" name="Google Shape;335;p6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0070C0"/>
              </a:buClr>
              <a:buSzPts val="2400"/>
              <a:buFont typeface="Source Sans Pr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6" name="Google Shape;336;p65"/>
          <p:cNvSpPr>
            <a:spLocks noGrp="1"/>
          </p:cNvSpPr>
          <p:nvPr>
            <p:ph type="pic" idx="2"/>
          </p:nvPr>
        </p:nvSpPr>
        <p:spPr>
          <a:xfrm>
            <a:off x="3887391" y="740569"/>
            <a:ext cx="4629150" cy="3655219"/>
          </a:xfrm>
          <a:prstGeom prst="rect">
            <a:avLst/>
          </a:prstGeom>
          <a:noFill/>
          <a:ln>
            <a:noFill/>
          </a:ln>
        </p:spPr>
      </p:sp>
      <p:sp>
        <p:nvSpPr>
          <p:cNvPr id="337" name="Google Shape;337;p65"/>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38" name="Google Shape;338;p6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9" name="Google Shape;339;p65"/>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0" name="Google Shape;340;p65"/>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41"/>
        <p:cNvGrpSpPr/>
        <p:nvPr/>
      </p:nvGrpSpPr>
      <p:grpSpPr>
        <a:xfrm>
          <a:off x="0" y="0"/>
          <a:ext cx="0" cy="0"/>
          <a:chOff x="0" y="0"/>
          <a:chExt cx="0" cy="0"/>
        </a:xfrm>
      </p:grpSpPr>
      <p:sp>
        <p:nvSpPr>
          <p:cNvPr id="342" name="Google Shape;342;p66"/>
          <p:cNvSpPr txBox="1">
            <a:spLocks noGrp="1"/>
          </p:cNvSpPr>
          <p:nvPr>
            <p:ph type="title"/>
          </p:nvPr>
        </p:nvSpPr>
        <p:spPr>
          <a:xfrm>
            <a:off x="180975" y="273844"/>
            <a:ext cx="8753475"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070C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3" name="Google Shape;343;p66"/>
          <p:cNvSpPr txBox="1">
            <a:spLocks noGrp="1"/>
          </p:cNvSpPr>
          <p:nvPr>
            <p:ph type="body" idx="1"/>
          </p:nvPr>
        </p:nvSpPr>
        <p:spPr>
          <a:xfrm rot="5400000">
            <a:off x="2765226" y="-1536501"/>
            <a:ext cx="3584972" cy="875347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4" name="Google Shape;344;p6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5" name="Google Shape;345;p66"/>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6" name="Google Shape;346;p66"/>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7"/>
        <p:cNvGrpSpPr/>
        <p:nvPr/>
      </p:nvGrpSpPr>
      <p:grpSpPr>
        <a:xfrm>
          <a:off x="0" y="0"/>
          <a:ext cx="0" cy="0"/>
          <a:chOff x="0" y="0"/>
          <a:chExt cx="0" cy="0"/>
        </a:xfrm>
      </p:grpSpPr>
      <p:sp>
        <p:nvSpPr>
          <p:cNvPr id="348" name="Google Shape;348;p67"/>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070C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9" name="Google Shape;349;p67"/>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0" name="Google Shape;350;p6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1" name="Google Shape;351;p67"/>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2" name="Google Shape;352;p67"/>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8"/>
          <p:cNvSpPr txBox="1">
            <a:spLocks noGrp="1"/>
          </p:cNvSpPr>
          <p:nvPr>
            <p:ph type="sldNum" idx="12"/>
          </p:nvPr>
        </p:nvSpPr>
        <p:spPr>
          <a:xfrm>
            <a:off x="6976773" y="4854209"/>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3552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9"/>
        <p:cNvGrpSpPr/>
        <p:nvPr/>
      </p:nvGrpSpPr>
      <p:grpSpPr>
        <a:xfrm>
          <a:off x="0" y="0"/>
          <a:ext cx="0" cy="0"/>
          <a:chOff x="0" y="0"/>
          <a:chExt cx="0" cy="0"/>
        </a:xfrm>
      </p:grpSpPr>
      <p:sp>
        <p:nvSpPr>
          <p:cNvPr id="120" name="Google Shape;120;p2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9"/>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22" name="Google Shape;122;p2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9"/>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674782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5"/>
        <p:cNvGrpSpPr/>
        <p:nvPr/>
      </p:nvGrpSpPr>
      <p:grpSpPr>
        <a:xfrm>
          <a:off x="0" y="0"/>
          <a:ext cx="0" cy="0"/>
          <a:chOff x="0" y="0"/>
          <a:chExt cx="0" cy="0"/>
        </a:xfrm>
      </p:grpSpPr>
      <p:sp>
        <p:nvSpPr>
          <p:cNvPr id="126" name="Google Shape;126;p30"/>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7" name="Google Shape;127;p30"/>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28" name="Google Shape;128;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9" name="Google Shape;129;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0" name="Google Shape;130;p30"/>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615201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3" name="Google Shape;133;p31"/>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4" name="Google Shape;134;p31"/>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5" name="Google Shape;135;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6" name="Google Shape;136;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7" name="Google Shape;137;p31"/>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605880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38"/>
        <p:cNvGrpSpPr/>
        <p:nvPr/>
      </p:nvGrpSpPr>
      <p:grpSpPr>
        <a:xfrm>
          <a:off x="0" y="0"/>
          <a:ext cx="0" cy="0"/>
          <a:chOff x="0" y="0"/>
          <a:chExt cx="0" cy="0"/>
        </a:xfrm>
      </p:grpSpPr>
      <p:sp>
        <p:nvSpPr>
          <p:cNvPr id="139" name="Google Shape;139;p32"/>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0" name="Google Shape;140;p32"/>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41" name="Google Shape;141;p32"/>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2" name="Google Shape;142;p32"/>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43" name="Google Shape;143;p32"/>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4" name="Google Shape;144;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5" name="Google Shape;145;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32"/>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142878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9" name="Google Shape;149;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0" name="Google Shape;150;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1" name="Google Shape;151;p33"/>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9576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2"/>
        <p:cNvGrpSpPr/>
        <p:nvPr/>
      </p:nvGrpSpPr>
      <p:grpSpPr>
        <a:xfrm>
          <a:off x="0" y="0"/>
          <a:ext cx="0" cy="0"/>
          <a:chOff x="0" y="0"/>
          <a:chExt cx="0" cy="0"/>
        </a:xfrm>
      </p:grpSpPr>
      <p:sp>
        <p:nvSpPr>
          <p:cNvPr id="153" name="Google Shape;153;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4" name="Google Shape;154;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5" name="Google Shape;155;p34"/>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528116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56"/>
        <p:cNvGrpSpPr/>
        <p:nvPr/>
      </p:nvGrpSpPr>
      <p:grpSpPr>
        <a:xfrm>
          <a:off x="0" y="0"/>
          <a:ext cx="0" cy="0"/>
          <a:chOff x="0" y="0"/>
          <a:chExt cx="0" cy="0"/>
        </a:xfrm>
      </p:grpSpPr>
      <p:sp>
        <p:nvSpPr>
          <p:cNvPr id="157" name="Google Shape;157;p35"/>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8" name="Google Shape;158;p35"/>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59" name="Google Shape;159;p35"/>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60" name="Google Shape;160;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1" name="Google Shape;161;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2" name="Google Shape;162;p35"/>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07651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63"/>
        <p:cNvGrpSpPr/>
        <p:nvPr/>
      </p:nvGrpSpPr>
      <p:grpSpPr>
        <a:xfrm>
          <a:off x="0" y="0"/>
          <a:ext cx="0" cy="0"/>
          <a:chOff x="0" y="0"/>
          <a:chExt cx="0" cy="0"/>
        </a:xfrm>
      </p:grpSpPr>
      <p:sp>
        <p:nvSpPr>
          <p:cNvPr id="164" name="Google Shape;164;p36"/>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5" name="Google Shape;165;p36"/>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66" name="Google Shape;166;p36"/>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67" name="Google Shape;167;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8" name="Google Shape;168;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9" name="Google Shape;169;p36"/>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606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70"/>
        <p:cNvGrpSpPr/>
        <p:nvPr/>
      </p:nvGrpSpPr>
      <p:grpSpPr>
        <a:xfrm>
          <a:off x="0" y="0"/>
          <a:ext cx="0" cy="0"/>
          <a:chOff x="0" y="0"/>
          <a:chExt cx="0" cy="0"/>
        </a:xfrm>
      </p:grpSpPr>
      <p:sp>
        <p:nvSpPr>
          <p:cNvPr id="171" name="Google Shape;171;p3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2" name="Google Shape;172;p37"/>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3" name="Google Shape;173;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4" name="Google Shape;174;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p37"/>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22641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76"/>
        <p:cNvGrpSpPr/>
        <p:nvPr/>
      </p:nvGrpSpPr>
      <p:grpSpPr>
        <a:xfrm>
          <a:off x="0" y="0"/>
          <a:ext cx="0" cy="0"/>
          <a:chOff x="0" y="0"/>
          <a:chExt cx="0" cy="0"/>
        </a:xfrm>
      </p:grpSpPr>
      <p:sp>
        <p:nvSpPr>
          <p:cNvPr id="177" name="Google Shape;177;p38"/>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8" name="Google Shape;178;p38"/>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9" name="Google Shape;179;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0" name="Google Shape;180;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1" name="Google Shape;181;p38"/>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76835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2"/>
        <p:cNvGrpSpPr/>
        <p:nvPr/>
      </p:nvGrpSpPr>
      <p:grpSpPr>
        <a:xfrm>
          <a:off x="0" y="0"/>
          <a:ext cx="0" cy="0"/>
          <a:chOff x="0" y="0"/>
          <a:chExt cx="0" cy="0"/>
        </a:xfrm>
      </p:grpSpPr>
      <p:sp>
        <p:nvSpPr>
          <p:cNvPr id="183" name="Google Shape;183;p3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Clr>
                <a:srgbClr val="04587B"/>
              </a:buClr>
              <a:buSzPts val="3300"/>
              <a:buNone/>
              <a:defRPr>
                <a:solidFill>
                  <a:srgbClr val="04587B"/>
                </a:solidFill>
              </a:defRPr>
            </a:lvl1pPr>
            <a:lvl2pPr lvl="1" rtl="0">
              <a:spcBef>
                <a:spcPts val="0"/>
              </a:spcBef>
              <a:spcAft>
                <a:spcPts val="0"/>
              </a:spcAft>
              <a:buClr>
                <a:srgbClr val="04587B"/>
              </a:buClr>
              <a:buSzPts val="1100"/>
              <a:buNone/>
              <a:defRPr>
                <a:solidFill>
                  <a:srgbClr val="04587B"/>
                </a:solidFill>
              </a:defRPr>
            </a:lvl2pPr>
            <a:lvl3pPr lvl="2" rtl="0">
              <a:spcBef>
                <a:spcPts val="0"/>
              </a:spcBef>
              <a:spcAft>
                <a:spcPts val="0"/>
              </a:spcAft>
              <a:buClr>
                <a:srgbClr val="04587B"/>
              </a:buClr>
              <a:buSzPts val="1100"/>
              <a:buNone/>
              <a:defRPr>
                <a:solidFill>
                  <a:srgbClr val="04587B"/>
                </a:solidFill>
              </a:defRPr>
            </a:lvl3pPr>
            <a:lvl4pPr lvl="3" rtl="0">
              <a:spcBef>
                <a:spcPts val="0"/>
              </a:spcBef>
              <a:spcAft>
                <a:spcPts val="0"/>
              </a:spcAft>
              <a:buClr>
                <a:srgbClr val="04587B"/>
              </a:buClr>
              <a:buSzPts val="1100"/>
              <a:buNone/>
              <a:defRPr>
                <a:solidFill>
                  <a:srgbClr val="04587B"/>
                </a:solidFill>
              </a:defRPr>
            </a:lvl4pPr>
            <a:lvl5pPr lvl="4" rtl="0">
              <a:spcBef>
                <a:spcPts val="0"/>
              </a:spcBef>
              <a:spcAft>
                <a:spcPts val="0"/>
              </a:spcAft>
              <a:buClr>
                <a:srgbClr val="04587B"/>
              </a:buClr>
              <a:buSzPts val="1100"/>
              <a:buNone/>
              <a:defRPr>
                <a:solidFill>
                  <a:srgbClr val="04587B"/>
                </a:solidFill>
              </a:defRPr>
            </a:lvl5pPr>
            <a:lvl6pPr lvl="5" rtl="0">
              <a:spcBef>
                <a:spcPts val="0"/>
              </a:spcBef>
              <a:spcAft>
                <a:spcPts val="0"/>
              </a:spcAft>
              <a:buClr>
                <a:srgbClr val="04587B"/>
              </a:buClr>
              <a:buSzPts val="1100"/>
              <a:buNone/>
              <a:defRPr>
                <a:solidFill>
                  <a:srgbClr val="04587B"/>
                </a:solidFill>
              </a:defRPr>
            </a:lvl6pPr>
            <a:lvl7pPr lvl="6" rtl="0">
              <a:spcBef>
                <a:spcPts val="0"/>
              </a:spcBef>
              <a:spcAft>
                <a:spcPts val="0"/>
              </a:spcAft>
              <a:buClr>
                <a:srgbClr val="04587B"/>
              </a:buClr>
              <a:buSzPts val="1100"/>
              <a:buNone/>
              <a:defRPr>
                <a:solidFill>
                  <a:srgbClr val="04587B"/>
                </a:solidFill>
              </a:defRPr>
            </a:lvl7pPr>
            <a:lvl8pPr lvl="7" rtl="0">
              <a:spcBef>
                <a:spcPts val="0"/>
              </a:spcBef>
              <a:spcAft>
                <a:spcPts val="0"/>
              </a:spcAft>
              <a:buClr>
                <a:srgbClr val="04587B"/>
              </a:buClr>
              <a:buSzPts val="1100"/>
              <a:buNone/>
              <a:defRPr>
                <a:solidFill>
                  <a:srgbClr val="04587B"/>
                </a:solidFill>
              </a:defRPr>
            </a:lvl8pPr>
            <a:lvl9pPr lvl="8" rtl="0">
              <a:spcBef>
                <a:spcPts val="0"/>
              </a:spcBef>
              <a:spcAft>
                <a:spcPts val="0"/>
              </a:spcAft>
              <a:buClr>
                <a:srgbClr val="04587B"/>
              </a:buClr>
              <a:buSzPts val="1100"/>
              <a:buNone/>
              <a:defRPr>
                <a:solidFill>
                  <a:srgbClr val="04587B"/>
                </a:solidFill>
              </a:defRPr>
            </a:lvl9pPr>
          </a:lstStyle>
          <a:p>
            <a:endParaRPr/>
          </a:p>
        </p:txBody>
      </p:sp>
      <p:sp>
        <p:nvSpPr>
          <p:cNvPr id="184" name="Google Shape;184;p3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85" name="Google Shape;185;p39"/>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43929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ECF51D4-EBA3-A149-8EF0-9B4C31979DC4}" type="datetime1">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9016389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3123FC-A233-C248-9487-368E95FB8F2A}" type="datetime1">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76773" y="4854210"/>
            <a:ext cx="2057400" cy="273844"/>
          </a:xfrm>
        </p:spPr>
        <p:txBody>
          <a:bodyPr/>
          <a:lstStyle/>
          <a:p>
            <a:fld id="{A3B89EDB-7147-974A-9808-FEBC40AFF904}" type="slidenum">
              <a:rPr lang="en-US" smtClean="0"/>
              <a:t>‹#›</a:t>
            </a:fld>
            <a:endParaRPr lang="en-US" dirty="0"/>
          </a:p>
        </p:txBody>
      </p:sp>
    </p:spTree>
    <p:extLst>
      <p:ext uri="{BB962C8B-B14F-4D97-AF65-F5344CB8AC3E}">
        <p14:creationId xmlns:p14="http://schemas.microsoft.com/office/powerpoint/2010/main" val="10195989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E96D68-ED47-C44C-B19A-8C27419A6429}" type="datetime1">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26417071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F8B5DD-6C66-E141-8FCA-ED05DA6FFD75}" type="datetime1">
              <a:rPr lang="en-US" smtClean="0"/>
              <a:t>8/8/23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14449732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D9A8BB-F1A5-C349-ADC8-C704910BDAB7}" type="datetime1">
              <a:rPr lang="en-US" smtClean="0"/>
              <a:t>8/8/23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3831558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BECFFD-58F0-E143-9579-7D16809B8756}" type="datetime1">
              <a:rPr lang="en-US" smtClean="0"/>
              <a:t>8/8/23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6377790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D38B3E-4355-E14B-8956-1B482957CC9D}" type="datetime1">
              <a:rPr lang="en-US" smtClean="0"/>
              <a:t>8/8/23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414930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9E1FB5-0C56-3F45-AC55-8BAEB4284BC2}" type="datetime1">
              <a:rPr lang="en-US" smtClean="0"/>
              <a:t>8/8/23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809247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62B9F0A-9C27-9547-A0D0-F3EDA3EDE88C}" type="datetime1">
              <a:rPr lang="en-US" smtClean="0"/>
              <a:t>8/8/23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18548408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E82F5-E0F2-6946-A5B8-0DB74FE6D9EF}" type="datetime1">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23400078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63ABA8-5670-124E-95D2-80FE001AC4D0}" type="datetime1">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89EDB-7147-974A-9808-FEBC40AFF904}" type="slidenum">
              <a:rPr lang="en-US" smtClean="0"/>
              <a:t>‹#›</a:t>
            </a:fld>
            <a:endParaRPr lang="en-US"/>
          </a:p>
        </p:txBody>
      </p:sp>
    </p:spTree>
    <p:extLst>
      <p:ext uri="{BB962C8B-B14F-4D97-AF65-F5344CB8AC3E}">
        <p14:creationId xmlns:p14="http://schemas.microsoft.com/office/powerpoint/2010/main" val="20012210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4587B"/>
              </a:buClr>
              <a:buSzPts val="2800"/>
              <a:buNone/>
              <a:defRPr>
                <a:solidFill>
                  <a:srgbClr val="04587B"/>
                </a:solidFill>
              </a:defRPr>
            </a:lvl1pPr>
            <a:lvl2pPr lvl="1" rtl="0">
              <a:spcBef>
                <a:spcPts val="0"/>
              </a:spcBef>
              <a:spcAft>
                <a:spcPts val="0"/>
              </a:spcAft>
              <a:buClr>
                <a:srgbClr val="04587B"/>
              </a:buClr>
              <a:buSzPts val="2800"/>
              <a:buNone/>
              <a:defRPr>
                <a:solidFill>
                  <a:srgbClr val="04587B"/>
                </a:solidFill>
              </a:defRPr>
            </a:lvl2pPr>
            <a:lvl3pPr lvl="2" rtl="0">
              <a:spcBef>
                <a:spcPts val="0"/>
              </a:spcBef>
              <a:spcAft>
                <a:spcPts val="0"/>
              </a:spcAft>
              <a:buClr>
                <a:srgbClr val="04587B"/>
              </a:buClr>
              <a:buSzPts val="2800"/>
              <a:buNone/>
              <a:defRPr>
                <a:solidFill>
                  <a:srgbClr val="04587B"/>
                </a:solidFill>
              </a:defRPr>
            </a:lvl3pPr>
            <a:lvl4pPr lvl="3" rtl="0">
              <a:spcBef>
                <a:spcPts val="0"/>
              </a:spcBef>
              <a:spcAft>
                <a:spcPts val="0"/>
              </a:spcAft>
              <a:buClr>
                <a:srgbClr val="04587B"/>
              </a:buClr>
              <a:buSzPts val="2800"/>
              <a:buNone/>
              <a:defRPr>
                <a:solidFill>
                  <a:srgbClr val="04587B"/>
                </a:solidFill>
              </a:defRPr>
            </a:lvl4pPr>
            <a:lvl5pPr lvl="4" rtl="0">
              <a:spcBef>
                <a:spcPts val="0"/>
              </a:spcBef>
              <a:spcAft>
                <a:spcPts val="0"/>
              </a:spcAft>
              <a:buClr>
                <a:srgbClr val="04587B"/>
              </a:buClr>
              <a:buSzPts val="2800"/>
              <a:buNone/>
              <a:defRPr>
                <a:solidFill>
                  <a:srgbClr val="04587B"/>
                </a:solidFill>
              </a:defRPr>
            </a:lvl5pPr>
            <a:lvl6pPr lvl="5" rtl="0">
              <a:spcBef>
                <a:spcPts val="0"/>
              </a:spcBef>
              <a:spcAft>
                <a:spcPts val="0"/>
              </a:spcAft>
              <a:buClr>
                <a:srgbClr val="04587B"/>
              </a:buClr>
              <a:buSzPts val="2800"/>
              <a:buNone/>
              <a:defRPr>
                <a:solidFill>
                  <a:srgbClr val="04587B"/>
                </a:solidFill>
              </a:defRPr>
            </a:lvl6pPr>
            <a:lvl7pPr lvl="6" rtl="0">
              <a:spcBef>
                <a:spcPts val="0"/>
              </a:spcBef>
              <a:spcAft>
                <a:spcPts val="0"/>
              </a:spcAft>
              <a:buClr>
                <a:srgbClr val="04587B"/>
              </a:buClr>
              <a:buSzPts val="2800"/>
              <a:buNone/>
              <a:defRPr>
                <a:solidFill>
                  <a:srgbClr val="04587B"/>
                </a:solidFill>
              </a:defRPr>
            </a:lvl7pPr>
            <a:lvl8pPr lvl="7" rtl="0">
              <a:spcBef>
                <a:spcPts val="0"/>
              </a:spcBef>
              <a:spcAft>
                <a:spcPts val="0"/>
              </a:spcAft>
              <a:buClr>
                <a:srgbClr val="04587B"/>
              </a:buClr>
              <a:buSzPts val="2800"/>
              <a:buNone/>
              <a:defRPr>
                <a:solidFill>
                  <a:srgbClr val="04587B"/>
                </a:solidFill>
              </a:defRPr>
            </a:lvl8pPr>
            <a:lvl9pPr lvl="8" rtl="0">
              <a:spcBef>
                <a:spcPts val="0"/>
              </a:spcBef>
              <a:spcAft>
                <a:spcPts val="0"/>
              </a:spcAft>
              <a:buClr>
                <a:srgbClr val="04587B"/>
              </a:buClr>
              <a:buSzPts val="2800"/>
              <a:buNone/>
              <a:defRPr>
                <a:solidFill>
                  <a:srgbClr val="04587B"/>
                </a:solidFill>
              </a:defRPr>
            </a:lvl9pPr>
          </a:lstStyle>
          <a:p>
            <a:endParaRPr/>
          </a:p>
        </p:txBody>
      </p:sp>
      <p:sp>
        <p:nvSpPr>
          <p:cNvPr id="70" name="Google Shape;7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rtl="0">
              <a:spcBef>
                <a:spcPts val="0"/>
              </a:spcBef>
              <a:spcAft>
                <a:spcPts val="0"/>
              </a:spcAft>
              <a:buSzPts val="1800"/>
              <a:buChar char="●"/>
              <a:defRPr/>
            </a:lvl1pPr>
            <a:lvl2pPr marL="914378" lvl="1" indent="-317492" rtl="0">
              <a:spcBef>
                <a:spcPts val="1600"/>
              </a:spcBef>
              <a:spcAft>
                <a:spcPts val="0"/>
              </a:spcAft>
              <a:buSzPts val="1400"/>
              <a:buChar char="○"/>
              <a:defRPr/>
            </a:lvl2pPr>
            <a:lvl3pPr marL="1371566" lvl="2" indent="-317492" rtl="0">
              <a:spcBef>
                <a:spcPts val="1600"/>
              </a:spcBef>
              <a:spcAft>
                <a:spcPts val="0"/>
              </a:spcAft>
              <a:buSzPts val="1400"/>
              <a:buChar char="■"/>
              <a:defRPr/>
            </a:lvl3pPr>
            <a:lvl4pPr marL="1828754" lvl="3" indent="-317492" rtl="0">
              <a:spcBef>
                <a:spcPts val="1600"/>
              </a:spcBef>
              <a:spcAft>
                <a:spcPts val="0"/>
              </a:spcAft>
              <a:buSzPts val="1400"/>
              <a:buChar char="●"/>
              <a:defRPr/>
            </a:lvl4pPr>
            <a:lvl5pPr marL="2285943" lvl="4" indent="-317492" rtl="0">
              <a:spcBef>
                <a:spcPts val="1600"/>
              </a:spcBef>
              <a:spcAft>
                <a:spcPts val="0"/>
              </a:spcAft>
              <a:buSzPts val="1400"/>
              <a:buChar char="○"/>
              <a:defRPr/>
            </a:lvl5pPr>
            <a:lvl6pPr marL="2743132" lvl="5" indent="-317492" rtl="0">
              <a:spcBef>
                <a:spcPts val="1600"/>
              </a:spcBef>
              <a:spcAft>
                <a:spcPts val="0"/>
              </a:spcAft>
              <a:buSzPts val="1400"/>
              <a:buChar char="■"/>
              <a:defRPr/>
            </a:lvl6pPr>
            <a:lvl7pPr marL="3200320" lvl="6" indent="-317492" rtl="0">
              <a:spcBef>
                <a:spcPts val="1600"/>
              </a:spcBef>
              <a:spcAft>
                <a:spcPts val="0"/>
              </a:spcAft>
              <a:buSzPts val="1400"/>
              <a:buChar char="●"/>
              <a:defRPr/>
            </a:lvl7pPr>
            <a:lvl8pPr marL="3657509" lvl="7" indent="-317492" rtl="0">
              <a:spcBef>
                <a:spcPts val="1600"/>
              </a:spcBef>
              <a:spcAft>
                <a:spcPts val="0"/>
              </a:spcAft>
              <a:buSzPts val="1400"/>
              <a:buChar char="○"/>
              <a:defRPr/>
            </a:lvl8pPr>
            <a:lvl9pPr marL="4114697" lvl="8" indent="-317492" rtl="0">
              <a:spcBef>
                <a:spcPts val="1600"/>
              </a:spcBef>
              <a:spcAft>
                <a:spcPts val="1600"/>
              </a:spcAft>
              <a:buSzPts val="1400"/>
              <a:buChar char="■"/>
              <a:defRPr/>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73022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 White Picture Right">
  <p:cSld name="Content - White Picture Right">
    <p:spTree>
      <p:nvGrpSpPr>
        <p:cNvPr id="1" name="Shape 43"/>
        <p:cNvGrpSpPr/>
        <p:nvPr/>
      </p:nvGrpSpPr>
      <p:grpSpPr>
        <a:xfrm>
          <a:off x="0" y="0"/>
          <a:ext cx="0" cy="0"/>
          <a:chOff x="0" y="0"/>
          <a:chExt cx="0" cy="0"/>
        </a:xfrm>
      </p:grpSpPr>
      <p:pic>
        <p:nvPicPr>
          <p:cNvPr id="44" name="Google Shape;44;p50"/>
          <p:cNvPicPr preferRelativeResize="0"/>
          <p:nvPr/>
        </p:nvPicPr>
        <p:blipFill rotWithShape="1">
          <a:blip r:embed="rId2">
            <a:alphaModFix/>
          </a:blip>
          <a:srcRect/>
          <a:stretch/>
        </p:blipFill>
        <p:spPr>
          <a:xfrm>
            <a:off x="217051" y="4749851"/>
            <a:ext cx="237525" cy="237525"/>
          </a:xfrm>
          <a:prstGeom prst="rect">
            <a:avLst/>
          </a:prstGeom>
          <a:noFill/>
          <a:ln>
            <a:noFill/>
          </a:ln>
        </p:spPr>
      </p:pic>
      <p:sp>
        <p:nvSpPr>
          <p:cNvPr id="45" name="Google Shape;45;p50"/>
          <p:cNvSpPr txBox="1">
            <a:spLocks noGrp="1"/>
          </p:cNvSpPr>
          <p:nvPr>
            <p:ph type="body" idx="1"/>
          </p:nvPr>
        </p:nvSpPr>
        <p:spPr>
          <a:xfrm>
            <a:off x="540300" y="1857375"/>
            <a:ext cx="3912600" cy="2460600"/>
          </a:xfrm>
          <a:prstGeom prst="rect">
            <a:avLst/>
          </a:prstGeom>
          <a:noFill/>
          <a:ln>
            <a:noFill/>
          </a:ln>
        </p:spPr>
        <p:txBody>
          <a:bodyPr spcFirstLastPara="1" wrap="square" lIns="91425" tIns="91425" rIns="91425" bIns="91425" anchor="t" anchorCtr="0">
            <a:noAutofit/>
          </a:bodyPr>
          <a:lstStyle>
            <a:lvl1pPr marL="457189" lvl="0" indent="-295268" algn="l">
              <a:lnSpc>
                <a:spcPct val="115000"/>
              </a:lnSpc>
              <a:spcBef>
                <a:spcPts val="0"/>
              </a:spcBef>
              <a:spcAft>
                <a:spcPts val="0"/>
              </a:spcAft>
              <a:buSzPts val="1050"/>
              <a:buChar char="●"/>
              <a:defRPr/>
            </a:lvl1pPr>
            <a:lvl2pPr marL="914378" lvl="1" indent="-295268" algn="l">
              <a:lnSpc>
                <a:spcPct val="115000"/>
              </a:lnSpc>
              <a:spcBef>
                <a:spcPts val="1600"/>
              </a:spcBef>
              <a:spcAft>
                <a:spcPts val="0"/>
              </a:spcAft>
              <a:buSzPts val="1050"/>
              <a:buChar char="○"/>
              <a:defRPr/>
            </a:lvl2pPr>
            <a:lvl3pPr marL="1371566" lvl="2" indent="-295268" algn="l">
              <a:lnSpc>
                <a:spcPct val="115000"/>
              </a:lnSpc>
              <a:spcBef>
                <a:spcPts val="1600"/>
              </a:spcBef>
              <a:spcAft>
                <a:spcPts val="0"/>
              </a:spcAft>
              <a:buSzPts val="1050"/>
              <a:buChar char="■"/>
              <a:defRPr/>
            </a:lvl3pPr>
            <a:lvl4pPr marL="1828754" lvl="3" indent="-295268" algn="l">
              <a:lnSpc>
                <a:spcPct val="115000"/>
              </a:lnSpc>
              <a:spcBef>
                <a:spcPts val="1600"/>
              </a:spcBef>
              <a:spcAft>
                <a:spcPts val="0"/>
              </a:spcAft>
              <a:buSzPts val="1050"/>
              <a:buChar char="●"/>
              <a:defRPr/>
            </a:lvl4pPr>
            <a:lvl5pPr marL="2285943" lvl="4" indent="-295268" algn="l">
              <a:lnSpc>
                <a:spcPct val="115000"/>
              </a:lnSpc>
              <a:spcBef>
                <a:spcPts val="1600"/>
              </a:spcBef>
              <a:spcAft>
                <a:spcPts val="0"/>
              </a:spcAft>
              <a:buSzPts val="1050"/>
              <a:buChar char="○"/>
              <a:defRPr/>
            </a:lvl5pPr>
            <a:lvl6pPr marL="2743132" lvl="5" indent="-295268" algn="l">
              <a:lnSpc>
                <a:spcPct val="115000"/>
              </a:lnSpc>
              <a:spcBef>
                <a:spcPts val="1600"/>
              </a:spcBef>
              <a:spcAft>
                <a:spcPts val="0"/>
              </a:spcAft>
              <a:buSzPts val="1050"/>
              <a:buChar char="■"/>
              <a:defRPr/>
            </a:lvl6pPr>
            <a:lvl7pPr marL="3200320" lvl="6" indent="-295268" algn="l">
              <a:lnSpc>
                <a:spcPct val="115000"/>
              </a:lnSpc>
              <a:spcBef>
                <a:spcPts val="1600"/>
              </a:spcBef>
              <a:spcAft>
                <a:spcPts val="0"/>
              </a:spcAft>
              <a:buSzPts val="1050"/>
              <a:buChar char="●"/>
              <a:defRPr/>
            </a:lvl7pPr>
            <a:lvl8pPr marL="3657509" lvl="7" indent="-295268" algn="l">
              <a:lnSpc>
                <a:spcPct val="115000"/>
              </a:lnSpc>
              <a:spcBef>
                <a:spcPts val="1600"/>
              </a:spcBef>
              <a:spcAft>
                <a:spcPts val="0"/>
              </a:spcAft>
              <a:buSzPts val="1050"/>
              <a:buChar char="○"/>
              <a:defRPr/>
            </a:lvl8pPr>
            <a:lvl9pPr marL="4114697" lvl="8" indent="-295268" algn="l">
              <a:lnSpc>
                <a:spcPct val="115000"/>
              </a:lnSpc>
              <a:spcBef>
                <a:spcPts val="1600"/>
              </a:spcBef>
              <a:spcAft>
                <a:spcPts val="1600"/>
              </a:spcAft>
              <a:buSzPts val="1050"/>
              <a:buChar char="■"/>
              <a:defRPr/>
            </a:lvl9pPr>
          </a:lstStyle>
          <a:p>
            <a:endParaRPr/>
          </a:p>
        </p:txBody>
      </p:sp>
      <p:sp>
        <p:nvSpPr>
          <p:cNvPr id="46" name="Google Shape;46;p50"/>
          <p:cNvSpPr txBox="1">
            <a:spLocks noGrp="1"/>
          </p:cNvSpPr>
          <p:nvPr>
            <p:ph type="title"/>
          </p:nvPr>
        </p:nvSpPr>
        <p:spPr>
          <a:xfrm>
            <a:off x="540300" y="1246225"/>
            <a:ext cx="3000300" cy="54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0A9E1"/>
              </a:buClr>
              <a:buSzPts val="1100"/>
              <a:buNone/>
              <a:defRPr sz="1100">
                <a:solidFill>
                  <a:srgbClr val="30A9E1"/>
                </a:solidFill>
              </a:defRPr>
            </a:lvl1pPr>
            <a:lvl2pPr lvl="1" algn="l">
              <a:lnSpc>
                <a:spcPct val="100000"/>
              </a:lnSpc>
              <a:spcBef>
                <a:spcPts val="0"/>
              </a:spcBef>
              <a:spcAft>
                <a:spcPts val="0"/>
              </a:spcAft>
              <a:buClr>
                <a:schemeClr val="dk1"/>
              </a:buClr>
              <a:buSzPts val="1100"/>
              <a:buNone/>
              <a:defRPr sz="1100">
                <a:solidFill>
                  <a:schemeClr val="dk1"/>
                </a:solidFill>
              </a:defRPr>
            </a:lvl2pPr>
            <a:lvl3pPr lvl="2" algn="l">
              <a:lnSpc>
                <a:spcPct val="100000"/>
              </a:lnSpc>
              <a:spcBef>
                <a:spcPts val="0"/>
              </a:spcBef>
              <a:spcAft>
                <a:spcPts val="0"/>
              </a:spcAft>
              <a:buClr>
                <a:schemeClr val="dk1"/>
              </a:buClr>
              <a:buSzPts val="1100"/>
              <a:buNone/>
              <a:defRPr sz="1100">
                <a:solidFill>
                  <a:schemeClr val="dk1"/>
                </a:solidFill>
              </a:defRPr>
            </a:lvl3pPr>
            <a:lvl4pPr lvl="3" algn="l">
              <a:lnSpc>
                <a:spcPct val="100000"/>
              </a:lnSpc>
              <a:spcBef>
                <a:spcPts val="0"/>
              </a:spcBef>
              <a:spcAft>
                <a:spcPts val="0"/>
              </a:spcAft>
              <a:buClr>
                <a:schemeClr val="dk1"/>
              </a:buClr>
              <a:buSzPts val="1100"/>
              <a:buNone/>
              <a:defRPr sz="1100">
                <a:solidFill>
                  <a:schemeClr val="dk1"/>
                </a:solidFill>
              </a:defRPr>
            </a:lvl4pPr>
            <a:lvl5pPr lvl="4" algn="l">
              <a:lnSpc>
                <a:spcPct val="100000"/>
              </a:lnSpc>
              <a:spcBef>
                <a:spcPts val="0"/>
              </a:spcBef>
              <a:spcAft>
                <a:spcPts val="0"/>
              </a:spcAft>
              <a:buClr>
                <a:schemeClr val="dk1"/>
              </a:buClr>
              <a:buSzPts val="1100"/>
              <a:buNone/>
              <a:defRPr sz="1100">
                <a:solidFill>
                  <a:schemeClr val="dk1"/>
                </a:solidFill>
              </a:defRPr>
            </a:lvl5pPr>
            <a:lvl6pPr lvl="5" algn="l">
              <a:lnSpc>
                <a:spcPct val="100000"/>
              </a:lnSpc>
              <a:spcBef>
                <a:spcPts val="0"/>
              </a:spcBef>
              <a:spcAft>
                <a:spcPts val="0"/>
              </a:spcAft>
              <a:buClr>
                <a:schemeClr val="dk1"/>
              </a:buClr>
              <a:buSzPts val="1100"/>
              <a:buNone/>
              <a:defRPr sz="1100">
                <a:solidFill>
                  <a:schemeClr val="dk1"/>
                </a:solidFill>
              </a:defRPr>
            </a:lvl6pPr>
            <a:lvl7pPr lvl="6" algn="l">
              <a:lnSpc>
                <a:spcPct val="100000"/>
              </a:lnSpc>
              <a:spcBef>
                <a:spcPts val="0"/>
              </a:spcBef>
              <a:spcAft>
                <a:spcPts val="0"/>
              </a:spcAft>
              <a:buClr>
                <a:schemeClr val="dk1"/>
              </a:buClr>
              <a:buSzPts val="1100"/>
              <a:buNone/>
              <a:defRPr sz="1100">
                <a:solidFill>
                  <a:schemeClr val="dk1"/>
                </a:solidFill>
              </a:defRPr>
            </a:lvl7pPr>
            <a:lvl8pPr lvl="7" algn="l">
              <a:lnSpc>
                <a:spcPct val="100000"/>
              </a:lnSpc>
              <a:spcBef>
                <a:spcPts val="0"/>
              </a:spcBef>
              <a:spcAft>
                <a:spcPts val="0"/>
              </a:spcAft>
              <a:buClr>
                <a:schemeClr val="dk1"/>
              </a:buClr>
              <a:buSzPts val="1100"/>
              <a:buNone/>
              <a:defRPr sz="1100">
                <a:solidFill>
                  <a:schemeClr val="dk1"/>
                </a:solidFill>
              </a:defRPr>
            </a:lvl8pPr>
            <a:lvl9pPr lvl="8" algn="l">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47" name="Google Shape;47;p50"/>
          <p:cNvSpPr txBox="1">
            <a:spLocks noGrp="1"/>
          </p:cNvSpPr>
          <p:nvPr>
            <p:ph type="title" idx="2"/>
          </p:nvPr>
        </p:nvSpPr>
        <p:spPr>
          <a:xfrm>
            <a:off x="540300" y="387325"/>
            <a:ext cx="3023700" cy="8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24623469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525633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900" b="1">
                <a:solidFill>
                  <a:srgbClr val="0070C0"/>
                </a:solidFill>
                <a:latin typeface="Source Sans Pro"/>
                <a:ea typeface="Source Sans Pro"/>
                <a:cs typeface="Source Sans Pro"/>
                <a:sym typeface="Source Sans Pr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100">
                <a:latin typeface="Source Sans Pro"/>
                <a:ea typeface="Source Sans Pro"/>
                <a:cs typeface="Source Sans Pro"/>
                <a:sym typeface="Source Sans Pro"/>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437606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527312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4702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113353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56927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892769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11990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626484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584030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 White Picture Right">
  <p:cSld name="Content - White Picture Right">
    <p:spTree>
      <p:nvGrpSpPr>
        <p:cNvPr id="1" name="Shape 95"/>
        <p:cNvGrpSpPr/>
        <p:nvPr/>
      </p:nvGrpSpPr>
      <p:grpSpPr>
        <a:xfrm>
          <a:off x="0" y="0"/>
          <a:ext cx="0" cy="0"/>
          <a:chOff x="0" y="0"/>
          <a:chExt cx="0" cy="0"/>
        </a:xfrm>
      </p:grpSpPr>
      <p:pic>
        <p:nvPicPr>
          <p:cNvPr id="96" name="Google Shape;96;p25"/>
          <p:cNvPicPr preferRelativeResize="0"/>
          <p:nvPr/>
        </p:nvPicPr>
        <p:blipFill rotWithShape="1">
          <a:blip r:embed="rId2">
            <a:alphaModFix/>
          </a:blip>
          <a:srcRect/>
          <a:stretch/>
        </p:blipFill>
        <p:spPr>
          <a:xfrm>
            <a:off x="217051" y="4749850"/>
            <a:ext cx="237525" cy="237525"/>
          </a:xfrm>
          <a:prstGeom prst="rect">
            <a:avLst/>
          </a:prstGeom>
          <a:noFill/>
          <a:ln>
            <a:noFill/>
          </a:ln>
        </p:spPr>
      </p:pic>
      <p:sp>
        <p:nvSpPr>
          <p:cNvPr id="97" name="Google Shape;97;p25"/>
          <p:cNvSpPr txBox="1">
            <a:spLocks noGrp="1"/>
          </p:cNvSpPr>
          <p:nvPr>
            <p:ph type="body" idx="1"/>
          </p:nvPr>
        </p:nvSpPr>
        <p:spPr>
          <a:xfrm>
            <a:off x="540300" y="1857375"/>
            <a:ext cx="3912600" cy="2460600"/>
          </a:xfrm>
          <a:prstGeom prst="rect">
            <a:avLst/>
          </a:prstGeom>
          <a:noFill/>
          <a:ln>
            <a:noFill/>
          </a:ln>
        </p:spPr>
        <p:txBody>
          <a:bodyPr spcFirstLastPara="1" wrap="square" lIns="68575" tIns="68575" rIns="68575" bIns="68575" anchor="t" anchorCtr="0">
            <a:noAutofit/>
          </a:bodyPr>
          <a:lstStyle>
            <a:lvl1pPr marL="457200" lvl="0" indent="-279400" algn="l" rtl="0">
              <a:lnSpc>
                <a:spcPct val="115000"/>
              </a:lnSpc>
              <a:spcBef>
                <a:spcPts val="0"/>
              </a:spcBef>
              <a:spcAft>
                <a:spcPts val="0"/>
              </a:spcAft>
              <a:buClr>
                <a:schemeClr val="dk1"/>
              </a:buClr>
              <a:buSzPts val="800"/>
              <a:buChar char="●"/>
              <a:defRPr/>
            </a:lvl1pPr>
            <a:lvl2pPr marL="914400" lvl="1" indent="-279400" algn="l" rtl="0">
              <a:lnSpc>
                <a:spcPct val="115000"/>
              </a:lnSpc>
              <a:spcBef>
                <a:spcPts val="1600"/>
              </a:spcBef>
              <a:spcAft>
                <a:spcPts val="0"/>
              </a:spcAft>
              <a:buClr>
                <a:schemeClr val="dk1"/>
              </a:buClr>
              <a:buSzPts val="800"/>
              <a:buChar char="○"/>
              <a:defRPr/>
            </a:lvl2pPr>
            <a:lvl3pPr marL="1371600" lvl="2" indent="-279400" algn="l" rtl="0">
              <a:lnSpc>
                <a:spcPct val="115000"/>
              </a:lnSpc>
              <a:spcBef>
                <a:spcPts val="1600"/>
              </a:spcBef>
              <a:spcAft>
                <a:spcPts val="0"/>
              </a:spcAft>
              <a:buClr>
                <a:schemeClr val="dk1"/>
              </a:buClr>
              <a:buSzPts val="800"/>
              <a:buChar char="■"/>
              <a:defRPr/>
            </a:lvl3pPr>
            <a:lvl4pPr marL="1828800" lvl="3" indent="-279400" algn="l" rtl="0">
              <a:lnSpc>
                <a:spcPct val="115000"/>
              </a:lnSpc>
              <a:spcBef>
                <a:spcPts val="1600"/>
              </a:spcBef>
              <a:spcAft>
                <a:spcPts val="0"/>
              </a:spcAft>
              <a:buClr>
                <a:schemeClr val="dk1"/>
              </a:buClr>
              <a:buSzPts val="800"/>
              <a:buChar char="●"/>
              <a:defRPr/>
            </a:lvl4pPr>
            <a:lvl5pPr marL="2286000" lvl="4" indent="-279400" algn="l" rtl="0">
              <a:lnSpc>
                <a:spcPct val="115000"/>
              </a:lnSpc>
              <a:spcBef>
                <a:spcPts val="1600"/>
              </a:spcBef>
              <a:spcAft>
                <a:spcPts val="0"/>
              </a:spcAft>
              <a:buClr>
                <a:schemeClr val="dk1"/>
              </a:buClr>
              <a:buSzPts val="800"/>
              <a:buChar char="○"/>
              <a:defRPr/>
            </a:lvl5pPr>
            <a:lvl6pPr marL="2743200" lvl="5" indent="-279400" algn="l" rtl="0">
              <a:lnSpc>
                <a:spcPct val="115000"/>
              </a:lnSpc>
              <a:spcBef>
                <a:spcPts val="1600"/>
              </a:spcBef>
              <a:spcAft>
                <a:spcPts val="0"/>
              </a:spcAft>
              <a:buClr>
                <a:schemeClr val="dk1"/>
              </a:buClr>
              <a:buSzPts val="800"/>
              <a:buChar char="■"/>
              <a:defRPr/>
            </a:lvl6pPr>
            <a:lvl7pPr marL="3200400" lvl="6" indent="-279400" algn="l" rtl="0">
              <a:lnSpc>
                <a:spcPct val="115000"/>
              </a:lnSpc>
              <a:spcBef>
                <a:spcPts val="1600"/>
              </a:spcBef>
              <a:spcAft>
                <a:spcPts val="0"/>
              </a:spcAft>
              <a:buClr>
                <a:schemeClr val="dk1"/>
              </a:buClr>
              <a:buSzPts val="800"/>
              <a:buChar char="●"/>
              <a:defRPr/>
            </a:lvl7pPr>
            <a:lvl8pPr marL="3657600" lvl="7" indent="-279400" algn="l" rtl="0">
              <a:lnSpc>
                <a:spcPct val="115000"/>
              </a:lnSpc>
              <a:spcBef>
                <a:spcPts val="1600"/>
              </a:spcBef>
              <a:spcAft>
                <a:spcPts val="0"/>
              </a:spcAft>
              <a:buClr>
                <a:schemeClr val="dk1"/>
              </a:buClr>
              <a:buSzPts val="800"/>
              <a:buChar char="○"/>
              <a:defRPr/>
            </a:lvl8pPr>
            <a:lvl9pPr marL="4114800" lvl="8" indent="-279400" algn="l" rtl="0">
              <a:lnSpc>
                <a:spcPct val="115000"/>
              </a:lnSpc>
              <a:spcBef>
                <a:spcPts val="1600"/>
              </a:spcBef>
              <a:spcAft>
                <a:spcPts val="1600"/>
              </a:spcAft>
              <a:buClr>
                <a:schemeClr val="dk1"/>
              </a:buClr>
              <a:buSzPts val="800"/>
              <a:buChar char="■"/>
              <a:defRPr/>
            </a:lvl9pPr>
          </a:lstStyle>
          <a:p>
            <a:endParaRPr/>
          </a:p>
        </p:txBody>
      </p:sp>
      <p:sp>
        <p:nvSpPr>
          <p:cNvPr id="98" name="Google Shape;98;p25"/>
          <p:cNvSpPr txBox="1">
            <a:spLocks noGrp="1"/>
          </p:cNvSpPr>
          <p:nvPr>
            <p:ph type="title"/>
          </p:nvPr>
        </p:nvSpPr>
        <p:spPr>
          <a:xfrm>
            <a:off x="540300" y="1246225"/>
            <a:ext cx="3000300" cy="5475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Clr>
                <a:srgbClr val="30A9E1"/>
              </a:buClr>
              <a:buSzPts val="800"/>
              <a:buFont typeface="Calibri"/>
              <a:buNone/>
              <a:defRPr sz="1100">
                <a:solidFill>
                  <a:srgbClr val="30A9E1"/>
                </a:solidFill>
              </a:defRPr>
            </a:lvl1pPr>
            <a:lvl2pPr lvl="1" algn="l" rtl="0">
              <a:lnSpc>
                <a:spcPct val="100000"/>
              </a:lnSpc>
              <a:spcBef>
                <a:spcPts val="0"/>
              </a:spcBef>
              <a:spcAft>
                <a:spcPts val="0"/>
              </a:spcAft>
              <a:buClr>
                <a:schemeClr val="dk1"/>
              </a:buClr>
              <a:buSzPts val="800"/>
              <a:buNone/>
              <a:defRPr sz="1100">
                <a:solidFill>
                  <a:schemeClr val="dk1"/>
                </a:solidFill>
              </a:defRPr>
            </a:lvl2pPr>
            <a:lvl3pPr lvl="2" algn="l" rtl="0">
              <a:lnSpc>
                <a:spcPct val="100000"/>
              </a:lnSpc>
              <a:spcBef>
                <a:spcPts val="0"/>
              </a:spcBef>
              <a:spcAft>
                <a:spcPts val="0"/>
              </a:spcAft>
              <a:buClr>
                <a:schemeClr val="dk1"/>
              </a:buClr>
              <a:buSzPts val="800"/>
              <a:buNone/>
              <a:defRPr sz="1100">
                <a:solidFill>
                  <a:schemeClr val="dk1"/>
                </a:solidFill>
              </a:defRPr>
            </a:lvl3pPr>
            <a:lvl4pPr lvl="3" algn="l" rtl="0">
              <a:lnSpc>
                <a:spcPct val="100000"/>
              </a:lnSpc>
              <a:spcBef>
                <a:spcPts val="0"/>
              </a:spcBef>
              <a:spcAft>
                <a:spcPts val="0"/>
              </a:spcAft>
              <a:buClr>
                <a:schemeClr val="dk1"/>
              </a:buClr>
              <a:buSzPts val="800"/>
              <a:buNone/>
              <a:defRPr sz="1100">
                <a:solidFill>
                  <a:schemeClr val="dk1"/>
                </a:solidFill>
              </a:defRPr>
            </a:lvl4pPr>
            <a:lvl5pPr lvl="4" algn="l" rtl="0">
              <a:lnSpc>
                <a:spcPct val="100000"/>
              </a:lnSpc>
              <a:spcBef>
                <a:spcPts val="0"/>
              </a:spcBef>
              <a:spcAft>
                <a:spcPts val="0"/>
              </a:spcAft>
              <a:buClr>
                <a:schemeClr val="dk1"/>
              </a:buClr>
              <a:buSzPts val="800"/>
              <a:buNone/>
              <a:defRPr sz="1100">
                <a:solidFill>
                  <a:schemeClr val="dk1"/>
                </a:solidFill>
              </a:defRPr>
            </a:lvl5pPr>
            <a:lvl6pPr lvl="5" algn="l" rtl="0">
              <a:lnSpc>
                <a:spcPct val="100000"/>
              </a:lnSpc>
              <a:spcBef>
                <a:spcPts val="0"/>
              </a:spcBef>
              <a:spcAft>
                <a:spcPts val="0"/>
              </a:spcAft>
              <a:buClr>
                <a:schemeClr val="dk1"/>
              </a:buClr>
              <a:buSzPts val="800"/>
              <a:buNone/>
              <a:defRPr sz="1100">
                <a:solidFill>
                  <a:schemeClr val="dk1"/>
                </a:solidFill>
              </a:defRPr>
            </a:lvl6pPr>
            <a:lvl7pPr lvl="6" algn="l" rtl="0">
              <a:lnSpc>
                <a:spcPct val="100000"/>
              </a:lnSpc>
              <a:spcBef>
                <a:spcPts val="0"/>
              </a:spcBef>
              <a:spcAft>
                <a:spcPts val="0"/>
              </a:spcAft>
              <a:buClr>
                <a:schemeClr val="dk1"/>
              </a:buClr>
              <a:buSzPts val="800"/>
              <a:buNone/>
              <a:defRPr sz="1100">
                <a:solidFill>
                  <a:schemeClr val="dk1"/>
                </a:solidFill>
              </a:defRPr>
            </a:lvl7pPr>
            <a:lvl8pPr lvl="7" algn="l" rtl="0">
              <a:lnSpc>
                <a:spcPct val="100000"/>
              </a:lnSpc>
              <a:spcBef>
                <a:spcPts val="0"/>
              </a:spcBef>
              <a:spcAft>
                <a:spcPts val="0"/>
              </a:spcAft>
              <a:buClr>
                <a:schemeClr val="dk1"/>
              </a:buClr>
              <a:buSzPts val="800"/>
              <a:buNone/>
              <a:defRPr sz="1100">
                <a:solidFill>
                  <a:schemeClr val="dk1"/>
                </a:solidFill>
              </a:defRPr>
            </a:lvl8pPr>
            <a:lvl9pPr lvl="8" algn="l" rtl="0">
              <a:lnSpc>
                <a:spcPct val="100000"/>
              </a:lnSpc>
              <a:spcBef>
                <a:spcPts val="0"/>
              </a:spcBef>
              <a:spcAft>
                <a:spcPts val="0"/>
              </a:spcAft>
              <a:buClr>
                <a:schemeClr val="dk1"/>
              </a:buClr>
              <a:buSzPts val="800"/>
              <a:buNone/>
              <a:defRPr sz="1100">
                <a:solidFill>
                  <a:schemeClr val="dk1"/>
                </a:solidFill>
              </a:defRPr>
            </a:lvl9pPr>
          </a:lstStyle>
          <a:p>
            <a:endParaRPr/>
          </a:p>
        </p:txBody>
      </p:sp>
      <p:sp>
        <p:nvSpPr>
          <p:cNvPr id="99" name="Google Shape;99;p25"/>
          <p:cNvSpPr txBox="1">
            <a:spLocks noGrp="1"/>
          </p:cNvSpPr>
          <p:nvPr>
            <p:ph type="title" idx="2"/>
          </p:nvPr>
        </p:nvSpPr>
        <p:spPr>
          <a:xfrm>
            <a:off x="540300" y="387325"/>
            <a:ext cx="3023700" cy="858900"/>
          </a:xfrm>
          <a:prstGeom prst="rect">
            <a:avLst/>
          </a:prstGeom>
          <a:noFill/>
          <a:ln>
            <a:noFill/>
          </a:ln>
        </p:spPr>
        <p:txBody>
          <a:bodyPr spcFirstLastPara="1" wrap="square" lIns="68575" tIns="68575" rIns="68575" bIns="68575" anchor="b" anchorCtr="0">
            <a:noAutofit/>
          </a:bodyPr>
          <a:lstStyle>
            <a:lvl1pPr lvl="0" algn="l" rtl="0">
              <a:lnSpc>
                <a:spcPct val="100000"/>
              </a:lnSpc>
              <a:spcBef>
                <a:spcPts val="0"/>
              </a:spcBef>
              <a:spcAft>
                <a:spcPts val="0"/>
              </a:spcAft>
              <a:buClr>
                <a:schemeClr val="dk1"/>
              </a:buClr>
              <a:buSzPts val="1100"/>
              <a:buFont typeface="Calibri"/>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100" name="Google Shape;100;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661364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dk1"/>
              </a:buClr>
              <a:buSzPts val="1400"/>
              <a:buNone/>
              <a:defRPr sz="2900" b="1">
                <a:solidFill>
                  <a:srgbClr val="0070C0"/>
                </a:solidFill>
                <a:latin typeface="Source Sans Pro"/>
                <a:ea typeface="Source Sans Pro"/>
                <a:cs typeface="Source Sans Pro"/>
                <a:sym typeface="Source Sans Pr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26"/>
          <p:cNvSpPr txBox="1">
            <a:spLocks noGrp="1"/>
          </p:cNvSpPr>
          <p:nvPr>
            <p:ph type="body" idx="1"/>
          </p:nvPr>
        </p:nvSpPr>
        <p:spPr>
          <a:xfrm>
            <a:off x="628500" y="918000"/>
            <a:ext cx="6348300" cy="3860100"/>
          </a:xfrm>
          <a:prstGeom prst="rect">
            <a:avLst/>
          </a:prstGeom>
          <a:noFill/>
          <a:ln>
            <a:noFill/>
          </a:ln>
        </p:spPr>
        <p:txBody>
          <a:bodyPr spcFirstLastPara="1" wrap="square" lIns="68575" tIns="34275" rIns="68575" bIns="34275" anchor="t" anchorCtr="0">
            <a:normAutofit/>
          </a:bodyPr>
          <a:lstStyle>
            <a:lvl1pPr marL="457200" lvl="0" indent="-317500" rtl="0">
              <a:lnSpc>
                <a:spcPct val="114000"/>
              </a:lnSpc>
              <a:spcBef>
                <a:spcPts val="400"/>
              </a:spcBef>
              <a:spcAft>
                <a:spcPts val="0"/>
              </a:spcAft>
              <a:buClr>
                <a:schemeClr val="dk1"/>
              </a:buClr>
              <a:buSzPts val="1400"/>
              <a:buChar char="▸"/>
              <a:defRPr sz="2050">
                <a:latin typeface="Source Sans Pro"/>
                <a:ea typeface="Source Sans Pro"/>
                <a:cs typeface="Source Sans Pro"/>
                <a:sym typeface="Source Sans Pro"/>
              </a:defRPr>
            </a:lvl1pPr>
            <a:lvl2pPr marL="914400" lvl="1" indent="-317500" rtl="0">
              <a:lnSpc>
                <a:spcPct val="114000"/>
              </a:lnSpc>
              <a:spcBef>
                <a:spcPts val="1200"/>
              </a:spcBef>
              <a:spcAft>
                <a:spcPts val="0"/>
              </a:spcAft>
              <a:buClr>
                <a:schemeClr val="dk1"/>
              </a:buClr>
              <a:buSzPts val="1400"/>
              <a:buChar char="○"/>
              <a:defRPr>
                <a:latin typeface="Source Sans Pro"/>
                <a:ea typeface="Source Sans Pro"/>
                <a:cs typeface="Source Sans Pro"/>
                <a:sym typeface="Source Sans Pro"/>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4" name="Google Shape;104;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26"/>
          <p:cNvSpPr txBox="1">
            <a:spLocks noGrp="1"/>
          </p:cNvSpPr>
          <p:nvPr>
            <p:ph type="sldNum" idx="12"/>
          </p:nvPr>
        </p:nvSpPr>
        <p:spPr>
          <a:xfrm>
            <a:off x="6976773" y="4854209"/>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06244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7.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43" name="Google Shape;143;p2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4" name="Google Shape;144;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5" name="Google Shape;145;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6" name="Google Shape;146;p28"/>
          <p:cNvSpPr txBox="1">
            <a:spLocks noGrp="1"/>
          </p:cNvSpPr>
          <p:nvPr>
            <p:ph type="sldNum" idx="12"/>
          </p:nvPr>
        </p:nvSpPr>
        <p:spPr>
          <a:xfrm>
            <a:off x="700659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5"/>
        <p:cNvGrpSpPr/>
        <p:nvPr/>
      </p:nvGrpSpPr>
      <p:grpSpPr>
        <a:xfrm>
          <a:off x="0" y="0"/>
          <a:ext cx="0" cy="0"/>
          <a:chOff x="0" y="0"/>
          <a:chExt cx="0" cy="0"/>
        </a:xfrm>
      </p:grpSpPr>
      <p:sp>
        <p:nvSpPr>
          <p:cNvPr id="226" name="Google Shape;226;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38761D"/>
              </a:buClr>
              <a:buSzPts val="2800"/>
              <a:buFont typeface="Ubuntu"/>
              <a:buNone/>
              <a:defRPr sz="2800">
                <a:solidFill>
                  <a:srgbClr val="38761D"/>
                </a:solidFill>
                <a:latin typeface="Ubuntu"/>
                <a:ea typeface="Ubuntu"/>
                <a:cs typeface="Ubuntu"/>
                <a:sym typeface="Ubuntu"/>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27" name="Google Shape;227;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rtl="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rtl="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rtl="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rtl="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rtl="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rtl="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rtl="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rtl="0">
              <a:lnSpc>
                <a:spcPct val="115000"/>
              </a:lnSpc>
              <a:spcBef>
                <a:spcPts val="1600"/>
              </a:spcBef>
              <a:spcAft>
                <a:spcPts val="1600"/>
              </a:spcAft>
              <a:buClr>
                <a:schemeClr val="dk2"/>
              </a:buClr>
              <a:buSzPts val="1400"/>
              <a:buFont typeface="Calibri"/>
              <a:buChar char="■"/>
              <a:defRPr>
                <a:solidFill>
                  <a:schemeClr val="dk2"/>
                </a:solidFill>
                <a:latin typeface="Calibri"/>
                <a:ea typeface="Calibri"/>
                <a:cs typeface="Calibri"/>
                <a:sym typeface="Calibri"/>
              </a:defRPr>
            </a:lvl9pPr>
          </a:lstStyle>
          <a:p>
            <a:endParaRPr/>
          </a:p>
        </p:txBody>
      </p:sp>
      <p:sp>
        <p:nvSpPr>
          <p:cNvPr id="228" name="Google Shape;228;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54"/>
          <p:cNvSpPr txBox="1">
            <a:spLocks noGrp="1"/>
          </p:cNvSpPr>
          <p:nvPr>
            <p:ph type="title"/>
          </p:nvPr>
        </p:nvSpPr>
        <p:spPr>
          <a:xfrm>
            <a:off x="180975" y="273844"/>
            <a:ext cx="8753475" cy="994172"/>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rgbClr val="0070C0"/>
              </a:buClr>
              <a:buSzPts val="2900"/>
              <a:buFont typeface="Source Sans Pro"/>
              <a:buNone/>
              <a:defRPr sz="2900" b="1" i="0" u="none" strike="noStrike" cap="none">
                <a:solidFill>
                  <a:srgbClr val="0070C0"/>
                </a:solidFill>
                <a:latin typeface="Source Sans Pro"/>
                <a:ea typeface="Source Sans Pro"/>
                <a:cs typeface="Source Sans Pro"/>
                <a:sym typeface="Source Sans Pr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72" name="Google Shape;272;p54"/>
          <p:cNvSpPr txBox="1">
            <a:spLocks noGrp="1"/>
          </p:cNvSpPr>
          <p:nvPr>
            <p:ph type="body" idx="1"/>
          </p:nvPr>
        </p:nvSpPr>
        <p:spPr>
          <a:xfrm>
            <a:off x="180975" y="1047750"/>
            <a:ext cx="8753475" cy="3584972"/>
          </a:xfrm>
          <a:prstGeom prst="rect">
            <a:avLst/>
          </a:prstGeom>
          <a:noFill/>
          <a:ln>
            <a:noFill/>
          </a:ln>
        </p:spPr>
        <p:txBody>
          <a:bodyPr spcFirstLastPara="1" wrap="square" lIns="68575" tIns="34275" rIns="68575" bIns="34275" anchor="t" anchorCtr="0">
            <a:normAutofit/>
          </a:bodyPr>
          <a:lstStyle>
            <a:lvl1pPr marL="457200" marR="0" lvl="0"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73" name="Google Shape;273;p54"/>
          <p:cNvSpPr txBox="1">
            <a:spLocks noGrp="1"/>
          </p:cNvSpPr>
          <p:nvPr>
            <p:ph type="dt" idx="10"/>
          </p:nvPr>
        </p:nvSpPr>
        <p:spPr>
          <a:xfrm>
            <a:off x="76200" y="4767262"/>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74" name="Google Shape;274;p54"/>
          <p:cNvSpPr txBox="1">
            <a:spLocks noGrp="1"/>
          </p:cNvSpPr>
          <p:nvPr>
            <p:ph type="ftr" idx="11"/>
          </p:nvPr>
        </p:nvSpPr>
        <p:spPr>
          <a:xfrm>
            <a:off x="2228850" y="4767263"/>
            <a:ext cx="4714875"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75" name="Google Shape;275;p54"/>
          <p:cNvSpPr txBox="1">
            <a:spLocks noGrp="1"/>
          </p:cNvSpPr>
          <p:nvPr>
            <p:ph type="sldNum" idx="12"/>
          </p:nvPr>
        </p:nvSpPr>
        <p:spPr>
          <a:xfrm>
            <a:off x="7010400" y="4767262"/>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9" name="Google Shape;109;p2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0" name="Google Shape;110;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1" name="Google Shape;111;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2" name="Google Shape;112;p27"/>
          <p:cNvSpPr txBox="1">
            <a:spLocks noGrp="1"/>
          </p:cNvSpPr>
          <p:nvPr>
            <p:ph type="sldNum" idx="12"/>
          </p:nvPr>
        </p:nvSpPr>
        <p:spPr>
          <a:xfrm>
            <a:off x="700659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7584256"/>
      </p:ext>
    </p:extLst>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E0C23DC-4FFD-EB43-BEAC-1A598651588B}" type="datetime1">
              <a:rPr lang="en-US" smtClean="0"/>
              <a:t>8/8/23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0659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3B89EDB-7147-974A-9808-FEBC40AFF904}" type="slidenum">
              <a:rPr lang="en-US" smtClean="0"/>
              <a:t>‹#›</a:t>
            </a:fld>
            <a:endParaRPr lang="en-US"/>
          </a:p>
        </p:txBody>
      </p:sp>
    </p:spTree>
    <p:extLst>
      <p:ext uri="{BB962C8B-B14F-4D97-AF65-F5344CB8AC3E}">
        <p14:creationId xmlns:p14="http://schemas.microsoft.com/office/powerpoint/2010/main" val="164625603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7400748"/>
      </p:ext>
    </p:extLst>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7.xml"/><Relationship Id="rId1" Type="http://schemas.openxmlformats.org/officeDocument/2006/relationships/slideLayout" Target="../slideLayouts/slideLayout64.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9.xml"/><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0.xml"/><Relationship Id="rId1" Type="http://schemas.openxmlformats.org/officeDocument/2006/relationships/slideLayout" Target="../slideLayouts/slideLayout64.xml"/><Relationship Id="rId4" Type="http://schemas.openxmlformats.org/officeDocument/2006/relationships/image" Target="../media/image90.png"/></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1.xml"/><Relationship Id="rId1" Type="http://schemas.openxmlformats.org/officeDocument/2006/relationships/slideLayout" Target="../slideLayouts/slideLayout6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02.xml"/><Relationship Id="rId1" Type="http://schemas.openxmlformats.org/officeDocument/2006/relationships/slideLayout" Target="../slideLayouts/slideLayout87.xml"/><Relationship Id="rId4" Type="http://schemas.openxmlformats.org/officeDocument/2006/relationships/image" Target="../media/image92.png"/></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87.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87.xml"/><Relationship Id="rId4" Type="http://schemas.openxmlformats.org/officeDocument/2006/relationships/image" Target="../media/image95.png"/></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5.xml"/><Relationship Id="rId1" Type="http://schemas.openxmlformats.org/officeDocument/2006/relationships/slideLayout" Target="../slideLayouts/slideLayout8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6.xml"/><Relationship Id="rId1" Type="http://schemas.openxmlformats.org/officeDocument/2006/relationships/slideLayout" Target="../slideLayouts/slideLayout87.xml"/><Relationship Id="rId5" Type="http://schemas.openxmlformats.org/officeDocument/2006/relationships/image" Target="../media/image102.jpg"/><Relationship Id="rId4" Type="http://schemas.openxmlformats.org/officeDocument/2006/relationships/image" Target="../media/image101.jpg"/></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7.xml"/><Relationship Id="rId1" Type="http://schemas.openxmlformats.org/officeDocument/2006/relationships/slideLayout" Target="../slideLayouts/slideLayout87.xml"/><Relationship Id="rId5" Type="http://schemas.openxmlformats.org/officeDocument/2006/relationships/image" Target="../media/image105.png"/><Relationship Id="rId4" Type="http://schemas.openxmlformats.org/officeDocument/2006/relationships/image" Target="../media/image104.png"/></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8.xml"/><Relationship Id="rId1" Type="http://schemas.openxmlformats.org/officeDocument/2006/relationships/slideLayout" Target="../slideLayouts/slideLayout8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9.xml"/><Relationship Id="rId1" Type="http://schemas.openxmlformats.org/officeDocument/2006/relationships/slideLayout" Target="../slideLayouts/slideLayout87.xml"/><Relationship Id="rId4" Type="http://schemas.openxmlformats.org/officeDocument/2006/relationships/image" Target="../media/image10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110.xml"/><Relationship Id="rId1" Type="http://schemas.openxmlformats.org/officeDocument/2006/relationships/slideLayout" Target="../slideLayouts/slideLayout87.xml"/><Relationship Id="rId6" Type="http://schemas.openxmlformats.org/officeDocument/2006/relationships/image" Target="../media/image110.jpg"/><Relationship Id="rId5" Type="http://schemas.openxmlformats.org/officeDocument/2006/relationships/hyperlink" Target="https://arxiv.org/abs/2010.09990v5" TargetMode="External"/><Relationship Id="rId4" Type="http://schemas.openxmlformats.org/officeDocument/2006/relationships/hyperlink" Target="https://opencatalystproject.org/"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1.xml"/><Relationship Id="rId1" Type="http://schemas.openxmlformats.org/officeDocument/2006/relationships/slideLayout" Target="../slideLayouts/slideLayout87.xml"/><Relationship Id="rId4" Type="http://schemas.openxmlformats.org/officeDocument/2006/relationships/image" Target="../media/image114.png"/></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2.xml"/><Relationship Id="rId1" Type="http://schemas.openxmlformats.org/officeDocument/2006/relationships/slideLayout" Target="../slideLayouts/slideLayout87.xml"/><Relationship Id="rId4" Type="http://schemas.openxmlformats.org/officeDocument/2006/relationships/image" Target="../media/image11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jpeg"/><Relationship Id="rId2" Type="http://schemas.openxmlformats.org/officeDocument/2006/relationships/notesSlide" Target="../notesSlides/notesSlide113.xml"/><Relationship Id="rId1" Type="http://schemas.openxmlformats.org/officeDocument/2006/relationships/slideLayout" Target="../slideLayouts/slideLayout64.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18.xml"/><Relationship Id="rId1" Type="http://schemas.openxmlformats.org/officeDocument/2006/relationships/slideLayout" Target="../slideLayouts/slideLayout1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26.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3.xml"/><Relationship Id="rId1" Type="http://schemas.openxmlformats.org/officeDocument/2006/relationships/slideLayout" Target="../slideLayouts/slideLayout6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hyperlink" Target="https://mlco2.github.io/impact/" TargetMode="External"/><Relationship Id="rId7" Type="http://schemas.openxmlformats.org/officeDocument/2006/relationships/hyperlink" Target="https://huggingface.co/blog/carbon-emissions-on-the-hub" TargetMode="External"/><Relationship Id="rId2" Type="http://schemas.openxmlformats.org/officeDocument/2006/relationships/notesSlide" Target="../notesSlides/notesSlide128.xml"/><Relationship Id="rId1" Type="http://schemas.openxmlformats.org/officeDocument/2006/relationships/slideLayout" Target="../slideLayouts/slideLayout3.xml"/><Relationship Id="rId6" Type="http://schemas.openxmlformats.org/officeDocument/2006/relationships/hyperlink" Target="https://techcommunity.microsoft.com/t5/green-tech-blog/charting-the-path-towards-sustainable-ai-with-azure-machine/ba-p/2866923" TargetMode="External"/><Relationship Id="rId5" Type="http://schemas.openxmlformats.org/officeDocument/2006/relationships/hyperlink" Target="https://codecarbon.io" TargetMode="External"/><Relationship Id="rId4" Type="http://schemas.openxmlformats.org/officeDocument/2006/relationships/hyperlink" Target="https://github.com/lfwa/carbontracker"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www.climatechange.ai/dataset-wishlist.pdf" TargetMode="External"/><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6.xml"/><Relationship Id="rId1" Type="http://schemas.openxmlformats.org/officeDocument/2006/relationships/slideLayout" Target="../slideLayouts/slideLayout13.xml"/><Relationship Id="rId4" Type="http://schemas.openxmlformats.org/officeDocument/2006/relationships/image" Target="../media/image13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5.png"/><Relationship Id="rId18" Type="http://schemas.openxmlformats.org/officeDocument/2006/relationships/image" Target="../media/image149.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4.png"/><Relationship Id="rId17" Type="http://schemas.openxmlformats.org/officeDocument/2006/relationships/hyperlink" Target="http://www.climatechange.ai/papers?" TargetMode="External"/><Relationship Id="rId2" Type="http://schemas.openxmlformats.org/officeDocument/2006/relationships/notesSlide" Target="../notesSlides/notesSlide139.xml"/><Relationship Id="rId16" Type="http://schemas.openxmlformats.org/officeDocument/2006/relationships/image" Target="../media/image148.jpg"/><Relationship Id="rId1" Type="http://schemas.openxmlformats.org/officeDocument/2006/relationships/slideLayout" Target="../slideLayouts/slideLayout62.xml"/><Relationship Id="rId6" Type="http://schemas.openxmlformats.org/officeDocument/2006/relationships/image" Target="../media/image139.png"/><Relationship Id="rId11" Type="http://schemas.openxmlformats.org/officeDocument/2006/relationships/image" Target="../media/image143.png"/><Relationship Id="rId5" Type="http://schemas.openxmlformats.org/officeDocument/2006/relationships/image" Target="../media/image138.png"/><Relationship Id="rId15" Type="http://schemas.openxmlformats.org/officeDocument/2006/relationships/image" Target="../media/image147.png"/><Relationship Id="rId10" Type="http://schemas.openxmlformats.org/officeDocument/2006/relationships/hyperlink" Target="http://www.climatechange.ai/" TargetMode="External"/><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6.png"/></Relationships>
</file>

<file path=ppt/slides/_rels/slide147.xml.rels><?xml version="1.0" encoding="UTF-8" standalone="yes"?>
<Relationships xmlns="http://schemas.openxmlformats.org/package/2006/relationships"><Relationship Id="rId3" Type="http://schemas.openxmlformats.org/officeDocument/2006/relationships/hyperlink" Target="https://www.climatechange.ai/newsletter" TargetMode="External"/><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hyperlink" Target="http://wiki.climatechange.ai" TargetMode="External"/><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duncanwp/ClimateBench"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hyperlink" Target="https://github.com/intelligent-environments-lab/CityLearn" TargetMode="External"/><Relationship Id="rId4" Type="http://schemas.openxmlformats.org/officeDocument/2006/relationships/hyperlink" Target="https://github.com/sustainable-computing/COB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hyperlink" Target="https://gocompetition.energy.gov/"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7.xml"/><Relationship Id="rId1" Type="http://schemas.openxmlformats.org/officeDocument/2006/relationships/slideLayout" Target="../slideLayouts/slideLayout64.xml"/><Relationship Id="rId4" Type="http://schemas.openxmlformats.org/officeDocument/2006/relationships/image" Target="../media/image66.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9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1.png"/><Relationship Id="rId7"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64.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72.png"/><Relationship Id="rId9" Type="http://schemas.openxmlformats.org/officeDocument/2006/relationships/image" Target="../media/image73.png"/></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6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1.xml"/><Relationship Id="rId1" Type="http://schemas.openxmlformats.org/officeDocument/2006/relationships/slideLayout" Target="../slideLayouts/slideLayout64.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0.png"/><Relationship Id="rId12" Type="http://schemas.openxmlformats.org/officeDocument/2006/relationships/image" Target="../media/image82.emf"/><Relationship Id="rId2" Type="http://schemas.openxmlformats.org/officeDocument/2006/relationships/notesSlide" Target="../notesSlides/notesSlide92.xml"/><Relationship Id="rId1" Type="http://schemas.openxmlformats.org/officeDocument/2006/relationships/slideLayout" Target="../slideLayouts/slideLayout64.xml"/><Relationship Id="rId6" Type="http://schemas.openxmlformats.org/officeDocument/2006/relationships/image" Target="../media/image69.png"/><Relationship Id="rId11" Type="http://schemas.openxmlformats.org/officeDocument/2006/relationships/image" Target="../media/image81.png"/><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3.png"/></Relationships>
</file>

<file path=ppt/slides/_rels/slide9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1.png"/><Relationship Id="rId7"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64.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72.png"/><Relationship Id="rId9" Type="http://schemas.openxmlformats.org/officeDocument/2006/relationships/image" Target="../media/image73.png"/></Relationships>
</file>

<file path=ppt/slides/_rels/slide9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94.xml"/><Relationship Id="rId1" Type="http://schemas.openxmlformats.org/officeDocument/2006/relationships/slideLayout" Target="../slideLayouts/slideLayout6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5.xml"/><Relationship Id="rId1" Type="http://schemas.openxmlformats.org/officeDocument/2006/relationships/slideLayout" Target="../slideLayouts/slideLayout64.xml"/><Relationship Id="rId4" Type="http://schemas.openxmlformats.org/officeDocument/2006/relationships/image" Target="../media/image85.JPG"/></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6.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8"/>
          <p:cNvSpPr txBox="1">
            <a:spLocks noGrp="1"/>
          </p:cNvSpPr>
          <p:nvPr>
            <p:ph type="ctrTitle"/>
          </p:nvPr>
        </p:nvSpPr>
        <p:spPr>
          <a:xfrm>
            <a:off x="311708" y="1235450"/>
            <a:ext cx="8520600" cy="205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600" b="1">
                <a:solidFill>
                  <a:srgbClr val="0070C0"/>
                </a:solidFill>
                <a:latin typeface="Source Sans Pro"/>
                <a:ea typeface="Source Sans Pro"/>
                <a:cs typeface="Source Sans Pro"/>
                <a:sym typeface="Source Sans Pro"/>
              </a:rPr>
              <a:t>Machine Learning in</a:t>
            </a:r>
            <a:endParaRPr sz="3600" b="1">
              <a:solidFill>
                <a:srgbClr val="0070C0"/>
              </a:solidFill>
              <a:latin typeface="Source Sans Pro"/>
              <a:ea typeface="Source Sans Pro"/>
              <a:cs typeface="Source Sans Pro"/>
              <a:sym typeface="Source Sans Pro"/>
            </a:endParaRPr>
          </a:p>
          <a:p>
            <a:pPr marL="0" lvl="0" indent="0" algn="ctr" rtl="0">
              <a:spcBef>
                <a:spcPts val="0"/>
              </a:spcBef>
              <a:spcAft>
                <a:spcPts val="0"/>
              </a:spcAft>
              <a:buNone/>
            </a:pPr>
            <a:r>
              <a:rPr lang="en" sz="3600" b="1">
                <a:solidFill>
                  <a:srgbClr val="0070C0"/>
                </a:solidFill>
                <a:latin typeface="Source Sans Pro"/>
                <a:ea typeface="Source Sans Pro"/>
                <a:cs typeface="Source Sans Pro"/>
                <a:sym typeface="Source Sans Pro"/>
              </a:rPr>
              <a:t>Fighting Climate Change</a:t>
            </a:r>
            <a:endParaRPr sz="3600" b="1">
              <a:solidFill>
                <a:srgbClr val="0070C0"/>
              </a:solidFill>
              <a:latin typeface="Source Sans Pro"/>
              <a:ea typeface="Source Sans Pro"/>
              <a:cs typeface="Source Sans Pro"/>
              <a:sym typeface="Source Sans Pro"/>
            </a:endParaRPr>
          </a:p>
        </p:txBody>
      </p:sp>
      <p:sp>
        <p:nvSpPr>
          <p:cNvPr id="358" name="Google Shape;358;p68"/>
          <p:cNvSpPr txBox="1">
            <a:spLocks noGrp="1"/>
          </p:cNvSpPr>
          <p:nvPr>
            <p:ph type="subTitle" idx="1"/>
          </p:nvPr>
        </p:nvSpPr>
        <p:spPr>
          <a:xfrm>
            <a:off x="311700" y="3032575"/>
            <a:ext cx="8520600" cy="10743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solidFill>
                  <a:schemeClr val="dk1"/>
                </a:solidFill>
                <a:latin typeface="Source Sans Pro"/>
                <a:ea typeface="Source Sans Pro"/>
                <a:cs typeface="Source Sans Pro"/>
                <a:sym typeface="Source Sans Pro"/>
              </a:rPr>
              <a:t>David Rolnick</a:t>
            </a:r>
            <a:endParaRPr>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endParaRPr>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r>
              <a:rPr lang="en" sz="2350" i="1">
                <a:solidFill>
                  <a:schemeClr val="dk1"/>
                </a:solidFill>
                <a:latin typeface="Source Sans Pro"/>
                <a:ea typeface="Source Sans Pro"/>
                <a:cs typeface="Source Sans Pro"/>
                <a:sym typeface="Source Sans Pro"/>
              </a:rPr>
              <a:t>Climate Change AI and McGill University </a:t>
            </a:r>
            <a:endParaRPr sz="2350" i="1">
              <a:solidFill>
                <a:schemeClr val="dk1"/>
              </a:solidFill>
              <a:latin typeface="Source Sans Pro"/>
              <a:ea typeface="Source Sans Pro"/>
              <a:cs typeface="Source Sans Pro"/>
              <a:sym typeface="Source Sans Pro"/>
            </a:endParaRPr>
          </a:p>
        </p:txBody>
      </p:sp>
      <p:sp>
        <p:nvSpPr>
          <p:cNvPr id="359" name="Google Shape;359;p68"/>
          <p:cNvSpPr txBox="1">
            <a:spLocks noGrp="1"/>
          </p:cNvSpPr>
          <p:nvPr>
            <p:ph type="subTitle" idx="1"/>
          </p:nvPr>
        </p:nvSpPr>
        <p:spPr>
          <a:xfrm>
            <a:off x="311700" y="946600"/>
            <a:ext cx="8520600" cy="5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solidFill>
                  <a:schemeClr val="dk1"/>
                </a:solidFill>
                <a:latin typeface="Source Sans Pro"/>
                <a:ea typeface="Source Sans Pro"/>
                <a:cs typeface="Source Sans Pro"/>
                <a:sym typeface="Source Sans Pro"/>
              </a:rPr>
              <a:t>MLRS 2023 Tutorial</a:t>
            </a:r>
            <a:endParaRPr sz="3200" b="1">
              <a:solidFill>
                <a:schemeClr val="dk1"/>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8"/>
          <p:cNvSpPr/>
          <p:nvPr/>
        </p:nvSpPr>
        <p:spPr>
          <a:xfrm>
            <a:off x="393750" y="1918647"/>
            <a:ext cx="7653900" cy="393600"/>
          </a:xfrm>
          <a:prstGeom prst="rect">
            <a:avLst/>
          </a:prstGeom>
          <a:solidFill>
            <a:srgbClr val="C0D6FC">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8"/>
          <p:cNvSpPr txBox="1">
            <a:spLocks noGrp="1"/>
          </p:cNvSpPr>
          <p:nvPr>
            <p:ph type="body" idx="1"/>
          </p:nvPr>
        </p:nvSpPr>
        <p:spPr>
          <a:xfrm>
            <a:off x="311700" y="972900"/>
            <a:ext cx="78549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dirty="0">
                <a:solidFill>
                  <a:schemeClr val="dk1"/>
                </a:solidFill>
              </a:rPr>
              <a:t>Axes of action</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Climate science:</a:t>
            </a:r>
            <a:r>
              <a:rPr lang="en" dirty="0">
                <a:solidFill>
                  <a:schemeClr val="dk1"/>
                </a:solidFill>
              </a:rPr>
              <a:t> Understanding and predicting climate change</a:t>
            </a:r>
            <a:endParaRPr b="1"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Mitigation:</a:t>
            </a:r>
            <a:r>
              <a:rPr lang="en" dirty="0">
                <a:solidFill>
                  <a:schemeClr val="dk1"/>
                </a:solidFill>
              </a:rPr>
              <a:t> Reducing or preventing greenhouse gas emissions</a:t>
            </a:r>
            <a:endParaRPr b="1"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Adaptation: </a:t>
            </a:r>
            <a:r>
              <a:rPr lang="en" dirty="0">
                <a:solidFill>
                  <a:schemeClr val="dk1"/>
                </a:solidFill>
              </a:rPr>
              <a:t>Responding to the effects of a changing climate</a:t>
            </a:r>
            <a:endParaRPr b="1" dirty="0">
              <a:solidFill>
                <a:schemeClr val="dk1"/>
              </a:solidFill>
            </a:endParaRPr>
          </a:p>
          <a:p>
            <a:pPr marL="0" lvl="0" indent="0" algn="l" rtl="0">
              <a:lnSpc>
                <a:spcPct val="115000"/>
              </a:lnSpc>
              <a:spcBef>
                <a:spcPts val="1000"/>
              </a:spcBef>
              <a:spcAft>
                <a:spcPts val="0"/>
              </a:spcAft>
              <a:buNone/>
            </a:pPr>
            <a:r>
              <a:rPr lang="en" dirty="0">
                <a:solidFill>
                  <a:schemeClr val="dk1"/>
                </a:solidFill>
              </a:rPr>
              <a:t>Important frameworks</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Climate justice:</a:t>
            </a:r>
            <a:r>
              <a:rPr lang="en" dirty="0">
                <a:solidFill>
                  <a:schemeClr val="dk1"/>
                </a:solidFill>
              </a:rPr>
              <a:t> An equity-centered approach to climate change</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Co-benefits:</a:t>
            </a:r>
            <a:r>
              <a:rPr lang="en" dirty="0">
                <a:solidFill>
                  <a:schemeClr val="dk1"/>
                </a:solidFill>
              </a:rPr>
              <a:t> Explicitly considering linkages between climate action and other UN Sustainable Development Goals (SDGs)</a:t>
            </a:r>
            <a:endParaRPr dirty="0">
              <a:solidFill>
                <a:schemeClr val="dk1"/>
              </a:solidFill>
            </a:endParaRPr>
          </a:p>
        </p:txBody>
      </p:sp>
      <p:sp>
        <p:nvSpPr>
          <p:cNvPr id="460" name="Google Shape;460;p78"/>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Approaches to addressing climate change</a:t>
            </a:r>
            <a:endParaRPr/>
          </a:p>
        </p:txBody>
      </p:sp>
      <p:sp>
        <p:nvSpPr>
          <p:cNvPr id="462" name="Google Shape;462;p78"/>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10</a:t>
            </a:fld>
            <a:endParaRPr>
              <a:latin typeface="Source Sans Pro"/>
              <a:ea typeface="Source Sans Pro"/>
              <a:cs typeface="Source Sans Pro"/>
              <a:sym typeface="Source Sans Pr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Task-informed meta-learning</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100</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9" y="994172"/>
            <a:ext cx="8263103" cy="37520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Task-informed meta-learning (TIML) 						       can be added to a meta-learning 						       framework (e.g. MAML)</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1. Learned task encoder: auxiliary network uses task metadata (e.g. </a:t>
            </a:r>
            <a:r>
              <a:rPr kumimoji="0" lang="en-US" sz="20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lat</a:t>
            </a: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-long, crop type) to modulate hidden representations in meta-learner</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2. Forgetfulness: tasks that the model memorizes (performs almost perfectly on) dropped from training to enhance generalization in other regimes</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
        <p:nvSpPr>
          <p:cNvPr id="8" name="Content Placeholder 3">
            <a:extLst>
              <a:ext uri="{FF2B5EF4-FFF2-40B4-BE49-F238E27FC236}">
                <a16:creationId xmlns:a16="http://schemas.microsoft.com/office/drawing/2014/main" id="{6F89DB74-2DAE-6D7E-3298-5D4D143615F3}"/>
              </a:ext>
            </a:extLst>
          </p:cNvPr>
          <p:cNvSpPr txBox="1">
            <a:spLocks/>
          </p:cNvSpPr>
          <p:nvPr/>
        </p:nvSpPr>
        <p:spPr>
          <a:xfrm>
            <a:off x="252248" y="4642819"/>
            <a:ext cx="9024204" cy="20861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Gabriel Tseng, Hannah Kerner, David Rolnick, </a:t>
            </a:r>
            <a:r>
              <a:rPr kumimoji="0" lang="en-US" sz="13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TIML: Task-Informed Meta-Learning for agriculture, </a:t>
            </a:r>
            <a:r>
              <a:rPr kumimoji="0" lang="en-US" sz="13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preprint</a:t>
            </a:r>
            <a:r>
              <a:rPr kumimoji="0" lang="en-US" sz="13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a:t>
            </a:r>
            <a:r>
              <a:rPr kumimoji="0" lang="en-US" sz="13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arXiv</a:t>
            </a:r>
            <a:r>
              <a:rPr kumimoji="0" lang="en-US" sz="13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2202.02124.</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3" name="Picture 2">
            <a:extLst>
              <a:ext uri="{FF2B5EF4-FFF2-40B4-BE49-F238E27FC236}">
                <a16:creationId xmlns:a16="http://schemas.microsoft.com/office/drawing/2014/main" id="{40398566-B21A-D44A-A5A6-0B4BBE12AFC0}"/>
              </a:ext>
            </a:extLst>
          </p:cNvPr>
          <p:cNvPicPr>
            <a:picLocks noChangeAspect="1"/>
          </p:cNvPicPr>
          <p:nvPr/>
        </p:nvPicPr>
        <p:blipFill>
          <a:blip r:embed="rId3"/>
          <a:stretch>
            <a:fillRect/>
          </a:stretch>
        </p:blipFill>
        <p:spPr>
          <a:xfrm>
            <a:off x="4897821" y="852979"/>
            <a:ext cx="4136352" cy="1807077"/>
          </a:xfrm>
          <a:prstGeom prst="rect">
            <a:avLst/>
          </a:prstGeom>
        </p:spPr>
      </p:pic>
    </p:spTree>
    <p:extLst>
      <p:ext uri="{BB962C8B-B14F-4D97-AF65-F5344CB8AC3E}">
        <p14:creationId xmlns:p14="http://schemas.microsoft.com/office/powerpoint/2010/main" val="184010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Performance on crop type classification</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101</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pic>
        <p:nvPicPr>
          <p:cNvPr id="5122" name="Picture 2" descr="https://lh4.googleusercontent.com/5YItg1dP1pGqPsTFSOe0W_0zNohXeDihHuanFSXEf-REhwn2J9QlARZqwdRzCu9JjT8g1zYEDm4ABWB2BJTFZsxhwqNjGUMegvTeFmCgjYfVvOS2J1JwB7tX4v_pm21E_FYP23Skmebv">
            <a:extLst>
              <a:ext uri="{FF2B5EF4-FFF2-40B4-BE49-F238E27FC236}">
                <a16:creationId xmlns:a16="http://schemas.microsoft.com/office/drawing/2014/main" id="{9825880B-CD37-354E-A809-57FB05029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08" y="877529"/>
            <a:ext cx="7652385" cy="412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8249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Performance on crop type classification</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102</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pic>
        <p:nvPicPr>
          <p:cNvPr id="5122" name="Picture 2" descr="https://lh4.googleusercontent.com/5YItg1dP1pGqPsTFSOe0W_0zNohXeDihHuanFSXEf-REhwn2J9QlARZqwdRzCu9JjT8g1zYEDm4ABWB2BJTFZsxhwqNjGUMegvTeFmCgjYfVvOS2J1JwB7tX4v_pm21E_FYP23Skmebv">
            <a:extLst>
              <a:ext uri="{FF2B5EF4-FFF2-40B4-BE49-F238E27FC236}">
                <a16:creationId xmlns:a16="http://schemas.microsoft.com/office/drawing/2014/main" id="{9825880B-CD37-354E-A809-57FB05029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08" y="877529"/>
            <a:ext cx="7652385" cy="41281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B0935F1-FDEB-0940-B1E2-E2016D6F30A5}"/>
              </a:ext>
            </a:extLst>
          </p:cNvPr>
          <p:cNvSpPr/>
          <p:nvPr/>
        </p:nvSpPr>
        <p:spPr>
          <a:xfrm>
            <a:off x="3429001" y="877529"/>
            <a:ext cx="1349828" cy="4128104"/>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8" name="Rectangle 7">
            <a:extLst>
              <a:ext uri="{FF2B5EF4-FFF2-40B4-BE49-F238E27FC236}">
                <a16:creationId xmlns:a16="http://schemas.microsoft.com/office/drawing/2014/main" id="{A995B680-2AF2-9A4C-88D2-E8336AF5AFBF}"/>
              </a:ext>
            </a:extLst>
          </p:cNvPr>
          <p:cNvSpPr/>
          <p:nvPr/>
        </p:nvSpPr>
        <p:spPr>
          <a:xfrm>
            <a:off x="6226629" y="860139"/>
            <a:ext cx="2171564" cy="4128104"/>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1767555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Effect of training set size</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103</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pic>
        <p:nvPicPr>
          <p:cNvPr id="8194" name="Picture 2">
            <a:extLst>
              <a:ext uri="{FF2B5EF4-FFF2-40B4-BE49-F238E27FC236}">
                <a16:creationId xmlns:a16="http://schemas.microsoft.com/office/drawing/2014/main" id="{519CB083-7C58-B8E2-38A2-486CE618F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7" y="1083760"/>
            <a:ext cx="4354597" cy="3458474"/>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B91560A4-FB55-E71F-B5B7-6F0A4E3310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8210" y="1153676"/>
            <a:ext cx="4130567" cy="334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225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Performance on crop yield prediction</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104</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pic>
        <p:nvPicPr>
          <p:cNvPr id="7170" name="Picture 2">
            <a:extLst>
              <a:ext uri="{FF2B5EF4-FFF2-40B4-BE49-F238E27FC236}">
                <a16:creationId xmlns:a16="http://schemas.microsoft.com/office/drawing/2014/main" id="{7813C3DD-43EC-5C23-C723-4ADEA2E54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 y="1312961"/>
            <a:ext cx="7752080" cy="294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41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8FB93-168B-E642-9CBC-83C95A77CF80}"/>
              </a:ext>
            </a:extLst>
          </p:cNvPr>
          <p:cNvSpPr>
            <a:spLocks noGrp="1"/>
          </p:cNvSpPr>
          <p:nvPr>
            <p:ph type="title"/>
          </p:nvPr>
        </p:nvSpPr>
        <p:spPr/>
        <p:txBody>
          <a:bodyPr/>
          <a:lstStyle/>
          <a:p>
            <a:r>
              <a:rPr lang="en-US" dirty="0"/>
              <a:t>Opportunities for ML in climate action</a:t>
            </a:r>
          </a:p>
        </p:txBody>
      </p:sp>
      <p:sp>
        <p:nvSpPr>
          <p:cNvPr id="6" name="Text Placeholder 2">
            <a:extLst>
              <a:ext uri="{FF2B5EF4-FFF2-40B4-BE49-F238E27FC236}">
                <a16:creationId xmlns:a16="http://schemas.microsoft.com/office/drawing/2014/main" id="{7FBC0B3C-9E5F-BAC0-E707-22078BDD75CA}"/>
              </a:ext>
            </a:extLst>
          </p:cNvPr>
          <p:cNvSpPr>
            <a:spLocks noGrp="1"/>
          </p:cNvSpPr>
          <p:nvPr>
            <p:ph type="body" idx="1"/>
          </p:nvPr>
        </p:nvSpPr>
        <p:spPr>
          <a:xfrm>
            <a:off x="628499" y="917999"/>
            <a:ext cx="5410161" cy="4007085"/>
          </a:xfrm>
        </p:spPr>
        <p:txBody>
          <a:bodyPr>
            <a:normAutofit/>
          </a:bodyPr>
          <a:lstStyle/>
          <a:p>
            <a:pPr marL="596900" lvl="1" indent="0">
              <a:spcBef>
                <a:spcPts val="0"/>
              </a:spcBef>
              <a:buNone/>
            </a:pPr>
            <a:endParaRPr lang="en-US" sz="500" dirty="0">
              <a:solidFill>
                <a:schemeClr val="tx1"/>
              </a:solidFill>
            </a:endParaRPr>
          </a:p>
          <a:p>
            <a:pPr>
              <a:spcBef>
                <a:spcPts val="0"/>
              </a:spcBef>
            </a:pPr>
            <a:r>
              <a:rPr lang="en-US" dirty="0">
                <a:solidFill>
                  <a:schemeClr val="tx1"/>
                </a:solidFill>
              </a:rPr>
              <a:t>Improving operational efficiency</a:t>
            </a:r>
          </a:p>
          <a:p>
            <a:pPr marL="596900" lvl="1" indent="0">
              <a:spcBef>
                <a:spcPts val="0"/>
              </a:spcBef>
              <a:buNone/>
            </a:pPr>
            <a:r>
              <a:rPr lang="en-US" dirty="0">
                <a:solidFill>
                  <a:schemeClr val="tx1"/>
                </a:solidFill>
              </a:rPr>
              <a:t>e.g. optimizing HVAC control or steel/cement manufacture</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Gathering information</a:t>
            </a:r>
          </a:p>
          <a:p>
            <a:pPr marL="596900" lvl="1" indent="0">
              <a:spcBef>
                <a:spcPts val="0"/>
              </a:spcBef>
              <a:buNone/>
            </a:pPr>
            <a:r>
              <a:rPr lang="en-US" dirty="0">
                <a:solidFill>
                  <a:schemeClr val="tx1"/>
                </a:solidFill>
              </a:rPr>
              <a:t>e.g. estimating carbon stock or parsing financial disclosures</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Forecasting</a:t>
            </a:r>
          </a:p>
          <a:p>
            <a:pPr marL="596900" lvl="1" indent="0">
              <a:spcBef>
                <a:spcPts val="0"/>
              </a:spcBef>
              <a:buNone/>
            </a:pPr>
            <a:r>
              <a:rPr lang="en-US" dirty="0">
                <a:solidFill>
                  <a:schemeClr val="tx1"/>
                </a:solidFill>
              </a:rPr>
              <a:t>e.g. nowcasting electricity supply or predicting demand</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lnSpc>
                <a:spcPct val="110000"/>
              </a:lnSpc>
              <a:spcBef>
                <a:spcPts val="0"/>
              </a:spcBef>
            </a:pPr>
            <a:r>
              <a:rPr lang="en-US" dirty="0">
                <a:solidFill>
                  <a:schemeClr val="tx1"/>
                </a:solidFill>
              </a:rPr>
              <a:t>Speeding up simulations</a:t>
            </a:r>
          </a:p>
          <a:p>
            <a:pPr marL="596900" lvl="1" indent="0">
              <a:lnSpc>
                <a:spcPct val="110000"/>
              </a:lnSpc>
              <a:spcBef>
                <a:spcPts val="0"/>
              </a:spcBef>
              <a:buNone/>
            </a:pPr>
            <a:r>
              <a:rPr lang="en-US" dirty="0">
                <a:solidFill>
                  <a:schemeClr val="tx1"/>
                </a:solidFill>
              </a:rPr>
              <a:t>e.g. emulating parts of climate models or grid planning models</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Accelerating scientific discovery</a:t>
            </a:r>
          </a:p>
          <a:p>
            <a:pPr marL="596900" lvl="1" indent="0">
              <a:spcBef>
                <a:spcPts val="0"/>
              </a:spcBef>
              <a:buNone/>
            </a:pPr>
            <a:r>
              <a:rPr lang="en-US" dirty="0">
                <a:solidFill>
                  <a:schemeClr val="tx1"/>
                </a:solidFill>
              </a:rPr>
              <a:t>e.g. suggesting materials for use in batteries and perovskites</a:t>
            </a:r>
          </a:p>
        </p:txBody>
      </p:sp>
      <p:sp>
        <p:nvSpPr>
          <p:cNvPr id="3" name="Right Arrow 2">
            <a:extLst>
              <a:ext uri="{FF2B5EF4-FFF2-40B4-BE49-F238E27FC236}">
                <a16:creationId xmlns:a16="http://schemas.microsoft.com/office/drawing/2014/main" id="{4D3E803D-6565-BC5F-B47E-940F5A49BCE6}"/>
              </a:ext>
            </a:extLst>
          </p:cNvPr>
          <p:cNvSpPr/>
          <p:nvPr/>
        </p:nvSpPr>
        <p:spPr>
          <a:xfrm rot="10800000">
            <a:off x="6148608" y="2062480"/>
            <a:ext cx="565341" cy="193040"/>
          </a:xfrm>
          <a:prstGeom prst="rightArrow">
            <a:avLst>
              <a:gd name="adj1" fmla="val 50000"/>
              <a:gd name="adj2" fmla="val 951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935989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dirty="0">
                <a:latin typeface="Source Sans Pro" charset="0"/>
                <a:ea typeface="Source Sans Pro" charset="0"/>
                <a:cs typeface="Source Sans Pro" charset="0"/>
              </a:rPr>
              <a:t>Meaningful representations of remote-sensing data</a:t>
            </a:r>
            <a:endParaRPr lang="en-US" sz="2850" b="1" dirty="0">
              <a:solidFill>
                <a:srgbClr val="0070C0"/>
              </a:solidFill>
              <a:latin typeface="Source Sans Pro" charset="0"/>
              <a:ea typeface="Source Sans Pro" charset="0"/>
              <a:cs typeface="Source Sans Pro" charset="0"/>
            </a:endParaRP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106</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9" y="909749"/>
            <a:ext cx="4937650" cy="261063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Agriculture, forest management, and many other climate-relevant applications of ML involve remote sensing from satellite imagery</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Algorithms have often used computer vision methods developed/pretrained on natural images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But such methods are often (1) not generalizable, (2) computationally intensive, (3) sensor-specific</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
        <p:nvSpPr>
          <p:cNvPr id="9" name="Content Placeholder 3">
            <a:extLst>
              <a:ext uri="{FF2B5EF4-FFF2-40B4-BE49-F238E27FC236}">
                <a16:creationId xmlns:a16="http://schemas.microsoft.com/office/drawing/2014/main" id="{CA147B7E-107F-C547-ACC6-4FCE5D65C284}"/>
              </a:ext>
            </a:extLst>
          </p:cNvPr>
          <p:cNvSpPr txBox="1">
            <a:spLocks/>
          </p:cNvSpPr>
          <p:nvPr/>
        </p:nvSpPr>
        <p:spPr>
          <a:xfrm>
            <a:off x="3489095" y="3962575"/>
            <a:ext cx="5440127" cy="20861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G. Tseng, I. </a:t>
            </a:r>
            <a:r>
              <a:rPr kumimoji="0" lang="en-US" sz="15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Zvonkov</a:t>
            </a: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M. Purohit, David Rolnick, H. Kerner, </a:t>
            </a:r>
            <a:r>
              <a:rPr kumimoji="0" lang="en-US" sz="15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Lightweight, Pre-trained Transformers for Remote Sensing Timeseries, </a:t>
            </a: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preprint</a:t>
            </a:r>
            <a:r>
              <a:rPr kumimoji="0" lang="en-US" sz="15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a:t>
            </a: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arXiv:2304.14065.</a:t>
            </a: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3" name="Picture 2">
            <a:extLst>
              <a:ext uri="{FF2B5EF4-FFF2-40B4-BE49-F238E27FC236}">
                <a16:creationId xmlns:a16="http://schemas.microsoft.com/office/drawing/2014/main" id="{D69533AC-4F02-744F-80C9-77B4A4856045}"/>
              </a:ext>
            </a:extLst>
          </p:cNvPr>
          <p:cNvPicPr>
            <a:picLocks noChangeAspect="1"/>
          </p:cNvPicPr>
          <p:nvPr/>
        </p:nvPicPr>
        <p:blipFill>
          <a:blip r:embed="rId3"/>
          <a:stretch>
            <a:fillRect/>
          </a:stretch>
        </p:blipFill>
        <p:spPr>
          <a:xfrm>
            <a:off x="1768630" y="3657843"/>
            <a:ext cx="1482060" cy="1308973"/>
          </a:xfrm>
          <a:prstGeom prst="rect">
            <a:avLst/>
          </a:prstGeom>
        </p:spPr>
      </p:pic>
      <p:pic>
        <p:nvPicPr>
          <p:cNvPr id="5122" name="Picture 2">
            <a:extLst>
              <a:ext uri="{FF2B5EF4-FFF2-40B4-BE49-F238E27FC236}">
                <a16:creationId xmlns:a16="http://schemas.microsoft.com/office/drawing/2014/main" id="{6ACC57A5-B392-8023-0118-86FFD6E24A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73" t="7891"/>
          <a:stretch/>
        </p:blipFill>
        <p:spPr bwMode="auto">
          <a:xfrm>
            <a:off x="5646197" y="975139"/>
            <a:ext cx="2982897" cy="281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1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r>
              <a:rPr lang="en-US" sz="2200" dirty="0"/>
              <a:t>Pretrained Transformers for Remote Sensing Timeseries (Presto)</a:t>
            </a:r>
            <a:endParaRPr lang="en-US" sz="2200" b="1" dirty="0">
              <a:solidFill>
                <a:srgbClr val="0070C0"/>
              </a:solidFill>
              <a:latin typeface="Source Sans Pro" charset="0"/>
              <a:ea typeface="Source Sans Pro" charset="0"/>
              <a:cs typeface="Source Sans Pro" charset="0"/>
            </a:endParaRP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107</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9" y="909748"/>
            <a:ext cx="8328920" cy="4218306"/>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Insight:	</a:t>
            </a: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Not same as natural images, temporal / multimodal data structure </a:t>
            </a:r>
            <a:endParaRPr kumimoji="0" lang="en-US" sz="2000" b="1"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Training:</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Inference: 	</a:t>
            </a: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Regression / random forest on encoding for each input pixel</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Average pixel-wise predictions over entire input image</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1026" name="Picture 2">
            <a:extLst>
              <a:ext uri="{FF2B5EF4-FFF2-40B4-BE49-F238E27FC236}">
                <a16:creationId xmlns:a16="http://schemas.microsoft.com/office/drawing/2014/main" id="{47192EAB-CC9B-CA8B-31A1-40777D0FA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929" y="1504247"/>
            <a:ext cx="4842768" cy="2579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36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dirty="0">
                <a:latin typeface="Source Sans Pro" charset="0"/>
                <a:ea typeface="Source Sans Pro" charset="0"/>
                <a:cs typeface="Source Sans Pro" charset="0"/>
              </a:rPr>
              <a:t>Evaluation of Presto</a:t>
            </a:r>
            <a:endParaRPr lang="en-US" sz="2850" b="1" dirty="0">
              <a:solidFill>
                <a:srgbClr val="0070C0"/>
              </a:solidFill>
              <a:latin typeface="Source Sans Pro" charset="0"/>
              <a:ea typeface="Source Sans Pro" charset="0"/>
              <a:cs typeface="Source Sans Pro" charset="0"/>
            </a:endParaRP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108</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9" y="909748"/>
            <a:ext cx="3224260" cy="3564597"/>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Varying number of input channels and timesteps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Variety of training-set sizes (from very small to very large)</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Variety of task types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Variety of geographies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Presto outperforms larger models on data modalities it was not trained on</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3074" name="Picture 2">
            <a:extLst>
              <a:ext uri="{FF2B5EF4-FFF2-40B4-BE49-F238E27FC236}">
                <a16:creationId xmlns:a16="http://schemas.microsoft.com/office/drawing/2014/main" id="{05F9A1F5-C736-337A-2BAE-3B4CC98D8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945" y="989646"/>
            <a:ext cx="4813363" cy="16846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8AD1A9A-4D8B-C3E1-DAE2-C30F219D5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063" y="3058648"/>
            <a:ext cx="4696288" cy="188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8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dirty="0">
                <a:latin typeface="Source Sans Pro" charset="0"/>
                <a:ea typeface="Source Sans Pro" charset="0"/>
                <a:cs typeface="Source Sans Pro" charset="0"/>
              </a:rPr>
              <a:t>Evaluation of Presto</a:t>
            </a:r>
            <a:endParaRPr lang="en-US" sz="2850" b="1" dirty="0">
              <a:solidFill>
                <a:srgbClr val="0070C0"/>
              </a:solidFill>
              <a:latin typeface="Source Sans Pro" charset="0"/>
              <a:ea typeface="Source Sans Pro" charset="0"/>
              <a:cs typeface="Source Sans Pro" charset="0"/>
            </a:endParaRP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109</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pic>
        <p:nvPicPr>
          <p:cNvPr id="4105" name="Picture 9">
            <a:extLst>
              <a:ext uri="{FF2B5EF4-FFF2-40B4-BE49-F238E27FC236}">
                <a16:creationId xmlns:a16="http://schemas.microsoft.com/office/drawing/2014/main" id="{07CCAD65-BAAC-14D0-05F2-EA1A9F64B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838" y="1368506"/>
            <a:ext cx="3801694" cy="1641426"/>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a:extLst>
              <a:ext uri="{FF2B5EF4-FFF2-40B4-BE49-F238E27FC236}">
                <a16:creationId xmlns:a16="http://schemas.microsoft.com/office/drawing/2014/main" id="{41B2F3E6-0C96-A849-958D-F842343B2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030" y="1402672"/>
            <a:ext cx="3801694" cy="10910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iagram of a circle with arrows pointing to the center&#10;&#10;Description automatically generated">
            <a:extLst>
              <a:ext uri="{FF2B5EF4-FFF2-40B4-BE49-F238E27FC236}">
                <a16:creationId xmlns:a16="http://schemas.microsoft.com/office/drawing/2014/main" id="{CC079035-4646-6C53-C63A-2DE4989DFAD5}"/>
              </a:ext>
            </a:extLst>
          </p:cNvPr>
          <p:cNvPicPr>
            <a:picLocks noChangeAspect="1"/>
          </p:cNvPicPr>
          <p:nvPr/>
        </p:nvPicPr>
        <p:blipFill>
          <a:blip r:embed="rId5"/>
          <a:stretch>
            <a:fillRect/>
          </a:stretch>
        </p:blipFill>
        <p:spPr>
          <a:xfrm>
            <a:off x="5118480" y="2885671"/>
            <a:ext cx="3716585" cy="1709774"/>
          </a:xfrm>
          <a:prstGeom prst="rect">
            <a:avLst/>
          </a:prstGeom>
        </p:spPr>
      </p:pic>
      <p:pic>
        <p:nvPicPr>
          <p:cNvPr id="8" name="Picture 7" descr="A diagram of a diagram&#10;&#10;Description automatically generated">
            <a:extLst>
              <a:ext uri="{FF2B5EF4-FFF2-40B4-BE49-F238E27FC236}">
                <a16:creationId xmlns:a16="http://schemas.microsoft.com/office/drawing/2014/main" id="{AB3D60C4-8A1B-39F1-0C1A-5278D675048E}"/>
              </a:ext>
            </a:extLst>
          </p:cNvPr>
          <p:cNvPicPr>
            <a:picLocks noChangeAspect="1"/>
          </p:cNvPicPr>
          <p:nvPr/>
        </p:nvPicPr>
        <p:blipFill>
          <a:blip r:embed="rId6"/>
          <a:stretch>
            <a:fillRect/>
          </a:stretch>
        </p:blipFill>
        <p:spPr>
          <a:xfrm>
            <a:off x="1108410" y="3373514"/>
            <a:ext cx="3344243" cy="1490076"/>
          </a:xfrm>
          <a:prstGeom prst="rect">
            <a:avLst/>
          </a:prstGeom>
        </p:spPr>
      </p:pic>
      <p:sp>
        <p:nvSpPr>
          <p:cNvPr id="9" name="Content Placeholder 3">
            <a:extLst>
              <a:ext uri="{FF2B5EF4-FFF2-40B4-BE49-F238E27FC236}">
                <a16:creationId xmlns:a16="http://schemas.microsoft.com/office/drawing/2014/main" id="{578DB54B-FC61-CC40-2A2E-8A3E165A60E7}"/>
              </a:ext>
            </a:extLst>
          </p:cNvPr>
          <p:cNvSpPr txBox="1">
            <a:spLocks/>
          </p:cNvSpPr>
          <p:nvPr/>
        </p:nvSpPr>
        <p:spPr>
          <a:xfrm>
            <a:off x="1108410" y="922616"/>
            <a:ext cx="3224260" cy="356459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TreeSat</a:t>
            </a: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
        <p:nvSpPr>
          <p:cNvPr id="10" name="Content Placeholder 3">
            <a:extLst>
              <a:ext uri="{FF2B5EF4-FFF2-40B4-BE49-F238E27FC236}">
                <a16:creationId xmlns:a16="http://schemas.microsoft.com/office/drawing/2014/main" id="{0C06761B-B01F-2F3E-3B20-C4DF546B193C}"/>
              </a:ext>
            </a:extLst>
          </p:cNvPr>
          <p:cNvSpPr txBox="1">
            <a:spLocks/>
          </p:cNvSpPr>
          <p:nvPr/>
        </p:nvSpPr>
        <p:spPr>
          <a:xfrm>
            <a:off x="5126205" y="907408"/>
            <a:ext cx="3224260" cy="356459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EuroSAT</a:t>
            </a: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Tree>
    <p:extLst>
      <p:ext uri="{BB962C8B-B14F-4D97-AF65-F5344CB8AC3E}">
        <p14:creationId xmlns:p14="http://schemas.microsoft.com/office/powerpoint/2010/main" val="38198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79"/>
          <p:cNvPicPr preferRelativeResize="0"/>
          <p:nvPr/>
        </p:nvPicPr>
        <p:blipFill>
          <a:blip r:embed="rId3">
            <a:alphaModFix/>
          </a:blip>
          <a:stretch>
            <a:fillRect/>
          </a:stretch>
        </p:blipFill>
        <p:spPr>
          <a:xfrm>
            <a:off x="5067300" y="1066825"/>
            <a:ext cx="3879974" cy="3879974"/>
          </a:xfrm>
          <a:prstGeom prst="rect">
            <a:avLst/>
          </a:prstGeom>
          <a:noFill/>
          <a:ln>
            <a:noFill/>
          </a:ln>
        </p:spPr>
      </p:pic>
      <p:sp>
        <p:nvSpPr>
          <p:cNvPr id="468" name="Google Shape;468;p79"/>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Climate change mitigation</a:t>
            </a:r>
            <a:endParaRPr/>
          </a:p>
        </p:txBody>
      </p:sp>
      <p:sp>
        <p:nvSpPr>
          <p:cNvPr id="469" name="Google Shape;469;p79"/>
          <p:cNvSpPr txBox="1">
            <a:spLocks noGrp="1"/>
          </p:cNvSpPr>
          <p:nvPr>
            <p:ph type="body" idx="1"/>
          </p:nvPr>
        </p:nvSpPr>
        <p:spPr>
          <a:xfrm>
            <a:off x="628650" y="994173"/>
            <a:ext cx="8515500" cy="463200"/>
          </a:xfrm>
          <a:prstGeom prst="rect">
            <a:avLst/>
          </a:prstGeom>
        </p:spPr>
        <p:txBody>
          <a:bodyPr spcFirstLastPara="1" wrap="square" lIns="68575" tIns="34275" rIns="68575" bIns="34275" anchor="t" anchorCtr="0">
            <a:noAutofit/>
          </a:bodyPr>
          <a:lstStyle/>
          <a:p>
            <a:pPr marL="0" lvl="0" indent="0" algn="l" rtl="0">
              <a:spcBef>
                <a:spcPts val="0"/>
              </a:spcBef>
              <a:spcAft>
                <a:spcPts val="1000"/>
              </a:spcAft>
              <a:buClr>
                <a:schemeClr val="dk1"/>
              </a:buClr>
              <a:buSzPts val="1100"/>
              <a:buFont typeface="Arial"/>
              <a:buNone/>
            </a:pPr>
            <a:r>
              <a:rPr lang="en" sz="2100" b="1">
                <a:solidFill>
                  <a:schemeClr val="dk1"/>
                </a:solidFill>
              </a:rPr>
              <a:t>Mitigation:</a:t>
            </a:r>
            <a:r>
              <a:rPr lang="en" sz="2100">
                <a:solidFill>
                  <a:schemeClr val="dk1"/>
                </a:solidFill>
              </a:rPr>
              <a:t> Reducing or preventing GHG emissions</a:t>
            </a:r>
            <a:endParaRPr sz="2100">
              <a:solidFill>
                <a:schemeClr val="dk1"/>
              </a:solidFill>
            </a:endParaRPr>
          </a:p>
        </p:txBody>
      </p:sp>
      <p:sp>
        <p:nvSpPr>
          <p:cNvPr id="470" name="Google Shape;470;p79"/>
          <p:cNvSpPr txBox="1"/>
          <p:nvPr/>
        </p:nvSpPr>
        <p:spPr>
          <a:xfrm>
            <a:off x="95750" y="4589400"/>
            <a:ext cx="4866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Figure data based on IPCC AR6 WG3 Report (2022). Percentages shown do not add to exactly 100% due to rounding to two significant figures.</a:t>
            </a:r>
            <a:endParaRPr sz="1200">
              <a:latin typeface="Source Sans Pro"/>
              <a:ea typeface="Source Sans Pro"/>
              <a:cs typeface="Source Sans Pro"/>
              <a:sym typeface="Source Sans Pro"/>
            </a:endParaRPr>
          </a:p>
        </p:txBody>
      </p:sp>
      <p:sp>
        <p:nvSpPr>
          <p:cNvPr id="471" name="Google Shape;471;p7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11</a:t>
            </a:fld>
            <a:endParaRPr>
              <a:latin typeface="Source Sans Pro"/>
              <a:ea typeface="Source Sans Pro"/>
              <a:cs typeface="Source Sans Pro"/>
              <a:sym typeface="Source Sans Pro"/>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8FB93-168B-E642-9CBC-83C95A77CF80}"/>
              </a:ext>
            </a:extLst>
          </p:cNvPr>
          <p:cNvSpPr>
            <a:spLocks noGrp="1"/>
          </p:cNvSpPr>
          <p:nvPr>
            <p:ph type="title"/>
          </p:nvPr>
        </p:nvSpPr>
        <p:spPr/>
        <p:txBody>
          <a:bodyPr/>
          <a:lstStyle/>
          <a:p>
            <a:r>
              <a:rPr lang="en-US" dirty="0"/>
              <a:t>Opportunities for ML in climate action</a:t>
            </a:r>
          </a:p>
        </p:txBody>
      </p:sp>
      <p:sp>
        <p:nvSpPr>
          <p:cNvPr id="6" name="Text Placeholder 2">
            <a:extLst>
              <a:ext uri="{FF2B5EF4-FFF2-40B4-BE49-F238E27FC236}">
                <a16:creationId xmlns:a16="http://schemas.microsoft.com/office/drawing/2014/main" id="{7FBC0B3C-9E5F-BAC0-E707-22078BDD75CA}"/>
              </a:ext>
            </a:extLst>
          </p:cNvPr>
          <p:cNvSpPr>
            <a:spLocks noGrp="1"/>
          </p:cNvSpPr>
          <p:nvPr>
            <p:ph type="body" idx="1"/>
          </p:nvPr>
        </p:nvSpPr>
        <p:spPr>
          <a:xfrm>
            <a:off x="628499" y="917999"/>
            <a:ext cx="5410161" cy="4007085"/>
          </a:xfrm>
        </p:spPr>
        <p:txBody>
          <a:bodyPr>
            <a:normAutofit/>
          </a:bodyPr>
          <a:lstStyle/>
          <a:p>
            <a:pPr marL="596900" lvl="1" indent="0">
              <a:spcBef>
                <a:spcPts val="0"/>
              </a:spcBef>
              <a:buNone/>
            </a:pPr>
            <a:endParaRPr lang="en-US" sz="500" dirty="0">
              <a:solidFill>
                <a:schemeClr val="tx1"/>
              </a:solidFill>
            </a:endParaRPr>
          </a:p>
          <a:p>
            <a:pPr>
              <a:spcBef>
                <a:spcPts val="0"/>
              </a:spcBef>
            </a:pPr>
            <a:r>
              <a:rPr lang="en-US" dirty="0">
                <a:solidFill>
                  <a:schemeClr val="tx1"/>
                </a:solidFill>
              </a:rPr>
              <a:t>Improving operational efficiency</a:t>
            </a:r>
          </a:p>
          <a:p>
            <a:pPr marL="596900" lvl="1" indent="0">
              <a:spcBef>
                <a:spcPts val="0"/>
              </a:spcBef>
              <a:buNone/>
            </a:pPr>
            <a:r>
              <a:rPr lang="en-US" dirty="0">
                <a:solidFill>
                  <a:schemeClr val="tx1"/>
                </a:solidFill>
              </a:rPr>
              <a:t>e.g. optimizing HVAC control or steel/cement manufacture</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Gathering information</a:t>
            </a:r>
          </a:p>
          <a:p>
            <a:pPr marL="596900" lvl="1" indent="0">
              <a:spcBef>
                <a:spcPts val="0"/>
              </a:spcBef>
              <a:buNone/>
            </a:pPr>
            <a:r>
              <a:rPr lang="en-US" dirty="0">
                <a:solidFill>
                  <a:schemeClr val="tx1"/>
                </a:solidFill>
              </a:rPr>
              <a:t>e.g. estimating carbon stock or parsing financial disclosures</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Forecasting</a:t>
            </a:r>
          </a:p>
          <a:p>
            <a:pPr marL="596900" lvl="1" indent="0">
              <a:spcBef>
                <a:spcPts val="0"/>
              </a:spcBef>
              <a:buNone/>
            </a:pPr>
            <a:r>
              <a:rPr lang="en-US" dirty="0">
                <a:solidFill>
                  <a:schemeClr val="tx1"/>
                </a:solidFill>
              </a:rPr>
              <a:t>e.g. nowcasting electricity supply or predicting demand</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lnSpc>
                <a:spcPct val="110000"/>
              </a:lnSpc>
              <a:spcBef>
                <a:spcPts val="0"/>
              </a:spcBef>
            </a:pPr>
            <a:r>
              <a:rPr lang="en-US" dirty="0">
                <a:solidFill>
                  <a:schemeClr val="tx1"/>
                </a:solidFill>
              </a:rPr>
              <a:t>Speeding up simulations</a:t>
            </a:r>
          </a:p>
          <a:p>
            <a:pPr marL="596900" lvl="1" indent="0">
              <a:lnSpc>
                <a:spcPct val="110000"/>
              </a:lnSpc>
              <a:spcBef>
                <a:spcPts val="0"/>
              </a:spcBef>
              <a:buNone/>
            </a:pPr>
            <a:r>
              <a:rPr lang="en-US" dirty="0">
                <a:solidFill>
                  <a:schemeClr val="tx1"/>
                </a:solidFill>
              </a:rPr>
              <a:t>e.g. emulating parts of climate models or grid planning models</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Accelerating scientific discovery</a:t>
            </a:r>
          </a:p>
          <a:p>
            <a:pPr marL="596900" lvl="1" indent="0">
              <a:spcBef>
                <a:spcPts val="0"/>
              </a:spcBef>
              <a:buNone/>
            </a:pPr>
            <a:r>
              <a:rPr lang="en-US" dirty="0">
                <a:solidFill>
                  <a:schemeClr val="tx1"/>
                </a:solidFill>
              </a:rPr>
              <a:t>e.g. suggesting materials for use in batteries and perovskites</a:t>
            </a:r>
          </a:p>
        </p:txBody>
      </p:sp>
      <p:sp>
        <p:nvSpPr>
          <p:cNvPr id="4" name="Right Arrow 3">
            <a:extLst>
              <a:ext uri="{FF2B5EF4-FFF2-40B4-BE49-F238E27FC236}">
                <a16:creationId xmlns:a16="http://schemas.microsoft.com/office/drawing/2014/main" id="{A3B8EF45-A4EE-9598-C617-338C11FC87B6}"/>
              </a:ext>
            </a:extLst>
          </p:cNvPr>
          <p:cNvSpPr/>
          <p:nvPr/>
        </p:nvSpPr>
        <p:spPr>
          <a:xfrm rot="10800000">
            <a:off x="6148608" y="3576861"/>
            <a:ext cx="565341" cy="193040"/>
          </a:xfrm>
          <a:prstGeom prst="rightArrow">
            <a:avLst>
              <a:gd name="adj1" fmla="val 50000"/>
              <a:gd name="adj2" fmla="val 951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3408574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Machine learning for super-resolving climate data</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111</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9" y="830621"/>
            <a:ext cx="4554567" cy="27262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Accurate climate predictions are vital in responding to                                                          climate change and motivating emissions reduction</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Physics-based climate models are very accurate but computationally intensive</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This means predictions may be very coarse-grained, e.g. resolution of hundreds of km, making local responses hard</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ML can help by </a:t>
            </a:r>
            <a:r>
              <a:rPr kumimoji="0" lang="en-US" sz="14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downscaling </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super-resolving) a low-resolution prediction into a high-resolution one</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
        <p:nvSpPr>
          <p:cNvPr id="9" name="Content Placeholder 3">
            <a:extLst>
              <a:ext uri="{FF2B5EF4-FFF2-40B4-BE49-F238E27FC236}">
                <a16:creationId xmlns:a16="http://schemas.microsoft.com/office/drawing/2014/main" id="{CA147B7E-107F-C547-ACC6-4FCE5D65C284}"/>
              </a:ext>
            </a:extLst>
          </p:cNvPr>
          <p:cNvSpPr txBox="1">
            <a:spLocks/>
          </p:cNvSpPr>
          <p:nvPr/>
        </p:nvSpPr>
        <p:spPr>
          <a:xfrm>
            <a:off x="3553590" y="3330896"/>
            <a:ext cx="5344363" cy="20861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Q. Yang, A. Hernandez-Garcia, P. Harder, V. Ramesh, P.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Sattegeri</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D.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Szwarcman</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C.D. Watson, D.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Rolnick</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“Fourier Neural Operators for arbitrary resolution climate data downscaling”, preprint arXiv:2305.14452.</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P. Harder, Q. Yang, V. Ramesh, P.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Sattigeri</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A. Hernandez-Garcia, C. Watson, D.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Szwarcman</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D.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Rolnick</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“Generating physically-consistent high-resolution climate data with hard-constrained neural networks”, preprint arXiv:2208.05424.</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2" name="Picture 1" descr="Chart, pie chart&#10;&#10;Description automatically generated">
            <a:extLst>
              <a:ext uri="{FF2B5EF4-FFF2-40B4-BE49-F238E27FC236}">
                <a16:creationId xmlns:a16="http://schemas.microsoft.com/office/drawing/2014/main" id="{3940A9CC-9D9D-082C-38A8-550747D17766}"/>
              </a:ext>
            </a:extLst>
          </p:cNvPr>
          <p:cNvPicPr>
            <a:picLocks noChangeAspect="1"/>
          </p:cNvPicPr>
          <p:nvPr/>
        </p:nvPicPr>
        <p:blipFill rotWithShape="1">
          <a:blip r:embed="rId3"/>
          <a:srcRect r="53088" b="12587"/>
          <a:stretch/>
        </p:blipFill>
        <p:spPr>
          <a:xfrm>
            <a:off x="5183216" y="994173"/>
            <a:ext cx="3714738" cy="1850389"/>
          </a:xfrm>
          <a:prstGeom prst="rect">
            <a:avLst/>
          </a:prstGeom>
        </p:spPr>
      </p:pic>
      <p:pic>
        <p:nvPicPr>
          <p:cNvPr id="3" name="Picture 2" descr="A picture containing person, person, wearing, shirt&#10;&#10;Description automatically generated">
            <a:extLst>
              <a:ext uri="{FF2B5EF4-FFF2-40B4-BE49-F238E27FC236}">
                <a16:creationId xmlns:a16="http://schemas.microsoft.com/office/drawing/2014/main" id="{3A387F30-C9B7-3E15-9CCF-DE1F76F41822}"/>
              </a:ext>
            </a:extLst>
          </p:cNvPr>
          <p:cNvPicPr>
            <a:picLocks noChangeAspect="1"/>
          </p:cNvPicPr>
          <p:nvPr/>
        </p:nvPicPr>
        <p:blipFill>
          <a:blip r:embed="rId4"/>
          <a:stretch>
            <a:fillRect/>
          </a:stretch>
        </p:blipFill>
        <p:spPr>
          <a:xfrm>
            <a:off x="2010917" y="3382493"/>
            <a:ext cx="1352861" cy="1352861"/>
          </a:xfrm>
          <a:prstGeom prst="rect">
            <a:avLst/>
          </a:prstGeom>
        </p:spPr>
      </p:pic>
      <p:pic>
        <p:nvPicPr>
          <p:cNvPr id="5" name="Picture 4" descr="A close-up of a person smiling&#10;&#10;Description automatically generated">
            <a:extLst>
              <a:ext uri="{FF2B5EF4-FFF2-40B4-BE49-F238E27FC236}">
                <a16:creationId xmlns:a16="http://schemas.microsoft.com/office/drawing/2014/main" id="{9748D9F8-4838-BC8C-51F8-7652BA4CBAAE}"/>
              </a:ext>
            </a:extLst>
          </p:cNvPr>
          <p:cNvPicPr>
            <a:picLocks noChangeAspect="1"/>
          </p:cNvPicPr>
          <p:nvPr/>
        </p:nvPicPr>
        <p:blipFill>
          <a:blip r:embed="rId5"/>
          <a:stretch>
            <a:fillRect/>
          </a:stretch>
        </p:blipFill>
        <p:spPr>
          <a:xfrm>
            <a:off x="428884" y="3382493"/>
            <a:ext cx="1352861" cy="1352861"/>
          </a:xfrm>
          <a:prstGeom prst="rect">
            <a:avLst/>
          </a:prstGeom>
        </p:spPr>
      </p:pic>
    </p:spTree>
    <p:extLst>
      <p:ext uri="{BB962C8B-B14F-4D97-AF65-F5344CB8AC3E}">
        <p14:creationId xmlns:p14="http://schemas.microsoft.com/office/powerpoint/2010/main" val="14458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dirty="0">
                <a:latin typeface="Source Sans Pro" charset="0"/>
                <a:ea typeface="Source Sans Pro" charset="0"/>
                <a:cs typeface="Source Sans Pro" charset="0"/>
              </a:rPr>
              <a:t>Downscaling with conservation laws</a:t>
            </a:r>
            <a:endParaRPr lang="en-US" sz="2850" b="1" dirty="0">
              <a:solidFill>
                <a:srgbClr val="0070C0"/>
              </a:solidFill>
              <a:latin typeface="Source Sans Pro" charset="0"/>
              <a:ea typeface="Source Sans Pro" charset="0"/>
              <a:cs typeface="Source Sans Pro" charset="0"/>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112</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8" y="830621"/>
            <a:ext cx="7849527" cy="27262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Physics-based conservation laws: Mass, energy, momentum</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If pixel in low-res image subdivided, then subpixel values should sum / average to original value</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Useful to improve accuracy and enforce plausibility</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Hard constraint with </a:t>
            </a:r>
            <a:r>
              <a:rPr kumimoji="0" lang="en-US" sz="14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softmax</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to normalize outputs + ensure positivity</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grpSp>
        <p:nvGrpSpPr>
          <p:cNvPr id="22" name="Group 21">
            <a:extLst>
              <a:ext uri="{FF2B5EF4-FFF2-40B4-BE49-F238E27FC236}">
                <a16:creationId xmlns:a16="http://schemas.microsoft.com/office/drawing/2014/main" id="{A2AC1ABB-44ED-FC27-DC4C-758A4D74F2D0}"/>
              </a:ext>
            </a:extLst>
          </p:cNvPr>
          <p:cNvGrpSpPr/>
          <p:nvPr/>
        </p:nvGrpSpPr>
        <p:grpSpPr>
          <a:xfrm>
            <a:off x="1188022" y="2024107"/>
            <a:ext cx="4739660" cy="1393251"/>
            <a:chOff x="237179" y="3721163"/>
            <a:chExt cx="8335154" cy="2450168"/>
          </a:xfrm>
        </p:grpSpPr>
        <p:pic>
          <p:nvPicPr>
            <p:cNvPr id="23" name="Picture 4">
              <a:extLst>
                <a:ext uri="{FF2B5EF4-FFF2-40B4-BE49-F238E27FC236}">
                  <a16:creationId xmlns:a16="http://schemas.microsoft.com/office/drawing/2014/main" id="{B3A948A3-74FE-53DB-6377-4355E6713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9" b="27186"/>
            <a:stretch/>
          </p:blipFill>
          <p:spPr bwMode="auto">
            <a:xfrm>
              <a:off x="237179" y="3721163"/>
              <a:ext cx="8299850" cy="225245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BDBCE2D-764D-748F-1DC8-EF47FFE34630}"/>
                </a:ext>
              </a:extLst>
            </p:cNvPr>
            <p:cNvSpPr/>
            <p:nvPr/>
          </p:nvSpPr>
          <p:spPr>
            <a:xfrm>
              <a:off x="378941" y="5725097"/>
              <a:ext cx="8193392" cy="446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7351DB68-06BB-D852-F4DF-4D94C190EAB1}"/>
                </a:ext>
              </a:extLst>
            </p:cNvPr>
            <p:cNvSpPr/>
            <p:nvPr/>
          </p:nvSpPr>
          <p:spPr>
            <a:xfrm>
              <a:off x="5288690" y="5399576"/>
              <a:ext cx="1365825" cy="446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5" name="Group 34">
            <a:extLst>
              <a:ext uri="{FF2B5EF4-FFF2-40B4-BE49-F238E27FC236}">
                <a16:creationId xmlns:a16="http://schemas.microsoft.com/office/drawing/2014/main" id="{92F3EDA7-670A-C4CA-AFCD-7518F08A7BCB}"/>
              </a:ext>
            </a:extLst>
          </p:cNvPr>
          <p:cNvGrpSpPr/>
          <p:nvPr/>
        </p:nvGrpSpPr>
        <p:grpSpPr>
          <a:xfrm>
            <a:off x="6061722" y="1753770"/>
            <a:ext cx="2491358" cy="1932107"/>
            <a:chOff x="6476257" y="2314674"/>
            <a:chExt cx="2633506" cy="2042346"/>
          </a:xfrm>
        </p:grpSpPr>
        <p:sp>
          <p:nvSpPr>
            <p:cNvPr id="32" name="Google Shape;362;p43">
              <a:extLst>
                <a:ext uri="{FF2B5EF4-FFF2-40B4-BE49-F238E27FC236}">
                  <a16:creationId xmlns:a16="http://schemas.microsoft.com/office/drawing/2014/main" id="{1F733331-E8E4-9EF6-FD90-49A8B93306F1}"/>
                </a:ext>
              </a:extLst>
            </p:cNvPr>
            <p:cNvSpPr txBox="1">
              <a:spLocks/>
            </p:cNvSpPr>
            <p:nvPr/>
          </p:nvSpPr>
          <p:spPr>
            <a:xfrm>
              <a:off x="8150050" y="2315161"/>
              <a:ext cx="959713" cy="508676"/>
            </a:xfrm>
            <a:prstGeom prst="rect">
              <a:avLst/>
            </a:prstGeom>
            <a:noFill/>
            <a:ln>
              <a:noFill/>
            </a:ln>
          </p:spPr>
          <p:txBody>
            <a:bodyPr spcFirstLastPara="1" vert="horz" wrap="square" lIns="0" tIns="0" rIns="0" bIns="0" rtlCol="0" anchor="t" anchorCtr="0">
              <a:noAutofit/>
            </a:bodyPr>
            <a:lstStyle>
              <a:lvl1pPr marL="0" indent="0" algn="l" defTabSz="914377" rtl="0" eaLnBrk="1" latinLnBrk="0" hangingPunct="1">
                <a:lnSpc>
                  <a:spcPct val="90000"/>
                </a:lnSpc>
                <a:spcBef>
                  <a:spcPts val="1000"/>
                </a:spcBef>
                <a:spcAft>
                  <a:spcPts val="600"/>
                </a:spcAft>
                <a:buFont typeface="Arial" panose="020B0604020202020204" pitchFamily="34" charset="0"/>
                <a:buNone/>
                <a:defRPr sz="1800" b="1" kern="1200">
                  <a:solidFill>
                    <a:schemeClr val="accent4"/>
                  </a:solidFill>
                  <a:latin typeface="+mn-lt"/>
                  <a:ea typeface="+mn-ea"/>
                  <a:cs typeface="+mn-cs"/>
                </a:defRPr>
              </a:lvl1pPr>
              <a:lvl2pPr marL="4763" indent="0" algn="l" defTabSz="914377" rtl="0" eaLnBrk="1" latinLnBrk="0" hangingPunct="1">
                <a:lnSpc>
                  <a:spcPct val="100000"/>
                </a:lnSpc>
                <a:spcBef>
                  <a:spcPts val="400"/>
                </a:spcBef>
                <a:buFont typeface="Arial" panose="020B0604020202020204" pitchFamily="34" charset="0"/>
                <a:buNone/>
                <a:tabLst/>
                <a:defRPr sz="1800" kern="1200">
                  <a:solidFill>
                    <a:schemeClr val="accent4"/>
                  </a:solidFill>
                  <a:latin typeface="+mn-lt"/>
                  <a:ea typeface="+mn-ea"/>
                  <a:cs typeface="+mn-cs"/>
                </a:defRPr>
              </a:lvl2pPr>
              <a:lvl3pPr marL="207957" indent="-207957" algn="l" defTabSz="914377" rtl="0" eaLnBrk="1" latinLnBrk="0" hangingPunct="1">
                <a:lnSpc>
                  <a:spcPct val="100000"/>
                </a:lnSpc>
                <a:spcBef>
                  <a:spcPts val="400"/>
                </a:spcBef>
                <a:buFont typeface="Arial" panose="020B0604020202020204" pitchFamily="34" charset="0"/>
                <a:buChar char="•"/>
                <a:tabLst/>
                <a:defRPr sz="1800" kern="1200">
                  <a:solidFill>
                    <a:schemeClr val="accent4"/>
                  </a:solidFill>
                  <a:latin typeface="+mn-lt"/>
                  <a:ea typeface="+mn-ea"/>
                  <a:cs typeface="+mn-cs"/>
                </a:defRPr>
              </a:lvl3pPr>
              <a:lvl4pPr marL="461951" indent="-231769" algn="l" defTabSz="914377" rtl="0" eaLnBrk="1" latinLnBrk="0" hangingPunct="1">
                <a:lnSpc>
                  <a:spcPct val="100000"/>
                </a:lnSpc>
                <a:spcBef>
                  <a:spcPts val="200"/>
                </a:spcBef>
                <a:buFont typeface="Arial" panose="020B0604020202020204" pitchFamily="34" charset="0"/>
                <a:buChar char="•"/>
                <a:tabLst/>
                <a:defRPr sz="1800" kern="1200">
                  <a:solidFill>
                    <a:schemeClr val="accent4"/>
                  </a:solidFill>
                  <a:latin typeface="+mn-lt"/>
                  <a:ea typeface="+mn-ea"/>
                  <a:cs typeface="+mn-cs"/>
                </a:defRPr>
              </a:lvl4pPr>
              <a:lvl5pPr marL="7938" indent="0" algn="l" defTabSz="914377" rtl="0" eaLnBrk="1" latinLnBrk="0" hangingPunct="1">
                <a:lnSpc>
                  <a:spcPct val="90000"/>
                </a:lnSpc>
                <a:spcBef>
                  <a:spcPts val="800"/>
                </a:spcBef>
                <a:spcAft>
                  <a:spcPts val="400"/>
                </a:spcAft>
                <a:buFont typeface="Arial" panose="020B0604020202020204" pitchFamily="34" charset="0"/>
                <a:buNone/>
                <a:tabLst/>
                <a:defRPr sz="2400" b="1" kern="1200">
                  <a:solidFill>
                    <a:schemeClr val="accent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0"/>
                </a:spcAft>
                <a:buClr>
                  <a:srgbClr val="FFAB40"/>
                </a:buClr>
                <a:buSzPts val="13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sym typeface="Arial"/>
                </a:rPr>
                <a:t>High-res</a:t>
              </a:r>
            </a:p>
            <a:p>
              <a:pPr marL="0" marR="0" lvl="0" indent="0" algn="ctr" defTabSz="914377" rtl="0" eaLnBrk="1" fontAlgn="auto" latinLnBrk="0" hangingPunct="1">
                <a:lnSpc>
                  <a:spcPct val="90000"/>
                </a:lnSpc>
                <a:spcBef>
                  <a:spcPts val="0"/>
                </a:spcBef>
                <a:spcAft>
                  <a:spcPts val="0"/>
                </a:spcAft>
                <a:buClr>
                  <a:srgbClr val="FFAB40"/>
                </a:buClr>
                <a:buSzPts val="13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sym typeface="Arial"/>
                </a:rPr>
                <a:t>water mass</a:t>
              </a:r>
            </a:p>
          </p:txBody>
        </p:sp>
        <p:grpSp>
          <p:nvGrpSpPr>
            <p:cNvPr id="34" name="Group 33">
              <a:extLst>
                <a:ext uri="{FF2B5EF4-FFF2-40B4-BE49-F238E27FC236}">
                  <a16:creationId xmlns:a16="http://schemas.microsoft.com/office/drawing/2014/main" id="{3CE31742-29B4-3301-7A72-A294A85AA117}"/>
                </a:ext>
              </a:extLst>
            </p:cNvPr>
            <p:cNvGrpSpPr/>
            <p:nvPr/>
          </p:nvGrpSpPr>
          <p:grpSpPr>
            <a:xfrm>
              <a:off x="6476257" y="2314674"/>
              <a:ext cx="2390871" cy="2042346"/>
              <a:chOff x="6476257" y="2314674"/>
              <a:chExt cx="2390871" cy="2042346"/>
            </a:xfrm>
          </p:grpSpPr>
          <p:sp>
            <p:nvSpPr>
              <p:cNvPr id="16" name="TextBox 15"/>
              <p:cNvSpPr txBox="1"/>
              <p:nvPr/>
            </p:nvSpPr>
            <p:spPr>
              <a:xfrm>
                <a:off x="6476257" y="3689464"/>
                <a:ext cx="104828" cy="17028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pic>
            <p:nvPicPr>
              <p:cNvPr id="26" name="Picture 12">
                <a:extLst>
                  <a:ext uri="{FF2B5EF4-FFF2-40B4-BE49-F238E27FC236}">
                    <a16:creationId xmlns:a16="http://schemas.microsoft.com/office/drawing/2014/main" id="{D4F186A8-F654-7744-543F-E5510D543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387" y="3448894"/>
                <a:ext cx="1856741" cy="9081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6D475153-F569-0B36-A89B-BB50BB3F6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7383" y="2947465"/>
                <a:ext cx="372067" cy="4941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011CA4F2-0EA9-0367-90AF-FFC64303C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203" y="3316025"/>
                <a:ext cx="166558" cy="22122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04005A05-BE15-0D74-E093-A9A1E54B9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199" y="3187257"/>
                <a:ext cx="251588" cy="3341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06945D87-E7EE-8A53-3FBE-B1D3EBB7C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9606" y="2866504"/>
                <a:ext cx="251588" cy="334160"/>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362;p43">
                <a:extLst>
                  <a:ext uri="{FF2B5EF4-FFF2-40B4-BE49-F238E27FC236}">
                    <a16:creationId xmlns:a16="http://schemas.microsoft.com/office/drawing/2014/main" id="{537EA8A4-9C49-95EC-AEBE-6288FC977F46}"/>
                  </a:ext>
                </a:extLst>
              </p:cNvPr>
              <p:cNvSpPr txBox="1">
                <a:spLocks/>
              </p:cNvSpPr>
              <p:nvPr/>
            </p:nvSpPr>
            <p:spPr>
              <a:xfrm>
                <a:off x="6907160" y="2314674"/>
                <a:ext cx="959712" cy="508676"/>
              </a:xfrm>
              <a:prstGeom prst="rect">
                <a:avLst/>
              </a:prstGeom>
              <a:noFill/>
              <a:ln>
                <a:noFill/>
              </a:ln>
            </p:spPr>
            <p:txBody>
              <a:bodyPr spcFirstLastPara="1" vert="horz" wrap="square" lIns="0" tIns="0" rIns="0" bIns="0" rtlCol="0" anchor="t" anchorCtr="0">
                <a:noAutofit/>
              </a:bodyPr>
              <a:lstStyle>
                <a:lvl1pPr marL="0" indent="0" algn="l" defTabSz="914377" rtl="0" eaLnBrk="1" latinLnBrk="0" hangingPunct="1">
                  <a:lnSpc>
                    <a:spcPct val="90000"/>
                  </a:lnSpc>
                  <a:spcBef>
                    <a:spcPts val="1000"/>
                  </a:spcBef>
                  <a:spcAft>
                    <a:spcPts val="600"/>
                  </a:spcAft>
                  <a:buFont typeface="Arial" panose="020B0604020202020204" pitchFamily="34" charset="0"/>
                  <a:buNone/>
                  <a:defRPr sz="1800" b="1" kern="1200">
                    <a:solidFill>
                      <a:schemeClr val="accent4"/>
                    </a:solidFill>
                    <a:latin typeface="+mn-lt"/>
                    <a:ea typeface="+mn-ea"/>
                    <a:cs typeface="+mn-cs"/>
                  </a:defRPr>
                </a:lvl1pPr>
                <a:lvl2pPr marL="4763" indent="0" algn="l" defTabSz="914377" rtl="0" eaLnBrk="1" latinLnBrk="0" hangingPunct="1">
                  <a:lnSpc>
                    <a:spcPct val="100000"/>
                  </a:lnSpc>
                  <a:spcBef>
                    <a:spcPts val="400"/>
                  </a:spcBef>
                  <a:buFont typeface="Arial" panose="020B0604020202020204" pitchFamily="34" charset="0"/>
                  <a:buNone/>
                  <a:tabLst/>
                  <a:defRPr sz="1800" kern="1200">
                    <a:solidFill>
                      <a:schemeClr val="accent4"/>
                    </a:solidFill>
                    <a:latin typeface="+mn-lt"/>
                    <a:ea typeface="+mn-ea"/>
                    <a:cs typeface="+mn-cs"/>
                  </a:defRPr>
                </a:lvl2pPr>
                <a:lvl3pPr marL="207957" indent="-207957" algn="l" defTabSz="914377" rtl="0" eaLnBrk="1" latinLnBrk="0" hangingPunct="1">
                  <a:lnSpc>
                    <a:spcPct val="100000"/>
                  </a:lnSpc>
                  <a:spcBef>
                    <a:spcPts val="400"/>
                  </a:spcBef>
                  <a:buFont typeface="Arial" panose="020B0604020202020204" pitchFamily="34" charset="0"/>
                  <a:buChar char="•"/>
                  <a:tabLst/>
                  <a:defRPr sz="1800" kern="1200">
                    <a:solidFill>
                      <a:schemeClr val="accent4"/>
                    </a:solidFill>
                    <a:latin typeface="+mn-lt"/>
                    <a:ea typeface="+mn-ea"/>
                    <a:cs typeface="+mn-cs"/>
                  </a:defRPr>
                </a:lvl3pPr>
                <a:lvl4pPr marL="461951" indent="-231769" algn="l" defTabSz="914377" rtl="0" eaLnBrk="1" latinLnBrk="0" hangingPunct="1">
                  <a:lnSpc>
                    <a:spcPct val="100000"/>
                  </a:lnSpc>
                  <a:spcBef>
                    <a:spcPts val="200"/>
                  </a:spcBef>
                  <a:buFont typeface="Arial" panose="020B0604020202020204" pitchFamily="34" charset="0"/>
                  <a:buChar char="•"/>
                  <a:tabLst/>
                  <a:defRPr sz="1800" kern="1200">
                    <a:solidFill>
                      <a:schemeClr val="accent4"/>
                    </a:solidFill>
                    <a:latin typeface="+mn-lt"/>
                    <a:ea typeface="+mn-ea"/>
                    <a:cs typeface="+mn-cs"/>
                  </a:defRPr>
                </a:lvl4pPr>
                <a:lvl5pPr marL="7938" indent="0" algn="l" defTabSz="914377" rtl="0" eaLnBrk="1" latinLnBrk="0" hangingPunct="1">
                  <a:lnSpc>
                    <a:spcPct val="90000"/>
                  </a:lnSpc>
                  <a:spcBef>
                    <a:spcPts val="800"/>
                  </a:spcBef>
                  <a:spcAft>
                    <a:spcPts val="400"/>
                  </a:spcAft>
                  <a:buFont typeface="Arial" panose="020B0604020202020204" pitchFamily="34" charset="0"/>
                  <a:buNone/>
                  <a:tabLst/>
                  <a:defRPr sz="2400" b="1" kern="1200">
                    <a:solidFill>
                      <a:schemeClr val="accent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0"/>
                  </a:spcAft>
                  <a:buClr>
                    <a:srgbClr val="FFAB40"/>
                  </a:buClr>
                  <a:buSzPts val="13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sym typeface="Arial"/>
                  </a:rPr>
                  <a:t>Low-res water mass</a:t>
                </a:r>
              </a:p>
            </p:txBody>
          </p:sp>
          <p:pic>
            <p:nvPicPr>
              <p:cNvPr id="33" name="Picture 8">
                <a:extLst>
                  <a:ext uri="{FF2B5EF4-FFF2-40B4-BE49-F238E27FC236}">
                    <a16:creationId xmlns:a16="http://schemas.microsoft.com/office/drawing/2014/main" id="{FFFB2023-D25C-C17B-648A-B75B1AD72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7267" y="2868465"/>
                <a:ext cx="166558" cy="22122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6" name="Picture 2">
            <a:extLst>
              <a:ext uri="{FF2B5EF4-FFF2-40B4-BE49-F238E27FC236}">
                <a16:creationId xmlns:a16="http://schemas.microsoft.com/office/drawing/2014/main" id="{72141DEA-C8FF-7A07-F745-E83FD13700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04" t="76742" r="36172" b="6942"/>
          <a:stretch/>
        </p:blipFill>
        <p:spPr bwMode="auto">
          <a:xfrm>
            <a:off x="3386146" y="3983748"/>
            <a:ext cx="2371708" cy="46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39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dirty="0">
                <a:latin typeface="Source Sans Pro" charset="0"/>
                <a:ea typeface="Source Sans Pro" charset="0"/>
                <a:cs typeface="Source Sans Pro" charset="0"/>
              </a:rPr>
              <a:t>Downscaling at arbitrary resolution</a:t>
            </a:r>
            <a:endParaRPr lang="en-US" sz="2850" b="1" dirty="0">
              <a:solidFill>
                <a:srgbClr val="0070C0"/>
              </a:solidFill>
              <a:latin typeface="Source Sans Pro" charset="0"/>
              <a:ea typeface="Source Sans Pro" charset="0"/>
              <a:cs typeface="Source Sans Pro" charset="0"/>
            </a:endParaRP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113</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8" y="830621"/>
            <a:ext cx="7849527" cy="27262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 functional operator is a map between functions</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One can consider an image as a discretization of a function – the function is the “infinite-resolution” version of the image</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Fourier neural operators (FNOs) use a neural network to parameterize a functional operator by working with coefficients in the Fourier domain</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Have been used to learn “infinite-resolution” solutions to differential </a:t>
            </a:r>
            <a:r>
              <a:rPr kumimoji="0" lang="en-US" sz="14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eqns</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such as Navier-Stokes, Fourier domain well-suited to processes like fluid flow, climate &amp; weather patterns</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We adapt the FNO framework to downscaling: input = low-res image, output = “infinite-res” image</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Can perform arbitrarily high-resolution downscaling</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We find also improves upon standard fixed-res downscaling, as well as the original FNO paper</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grpSp>
        <p:nvGrpSpPr>
          <p:cNvPr id="15" name="Group 14">
            <a:extLst>
              <a:ext uri="{FF2B5EF4-FFF2-40B4-BE49-F238E27FC236}">
                <a16:creationId xmlns:a16="http://schemas.microsoft.com/office/drawing/2014/main" id="{BF4FE790-9AD9-63BD-39F1-DD86BC6D4C70}"/>
              </a:ext>
            </a:extLst>
          </p:cNvPr>
          <p:cNvGrpSpPr/>
          <p:nvPr/>
        </p:nvGrpSpPr>
        <p:grpSpPr>
          <a:xfrm>
            <a:off x="941033" y="3356184"/>
            <a:ext cx="7772400" cy="897415"/>
            <a:chOff x="941033" y="3427210"/>
            <a:chExt cx="7772400" cy="897415"/>
          </a:xfrm>
        </p:grpSpPr>
        <p:pic>
          <p:nvPicPr>
            <p:cNvPr id="10" name="Picture 9">
              <a:extLst>
                <a:ext uri="{FF2B5EF4-FFF2-40B4-BE49-F238E27FC236}">
                  <a16:creationId xmlns:a16="http://schemas.microsoft.com/office/drawing/2014/main" id="{D2D7A04C-45B8-F7E7-84DF-BE05504A3DE7}"/>
                </a:ext>
              </a:extLst>
            </p:cNvPr>
            <p:cNvPicPr>
              <a:picLocks noChangeAspect="1"/>
            </p:cNvPicPr>
            <p:nvPr/>
          </p:nvPicPr>
          <p:blipFill>
            <a:blip r:embed="rId3"/>
            <a:stretch>
              <a:fillRect/>
            </a:stretch>
          </p:blipFill>
          <p:spPr>
            <a:xfrm>
              <a:off x="941033" y="3427210"/>
              <a:ext cx="7772400" cy="703878"/>
            </a:xfrm>
            <a:prstGeom prst="rect">
              <a:avLst/>
            </a:prstGeom>
          </p:spPr>
        </p:pic>
        <p:sp>
          <p:nvSpPr>
            <p:cNvPr id="13" name="Rectangle 12">
              <a:extLst>
                <a:ext uri="{FF2B5EF4-FFF2-40B4-BE49-F238E27FC236}">
                  <a16:creationId xmlns:a16="http://schemas.microsoft.com/office/drawing/2014/main" id="{D7FBF6C9-0ED1-6F8B-372E-5C631B0433F0}"/>
                </a:ext>
              </a:extLst>
            </p:cNvPr>
            <p:cNvSpPr/>
            <p:nvPr/>
          </p:nvSpPr>
          <p:spPr>
            <a:xfrm>
              <a:off x="3116062" y="4051189"/>
              <a:ext cx="452761" cy="2616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4" name="Rectangle 13">
              <a:extLst>
                <a:ext uri="{FF2B5EF4-FFF2-40B4-BE49-F238E27FC236}">
                  <a16:creationId xmlns:a16="http://schemas.microsoft.com/office/drawing/2014/main" id="{3D2B8D19-949C-2AAF-2042-65B99879F1FB}"/>
                </a:ext>
              </a:extLst>
            </p:cNvPr>
            <p:cNvSpPr/>
            <p:nvPr/>
          </p:nvSpPr>
          <p:spPr>
            <a:xfrm>
              <a:off x="1575786" y="4062935"/>
              <a:ext cx="452761" cy="2616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spTree>
    <p:extLst>
      <p:ext uri="{BB962C8B-B14F-4D97-AF65-F5344CB8AC3E}">
        <p14:creationId xmlns:p14="http://schemas.microsoft.com/office/powerpoint/2010/main" val="185238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dirty="0">
                <a:latin typeface="Source Sans Pro" charset="0"/>
                <a:ea typeface="Source Sans Pro" charset="0"/>
                <a:cs typeface="Source Sans Pro" charset="0"/>
              </a:rPr>
              <a:t>Results</a:t>
            </a:r>
            <a:endParaRPr lang="en-US" sz="2850" b="1" dirty="0">
              <a:solidFill>
                <a:srgbClr val="0070C0"/>
              </a:solidFill>
              <a:latin typeface="Source Sans Pro" charset="0"/>
              <a:ea typeface="Source Sans Pro" charset="0"/>
              <a:cs typeface="Source Sans Pro" charset="0"/>
            </a:endParaRP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114</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9" y="883889"/>
            <a:ext cx="2283228" cy="27262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ERA5 reanalysis data</a:t>
            </a:r>
            <a:b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b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Total column water</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Global, hourly,             ~25 km resolution</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Navier-Stokes eqn.  viscous, incompressible fluid in vorticity form</a:t>
            </a:r>
            <a:b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b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(original FNO problem)</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2" name="Picture 1" descr="Chart, scatter chart&#10;&#10;Description automatically generated">
            <a:extLst>
              <a:ext uri="{FF2B5EF4-FFF2-40B4-BE49-F238E27FC236}">
                <a16:creationId xmlns:a16="http://schemas.microsoft.com/office/drawing/2014/main" id="{B36B9243-4432-93AA-0712-946C8E5FCB64}"/>
              </a:ext>
            </a:extLst>
          </p:cNvPr>
          <p:cNvPicPr>
            <a:picLocks noChangeAspect="1"/>
          </p:cNvPicPr>
          <p:nvPr/>
        </p:nvPicPr>
        <p:blipFill rotWithShape="1">
          <a:blip r:embed="rId3"/>
          <a:srcRect b="46230"/>
          <a:stretch/>
        </p:blipFill>
        <p:spPr>
          <a:xfrm>
            <a:off x="3105248" y="816620"/>
            <a:ext cx="5410104" cy="1958503"/>
          </a:xfrm>
          <a:prstGeom prst="rect">
            <a:avLst/>
          </a:prstGeom>
        </p:spPr>
      </p:pic>
      <p:pic>
        <p:nvPicPr>
          <p:cNvPr id="5" name="Picture 4" descr="Calendar&#10;&#10;Description automatically generated">
            <a:extLst>
              <a:ext uri="{FF2B5EF4-FFF2-40B4-BE49-F238E27FC236}">
                <a16:creationId xmlns:a16="http://schemas.microsoft.com/office/drawing/2014/main" id="{C1E06F82-E9F2-010C-76C0-E9A6D1BDEB1D}"/>
              </a:ext>
            </a:extLst>
          </p:cNvPr>
          <p:cNvPicPr>
            <a:picLocks noChangeAspect="1"/>
          </p:cNvPicPr>
          <p:nvPr/>
        </p:nvPicPr>
        <p:blipFill rotWithShape="1">
          <a:blip r:embed="rId4"/>
          <a:srcRect b="46368"/>
          <a:stretch/>
        </p:blipFill>
        <p:spPr>
          <a:xfrm>
            <a:off x="3105248" y="3050618"/>
            <a:ext cx="5410104" cy="1967819"/>
          </a:xfrm>
          <a:prstGeom prst="rect">
            <a:avLst/>
          </a:prstGeom>
        </p:spPr>
      </p:pic>
    </p:spTree>
    <p:extLst>
      <p:ext uri="{BB962C8B-B14F-4D97-AF65-F5344CB8AC3E}">
        <p14:creationId xmlns:p14="http://schemas.microsoft.com/office/powerpoint/2010/main" val="413346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8FB93-168B-E642-9CBC-83C95A77CF80}"/>
              </a:ext>
            </a:extLst>
          </p:cNvPr>
          <p:cNvSpPr>
            <a:spLocks noGrp="1"/>
          </p:cNvSpPr>
          <p:nvPr>
            <p:ph type="title"/>
          </p:nvPr>
        </p:nvSpPr>
        <p:spPr/>
        <p:txBody>
          <a:bodyPr/>
          <a:lstStyle/>
          <a:p>
            <a:r>
              <a:rPr lang="en-US" dirty="0"/>
              <a:t>Opportunities for ML in climate action</a:t>
            </a:r>
          </a:p>
        </p:txBody>
      </p:sp>
      <p:sp>
        <p:nvSpPr>
          <p:cNvPr id="6" name="Text Placeholder 2">
            <a:extLst>
              <a:ext uri="{FF2B5EF4-FFF2-40B4-BE49-F238E27FC236}">
                <a16:creationId xmlns:a16="http://schemas.microsoft.com/office/drawing/2014/main" id="{7FBC0B3C-9E5F-BAC0-E707-22078BDD75CA}"/>
              </a:ext>
            </a:extLst>
          </p:cNvPr>
          <p:cNvSpPr>
            <a:spLocks noGrp="1"/>
          </p:cNvSpPr>
          <p:nvPr>
            <p:ph type="body" idx="1"/>
          </p:nvPr>
        </p:nvSpPr>
        <p:spPr>
          <a:xfrm>
            <a:off x="628499" y="917999"/>
            <a:ext cx="5410161" cy="4007085"/>
          </a:xfrm>
        </p:spPr>
        <p:txBody>
          <a:bodyPr>
            <a:normAutofit/>
          </a:bodyPr>
          <a:lstStyle/>
          <a:p>
            <a:pPr marL="596900" lvl="1" indent="0">
              <a:spcBef>
                <a:spcPts val="0"/>
              </a:spcBef>
              <a:buNone/>
            </a:pPr>
            <a:endParaRPr lang="en-US" sz="500" dirty="0">
              <a:solidFill>
                <a:schemeClr val="tx1"/>
              </a:solidFill>
            </a:endParaRPr>
          </a:p>
          <a:p>
            <a:pPr>
              <a:spcBef>
                <a:spcPts val="0"/>
              </a:spcBef>
            </a:pPr>
            <a:r>
              <a:rPr lang="en-US" dirty="0">
                <a:solidFill>
                  <a:schemeClr val="tx1"/>
                </a:solidFill>
              </a:rPr>
              <a:t>Improving operational efficiency</a:t>
            </a:r>
          </a:p>
          <a:p>
            <a:pPr marL="596900" lvl="1" indent="0">
              <a:spcBef>
                <a:spcPts val="0"/>
              </a:spcBef>
              <a:buNone/>
            </a:pPr>
            <a:r>
              <a:rPr lang="en-US" dirty="0">
                <a:solidFill>
                  <a:schemeClr val="tx1"/>
                </a:solidFill>
              </a:rPr>
              <a:t>e.g. optimizing HVAC control or steel/cement manufacture</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Gathering information</a:t>
            </a:r>
          </a:p>
          <a:p>
            <a:pPr marL="596900" lvl="1" indent="0">
              <a:spcBef>
                <a:spcPts val="0"/>
              </a:spcBef>
              <a:buNone/>
            </a:pPr>
            <a:r>
              <a:rPr lang="en-US" dirty="0">
                <a:solidFill>
                  <a:schemeClr val="tx1"/>
                </a:solidFill>
              </a:rPr>
              <a:t>e.g. estimating carbon stock or parsing financial disclosures</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Forecasting</a:t>
            </a:r>
          </a:p>
          <a:p>
            <a:pPr marL="596900" lvl="1" indent="0">
              <a:spcBef>
                <a:spcPts val="0"/>
              </a:spcBef>
              <a:buNone/>
            </a:pPr>
            <a:r>
              <a:rPr lang="en-US" dirty="0">
                <a:solidFill>
                  <a:schemeClr val="tx1"/>
                </a:solidFill>
              </a:rPr>
              <a:t>e.g. nowcasting electricity supply or predicting demand</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lnSpc>
                <a:spcPct val="110000"/>
              </a:lnSpc>
              <a:spcBef>
                <a:spcPts val="0"/>
              </a:spcBef>
            </a:pPr>
            <a:r>
              <a:rPr lang="en-US" dirty="0">
                <a:solidFill>
                  <a:schemeClr val="tx1"/>
                </a:solidFill>
              </a:rPr>
              <a:t>Speeding up simulations</a:t>
            </a:r>
          </a:p>
          <a:p>
            <a:pPr marL="596900" lvl="1" indent="0">
              <a:lnSpc>
                <a:spcPct val="110000"/>
              </a:lnSpc>
              <a:spcBef>
                <a:spcPts val="0"/>
              </a:spcBef>
              <a:buNone/>
            </a:pPr>
            <a:r>
              <a:rPr lang="en-US" dirty="0">
                <a:solidFill>
                  <a:schemeClr val="tx1"/>
                </a:solidFill>
              </a:rPr>
              <a:t>e.g. emulating parts of climate models or grid planning models</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Accelerating scientific discovery</a:t>
            </a:r>
          </a:p>
          <a:p>
            <a:pPr marL="596900" lvl="1" indent="0">
              <a:spcBef>
                <a:spcPts val="0"/>
              </a:spcBef>
              <a:buNone/>
            </a:pPr>
            <a:r>
              <a:rPr lang="en-US" dirty="0">
                <a:solidFill>
                  <a:schemeClr val="tx1"/>
                </a:solidFill>
              </a:rPr>
              <a:t>e.g. suggesting materials for use in batteries and perovskites</a:t>
            </a:r>
          </a:p>
        </p:txBody>
      </p:sp>
      <p:sp>
        <p:nvSpPr>
          <p:cNvPr id="4" name="Right Arrow 3">
            <a:extLst>
              <a:ext uri="{FF2B5EF4-FFF2-40B4-BE49-F238E27FC236}">
                <a16:creationId xmlns:a16="http://schemas.microsoft.com/office/drawing/2014/main" id="{A3B8EF45-A4EE-9598-C617-338C11FC87B6}"/>
              </a:ext>
            </a:extLst>
          </p:cNvPr>
          <p:cNvSpPr/>
          <p:nvPr/>
        </p:nvSpPr>
        <p:spPr>
          <a:xfrm rot="10800000">
            <a:off x="6148608" y="4349021"/>
            <a:ext cx="565341" cy="193040"/>
          </a:xfrm>
          <a:prstGeom prst="rightArrow">
            <a:avLst>
              <a:gd name="adj1" fmla="val 50000"/>
              <a:gd name="adj2" fmla="val 951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5468012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Graph neural networks to evaluate electrocatalysts</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116</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9" y="830621"/>
            <a:ext cx="5151575" cy="27262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Currently fossil fuels are required for many settings in heavy industry and transportation.</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Electrocatalysts can allow low-carbon electricity to be used in place of fossil fuels or converted into hydrogen or other </a:t>
            </a:r>
            <a:r>
              <a:rPr kumimoji="0" lang="en-US" sz="14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electrofuels</a:t>
            </a: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However, simulations using Density Functional Theory (DFT) are computationally expensive, so ML is increasingly being used</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Currently </a:t>
            </a:r>
            <a:r>
              <a:rPr kumimoji="0" lang="en-US" sz="14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SoTA</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methods use graph neural networks (GNNs), but remain somewhat time-intensive, limiting their utility in evaluating the </a:t>
            </a:r>
            <a:r>
              <a:rPr kumimoji="0" lang="en-US" sz="14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combinatorially</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large space of candidate catalysts</a:t>
            </a:r>
          </a:p>
        </p:txBody>
      </p:sp>
      <p:sp>
        <p:nvSpPr>
          <p:cNvPr id="9" name="Content Placeholder 3">
            <a:extLst>
              <a:ext uri="{FF2B5EF4-FFF2-40B4-BE49-F238E27FC236}">
                <a16:creationId xmlns:a16="http://schemas.microsoft.com/office/drawing/2014/main" id="{CA147B7E-107F-C547-ACC6-4FCE5D65C284}"/>
              </a:ext>
            </a:extLst>
          </p:cNvPr>
          <p:cNvSpPr txBox="1">
            <a:spLocks/>
          </p:cNvSpPr>
          <p:nvPr/>
        </p:nvSpPr>
        <p:spPr>
          <a:xfrm>
            <a:off x="3512457" y="3551168"/>
            <a:ext cx="5344363" cy="20861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 Duval, V. Schmidt, A. Hernández-García, F.D.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Malliaros</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Y.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Bengio</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S.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Miret</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D.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Rolnick</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FAENet</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Frame Averaging Equivariant GNN for materials modelling, International Conference on Machine Learning (ICML) 2023.</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 Duval, V. Schmidt, A. Hernández-García, S.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Miret</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Y.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Bengio</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D.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Rolnick</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PhAST</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Physics-Aware, Scalable, and Task-specific GNNs for accelerated catalyst design, preprint arXiv:2211.12020.</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4" name="Google Shape;113;p20">
            <a:extLst>
              <a:ext uri="{FF2B5EF4-FFF2-40B4-BE49-F238E27FC236}">
                <a16:creationId xmlns:a16="http://schemas.microsoft.com/office/drawing/2014/main" id="{6D2DB737-09AF-4153-BD0A-C9CE11723810}"/>
              </a:ext>
            </a:extLst>
          </p:cNvPr>
          <p:cNvPicPr preferRelativeResize="0"/>
          <p:nvPr/>
        </p:nvPicPr>
        <p:blipFill rotWithShape="1">
          <a:blip r:embed="rId3">
            <a:alphaModFix/>
          </a:blip>
          <a:srcRect/>
          <a:stretch/>
        </p:blipFill>
        <p:spPr>
          <a:xfrm>
            <a:off x="5979988" y="962533"/>
            <a:ext cx="2902935" cy="1613488"/>
          </a:xfrm>
          <a:prstGeom prst="rect">
            <a:avLst/>
          </a:prstGeom>
          <a:noFill/>
          <a:ln>
            <a:noFill/>
          </a:ln>
        </p:spPr>
      </p:pic>
      <p:sp>
        <p:nvSpPr>
          <p:cNvPr id="8" name="Google Shape;114;p20">
            <a:extLst>
              <a:ext uri="{FF2B5EF4-FFF2-40B4-BE49-F238E27FC236}">
                <a16:creationId xmlns:a16="http://schemas.microsoft.com/office/drawing/2014/main" id="{64B83291-0DE4-6A15-3C00-AF0C1519085C}"/>
              </a:ext>
            </a:extLst>
          </p:cNvPr>
          <p:cNvSpPr txBox="1"/>
          <p:nvPr/>
        </p:nvSpPr>
        <p:spPr>
          <a:xfrm>
            <a:off x="5928903" y="2776087"/>
            <a:ext cx="3248734" cy="438551"/>
          </a:xfrm>
          <a:prstGeom prst="rect">
            <a:avLst/>
          </a:prstGeom>
          <a:noFill/>
          <a:ln>
            <a:noFill/>
          </a:ln>
        </p:spPr>
        <p:txBody>
          <a:bodyPr spcFirstLastPara="1" wrap="square" lIns="68575" tIns="34275" rIns="68575" bIns="3427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0000"/>
                </a:solidFill>
                <a:effectLst/>
                <a:uLnTx/>
                <a:uFillTx/>
                <a:latin typeface="Arial"/>
                <a:ea typeface="Arial"/>
                <a:cs typeface="Arial"/>
                <a:sym typeface="Arial"/>
              </a:rPr>
              <a:t>Main site: </a:t>
            </a:r>
            <a:r>
              <a:rPr kumimoji="0" lang="en" sz="1200" b="0" i="0" u="none" strike="noStrike" kern="0" cap="none" spc="0" normalizeH="0" baseline="0" noProof="0" dirty="0">
                <a:ln>
                  <a:noFill/>
                </a:ln>
                <a:solidFill>
                  <a:srgbClr val="000000"/>
                </a:solidFill>
                <a:effectLst/>
                <a:uLnTx/>
                <a:uFillTx/>
                <a:latin typeface="Arial"/>
                <a:ea typeface="Arial"/>
                <a:cs typeface="Arial"/>
                <a:sym typeface="Arial"/>
                <a:hlinkClick r:id="rId4">
                  <a:extLst>
                    <a:ext uri="{A12FA001-AC4F-418D-AE19-62706E023703}">
                      <ahyp:hlinkClr xmlns:ahyp="http://schemas.microsoft.com/office/drawing/2018/hyperlinkcolor" val="tx"/>
                    </a:ext>
                  </a:extLst>
                </a:hlinkClick>
              </a:rPr>
              <a:t>https://opencatalystproject.org/</a:t>
            </a:r>
            <a:br>
              <a:rPr kumimoji="0" lang="en" sz="1200" b="0" i="0" u="none" strike="noStrike" kern="0" cap="none" spc="0" normalizeH="0" baseline="0" noProof="0" dirty="0">
                <a:ln>
                  <a:noFill/>
                </a:ln>
                <a:solidFill>
                  <a:srgbClr val="000000"/>
                </a:solidFill>
                <a:effectLst/>
                <a:uLnTx/>
                <a:uFillTx/>
                <a:latin typeface="Arial"/>
                <a:cs typeface="Arial"/>
                <a:sym typeface="Arial"/>
              </a:rPr>
            </a:br>
            <a:r>
              <a:rPr kumimoji="0" lang="en" sz="1200" b="0" i="0" u="none" strike="noStrike" kern="0" cap="none" spc="0" normalizeH="0" baseline="0" noProof="0" dirty="0">
                <a:ln>
                  <a:noFill/>
                </a:ln>
                <a:solidFill>
                  <a:srgbClr val="000000"/>
                </a:solidFill>
                <a:effectLst/>
                <a:uLnTx/>
                <a:uFillTx/>
                <a:latin typeface="Arial"/>
                <a:cs typeface="Arial"/>
                <a:sym typeface="Arial"/>
              </a:rPr>
              <a:t>See also</a:t>
            </a:r>
            <a:r>
              <a:rPr kumimoji="0" lang="en" sz="1200" b="0" i="0" u="none" strike="noStrike" kern="0" cap="none" spc="0" normalizeH="0" baseline="0" noProof="0" dirty="0">
                <a:ln>
                  <a:noFill/>
                </a:ln>
                <a:solidFill>
                  <a:srgbClr val="000000"/>
                </a:solidFill>
                <a:effectLst/>
                <a:uLnTx/>
                <a:uFillTx/>
                <a:latin typeface="Arial"/>
                <a:ea typeface="Arial"/>
                <a:cs typeface="Arial"/>
                <a:sym typeface="Arial"/>
              </a:rPr>
              <a:t>: </a:t>
            </a:r>
            <a:r>
              <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hlinkClick r:id="rId5">
                  <a:extLst>
                    <a:ext uri="{A12FA001-AC4F-418D-AE19-62706E023703}">
                      <ahyp:hlinkClr xmlns:ahyp="http://schemas.microsoft.com/office/drawing/2018/hyperlinkcolor" val="tx"/>
                    </a:ext>
                  </a:extLst>
                </a:hlinkClick>
              </a:rPr>
              <a:t>Chanussot et. al, 2020</a:t>
            </a:r>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pic>
        <p:nvPicPr>
          <p:cNvPr id="12" name="Google Shape;382;p45">
            <a:extLst>
              <a:ext uri="{FF2B5EF4-FFF2-40B4-BE49-F238E27FC236}">
                <a16:creationId xmlns:a16="http://schemas.microsoft.com/office/drawing/2014/main" id="{4299FA05-8C80-00A1-CC1B-1FE7085EEEF1}"/>
              </a:ext>
            </a:extLst>
          </p:cNvPr>
          <p:cNvPicPr preferRelativeResize="0"/>
          <p:nvPr/>
        </p:nvPicPr>
        <p:blipFill>
          <a:blip r:embed="rId6">
            <a:alphaModFix/>
          </a:blip>
          <a:stretch>
            <a:fillRect/>
          </a:stretch>
        </p:blipFill>
        <p:spPr>
          <a:xfrm>
            <a:off x="2307366" y="3695954"/>
            <a:ext cx="1078354" cy="1078354"/>
          </a:xfrm>
          <a:prstGeom prst="rect">
            <a:avLst/>
          </a:prstGeom>
          <a:noFill/>
          <a:ln>
            <a:noFill/>
          </a:ln>
        </p:spPr>
      </p:pic>
      <p:pic>
        <p:nvPicPr>
          <p:cNvPr id="13" name="Google Shape;383;p45">
            <a:extLst>
              <a:ext uri="{FF2B5EF4-FFF2-40B4-BE49-F238E27FC236}">
                <a16:creationId xmlns:a16="http://schemas.microsoft.com/office/drawing/2014/main" id="{1E73F341-97C1-F313-C91A-51E127211B7E}"/>
              </a:ext>
            </a:extLst>
          </p:cNvPr>
          <p:cNvPicPr preferRelativeResize="0"/>
          <p:nvPr/>
        </p:nvPicPr>
        <p:blipFill>
          <a:blip r:embed="rId7">
            <a:alphaModFix/>
          </a:blip>
          <a:stretch>
            <a:fillRect/>
          </a:stretch>
        </p:blipFill>
        <p:spPr>
          <a:xfrm>
            <a:off x="186534" y="3695954"/>
            <a:ext cx="1071035" cy="1074046"/>
          </a:xfrm>
          <a:prstGeom prst="rect">
            <a:avLst/>
          </a:prstGeom>
          <a:noFill/>
          <a:ln>
            <a:noFill/>
          </a:ln>
        </p:spPr>
      </p:pic>
      <p:pic>
        <p:nvPicPr>
          <p:cNvPr id="14" name="Google Shape;384;p45">
            <a:extLst>
              <a:ext uri="{FF2B5EF4-FFF2-40B4-BE49-F238E27FC236}">
                <a16:creationId xmlns:a16="http://schemas.microsoft.com/office/drawing/2014/main" id="{DE3F73D8-4B4E-7206-5CA1-E815A34905E9}"/>
              </a:ext>
            </a:extLst>
          </p:cNvPr>
          <p:cNvPicPr preferRelativeResize="0"/>
          <p:nvPr/>
        </p:nvPicPr>
        <p:blipFill rotWithShape="1">
          <a:blip r:embed="rId8">
            <a:alphaModFix/>
          </a:blip>
          <a:srcRect l="9747" r="9763" b="7535"/>
          <a:stretch/>
        </p:blipFill>
        <p:spPr>
          <a:xfrm>
            <a:off x="1368705" y="3695954"/>
            <a:ext cx="827525" cy="1071994"/>
          </a:xfrm>
          <a:prstGeom prst="rect">
            <a:avLst/>
          </a:prstGeom>
          <a:noFill/>
          <a:ln>
            <a:noFill/>
          </a:ln>
        </p:spPr>
      </p:pic>
    </p:spTree>
    <p:extLst>
      <p:ext uri="{BB962C8B-B14F-4D97-AF65-F5344CB8AC3E}">
        <p14:creationId xmlns:p14="http://schemas.microsoft.com/office/powerpoint/2010/main" val="113794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Invariance / equivariance</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117</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8" y="830621"/>
            <a:ext cx="8284533" cy="27262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Challenge in GNNs for materials modeling: Same configuration may occur with                                                     rotation or translation, want the model to be able to ignore this.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Invariance</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means output preserved under transformation of input (e.g. predicting energy),                    </a:t>
            </a:r>
            <a:r>
              <a:rPr kumimoji="0" lang="en-US" sz="14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equivariance</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means when input is transformed, the output changes too (e.g. with forces)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Common solution: transform inputs so they don’t depend on the spatial orientation,                                                 e.g. radial / Bessel basis functions, </a:t>
            </a:r>
            <a:r>
              <a:rPr kumimoji="0" lang="en-US" sz="14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Clebsch</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-Gordan tensor product</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However, can be (</a:t>
            </a:r>
            <a:r>
              <a:rPr kumimoji="0" lang="en-US" sz="14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i</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computationally expensive, (ii) hard to understand, (iii) limiting for the model architecture</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Instead, we can outsource equivariance to the data</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One can always make a function equivariant via </a:t>
            </a:r>
            <a:r>
              <a:rPr kumimoji="0" lang="en-US" sz="14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symmetrization</a:t>
            </a: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Frame averaging (FA) is a cheaper way when the group G of transformations is infinite – instead, can symmetrize by choosing specific “frames” to represent the group (Puny et. al, 2022)</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We introduce a FA-based architecture that provably retains invariance/equivariance, while allowing us to directly pass useful directional information between input atoms. Stochastic FA speeds up still further.</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2" name="Picture 6" descr="Ammonia - Energy Education">
            <a:extLst>
              <a:ext uri="{FF2B5EF4-FFF2-40B4-BE49-F238E27FC236}">
                <a16:creationId xmlns:a16="http://schemas.microsoft.com/office/drawing/2014/main" id="{CA4E6EE9-AE23-0DD8-2DF2-BD875D822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379" y="227779"/>
            <a:ext cx="1329779" cy="10263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mmonia - Energy Education">
            <a:extLst>
              <a:ext uri="{FF2B5EF4-FFF2-40B4-BE49-F238E27FC236}">
                <a16:creationId xmlns:a16="http://schemas.microsoft.com/office/drawing/2014/main" id="{02C39663-0927-8CF1-5211-E8D4CF473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49362">
            <a:off x="7749268" y="1283442"/>
            <a:ext cx="1329779" cy="10263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B38ED5-8FB7-BAE6-E248-BEDC494FB416}"/>
              </a:ext>
            </a:extLst>
          </p:cNvPr>
          <p:cNvPicPr>
            <a:picLocks noChangeAspect="1"/>
          </p:cNvPicPr>
          <p:nvPr/>
        </p:nvPicPr>
        <p:blipFill>
          <a:blip r:embed="rId4"/>
          <a:stretch>
            <a:fillRect/>
          </a:stretch>
        </p:blipFill>
        <p:spPr>
          <a:xfrm>
            <a:off x="5593069" y="3201905"/>
            <a:ext cx="1889868" cy="454525"/>
          </a:xfrm>
          <a:prstGeom prst="rect">
            <a:avLst/>
          </a:prstGeom>
        </p:spPr>
      </p:pic>
    </p:spTree>
    <p:extLst>
      <p:ext uri="{BB962C8B-B14F-4D97-AF65-F5344CB8AC3E}">
        <p14:creationId xmlns:p14="http://schemas.microsoft.com/office/powerpoint/2010/main" val="21374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dirty="0">
                <a:latin typeface="Source Sans Pro" charset="0"/>
                <a:ea typeface="Source Sans Pro" charset="0"/>
                <a:cs typeface="Source Sans Pro" charset="0"/>
              </a:rPr>
              <a:t>Accuracy-scalability tradeoff</a:t>
            </a:r>
            <a:endParaRPr lang="en-US" sz="2850" b="1" dirty="0">
              <a:solidFill>
                <a:srgbClr val="0070C0"/>
              </a:solidFill>
              <a:latin typeface="Source Sans Pro" charset="0"/>
              <a:ea typeface="Source Sans Pro" charset="0"/>
              <a:cs typeface="Source Sans Pro" charset="0"/>
            </a:endParaRP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118</a:t>
            </a:fld>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1232331" y="3901427"/>
            <a:ext cx="5151575" cy="27262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Open Catalyst dataset</a:t>
            </a:r>
          </a:p>
        </p:txBody>
      </p:sp>
      <p:sp>
        <p:nvSpPr>
          <p:cNvPr id="2" name="Content Placeholder 3">
            <a:extLst>
              <a:ext uri="{FF2B5EF4-FFF2-40B4-BE49-F238E27FC236}">
                <a16:creationId xmlns:a16="http://schemas.microsoft.com/office/drawing/2014/main" id="{D969BFAB-C637-3ACE-BAEC-D929297D7CCE}"/>
              </a:ext>
            </a:extLst>
          </p:cNvPr>
          <p:cNvSpPr txBox="1">
            <a:spLocks/>
          </p:cNvSpPr>
          <p:nvPr/>
        </p:nvSpPr>
        <p:spPr>
          <a:xfrm>
            <a:off x="4205489" y="3901427"/>
            <a:ext cx="5151575" cy="27262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QM9 dataset</a:t>
            </a:r>
          </a:p>
        </p:txBody>
      </p:sp>
      <p:pic>
        <p:nvPicPr>
          <p:cNvPr id="3" name="Google Shape;332;p38">
            <a:extLst>
              <a:ext uri="{FF2B5EF4-FFF2-40B4-BE49-F238E27FC236}">
                <a16:creationId xmlns:a16="http://schemas.microsoft.com/office/drawing/2014/main" id="{EE34D75C-9A1D-8CC5-3864-AAF8A6D33F60}"/>
              </a:ext>
            </a:extLst>
          </p:cNvPr>
          <p:cNvPicPr preferRelativeResize="0"/>
          <p:nvPr/>
        </p:nvPicPr>
        <p:blipFill rotWithShape="1">
          <a:blip r:embed="rId3">
            <a:alphaModFix/>
          </a:blip>
          <a:srcRect b="30089"/>
          <a:stretch/>
        </p:blipFill>
        <p:spPr>
          <a:xfrm>
            <a:off x="4450554" y="1242073"/>
            <a:ext cx="4366638" cy="2538027"/>
          </a:xfrm>
          <a:prstGeom prst="rect">
            <a:avLst/>
          </a:prstGeom>
          <a:noFill/>
          <a:ln>
            <a:noFill/>
          </a:ln>
        </p:spPr>
      </p:pic>
      <p:pic>
        <p:nvPicPr>
          <p:cNvPr id="4" name="Google Shape;331;p38">
            <a:extLst>
              <a:ext uri="{FF2B5EF4-FFF2-40B4-BE49-F238E27FC236}">
                <a16:creationId xmlns:a16="http://schemas.microsoft.com/office/drawing/2014/main" id="{54A72931-6636-948A-7EA7-C80E1DD32AAE}"/>
              </a:ext>
            </a:extLst>
          </p:cNvPr>
          <p:cNvPicPr preferRelativeResize="0"/>
          <p:nvPr/>
        </p:nvPicPr>
        <p:blipFill rotWithShape="1">
          <a:blip r:embed="rId4">
            <a:alphaModFix/>
          </a:blip>
          <a:srcRect b="23331"/>
          <a:stretch/>
        </p:blipFill>
        <p:spPr>
          <a:xfrm>
            <a:off x="429768" y="1144169"/>
            <a:ext cx="4142232" cy="2635931"/>
          </a:xfrm>
          <a:prstGeom prst="rect">
            <a:avLst/>
          </a:prstGeom>
          <a:noFill/>
          <a:ln>
            <a:noFill/>
          </a:ln>
        </p:spPr>
      </p:pic>
    </p:spTree>
    <p:extLst>
      <p:ext uri="{BB962C8B-B14F-4D97-AF65-F5344CB8AC3E}">
        <p14:creationId xmlns:p14="http://schemas.microsoft.com/office/powerpoint/2010/main" val="28864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8FB93-168B-E642-9CBC-83C95A77CF80}"/>
              </a:ext>
            </a:extLst>
          </p:cNvPr>
          <p:cNvSpPr>
            <a:spLocks noGrp="1"/>
          </p:cNvSpPr>
          <p:nvPr>
            <p:ph type="title"/>
          </p:nvPr>
        </p:nvSpPr>
        <p:spPr/>
        <p:txBody>
          <a:bodyPr/>
          <a:lstStyle/>
          <a:p>
            <a:r>
              <a:rPr lang="en-US" dirty="0"/>
              <a:t>Opportunities for ML in climate action</a:t>
            </a:r>
          </a:p>
        </p:txBody>
      </p:sp>
      <p:sp>
        <p:nvSpPr>
          <p:cNvPr id="6" name="Text Placeholder 2">
            <a:extLst>
              <a:ext uri="{FF2B5EF4-FFF2-40B4-BE49-F238E27FC236}">
                <a16:creationId xmlns:a16="http://schemas.microsoft.com/office/drawing/2014/main" id="{7FBC0B3C-9E5F-BAC0-E707-22078BDD75CA}"/>
              </a:ext>
            </a:extLst>
          </p:cNvPr>
          <p:cNvSpPr>
            <a:spLocks noGrp="1"/>
          </p:cNvSpPr>
          <p:nvPr>
            <p:ph type="body" idx="1"/>
          </p:nvPr>
        </p:nvSpPr>
        <p:spPr>
          <a:xfrm>
            <a:off x="628499" y="917999"/>
            <a:ext cx="5410161" cy="4007085"/>
          </a:xfrm>
        </p:spPr>
        <p:txBody>
          <a:bodyPr>
            <a:normAutofit/>
          </a:bodyPr>
          <a:lstStyle/>
          <a:p>
            <a:pPr marL="596900" lvl="1" indent="0">
              <a:spcBef>
                <a:spcPts val="0"/>
              </a:spcBef>
              <a:buNone/>
            </a:pPr>
            <a:endParaRPr lang="en-US" sz="500" dirty="0">
              <a:solidFill>
                <a:schemeClr val="tx1"/>
              </a:solidFill>
            </a:endParaRPr>
          </a:p>
          <a:p>
            <a:pPr>
              <a:spcBef>
                <a:spcPts val="0"/>
              </a:spcBef>
            </a:pPr>
            <a:r>
              <a:rPr lang="en-US" dirty="0">
                <a:solidFill>
                  <a:schemeClr val="tx1"/>
                </a:solidFill>
              </a:rPr>
              <a:t>Improving operational efficiency</a:t>
            </a:r>
          </a:p>
          <a:p>
            <a:pPr marL="596900" lvl="1" indent="0">
              <a:spcBef>
                <a:spcPts val="0"/>
              </a:spcBef>
              <a:buNone/>
            </a:pPr>
            <a:r>
              <a:rPr lang="en-US" dirty="0">
                <a:solidFill>
                  <a:schemeClr val="tx1"/>
                </a:solidFill>
              </a:rPr>
              <a:t>e.g. optimizing HVAC control or steel/cement manufacture</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Gathering information</a:t>
            </a:r>
          </a:p>
          <a:p>
            <a:pPr marL="596900" lvl="1" indent="0">
              <a:spcBef>
                <a:spcPts val="0"/>
              </a:spcBef>
              <a:buNone/>
            </a:pPr>
            <a:r>
              <a:rPr lang="en-US" dirty="0">
                <a:solidFill>
                  <a:schemeClr val="tx1"/>
                </a:solidFill>
              </a:rPr>
              <a:t>e.g. estimating carbon stock or parsing financial disclosures</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Forecasting</a:t>
            </a:r>
          </a:p>
          <a:p>
            <a:pPr marL="596900" lvl="1" indent="0">
              <a:spcBef>
                <a:spcPts val="0"/>
              </a:spcBef>
              <a:buNone/>
            </a:pPr>
            <a:r>
              <a:rPr lang="en-US" dirty="0">
                <a:solidFill>
                  <a:schemeClr val="tx1"/>
                </a:solidFill>
              </a:rPr>
              <a:t>e.g. nowcasting electricity supply or predicting demand</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lnSpc>
                <a:spcPct val="110000"/>
              </a:lnSpc>
              <a:spcBef>
                <a:spcPts val="0"/>
              </a:spcBef>
            </a:pPr>
            <a:r>
              <a:rPr lang="en-US" dirty="0">
                <a:solidFill>
                  <a:schemeClr val="tx1"/>
                </a:solidFill>
              </a:rPr>
              <a:t>Speeding up simulations</a:t>
            </a:r>
          </a:p>
          <a:p>
            <a:pPr marL="596900" lvl="1" indent="0">
              <a:lnSpc>
                <a:spcPct val="110000"/>
              </a:lnSpc>
              <a:spcBef>
                <a:spcPts val="0"/>
              </a:spcBef>
              <a:buNone/>
            </a:pPr>
            <a:r>
              <a:rPr lang="en-US" dirty="0">
                <a:solidFill>
                  <a:schemeClr val="tx1"/>
                </a:solidFill>
              </a:rPr>
              <a:t>e.g. emulating parts of climate models or grid planning models</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Accelerating scientific discovery</a:t>
            </a:r>
          </a:p>
          <a:p>
            <a:pPr marL="596900" lvl="1" indent="0">
              <a:spcBef>
                <a:spcPts val="0"/>
              </a:spcBef>
              <a:buNone/>
            </a:pPr>
            <a:r>
              <a:rPr lang="en-US" dirty="0">
                <a:solidFill>
                  <a:schemeClr val="tx1"/>
                </a:solidFill>
              </a:rPr>
              <a:t>e.g. suggesting materials for use in batteries and perovskites</a:t>
            </a:r>
          </a:p>
        </p:txBody>
      </p:sp>
    </p:spTree>
    <p:extLst>
      <p:ext uri="{BB962C8B-B14F-4D97-AF65-F5344CB8AC3E}">
        <p14:creationId xmlns:p14="http://schemas.microsoft.com/office/powerpoint/2010/main" val="190999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80"/>
          <p:cNvPicPr preferRelativeResize="0"/>
          <p:nvPr/>
        </p:nvPicPr>
        <p:blipFill>
          <a:blip r:embed="rId3">
            <a:alphaModFix/>
          </a:blip>
          <a:stretch>
            <a:fillRect/>
          </a:stretch>
        </p:blipFill>
        <p:spPr>
          <a:xfrm>
            <a:off x="5067300" y="1066825"/>
            <a:ext cx="3879974" cy="3879974"/>
          </a:xfrm>
          <a:prstGeom prst="rect">
            <a:avLst/>
          </a:prstGeom>
          <a:noFill/>
          <a:ln>
            <a:noFill/>
          </a:ln>
        </p:spPr>
      </p:pic>
      <p:sp>
        <p:nvSpPr>
          <p:cNvPr id="477" name="Google Shape;477;p80"/>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Climate change mitigation</a:t>
            </a:r>
            <a:endParaRPr/>
          </a:p>
        </p:txBody>
      </p:sp>
      <p:sp>
        <p:nvSpPr>
          <p:cNvPr id="478" name="Google Shape;478;p80"/>
          <p:cNvSpPr txBox="1">
            <a:spLocks noGrp="1"/>
          </p:cNvSpPr>
          <p:nvPr>
            <p:ph type="body" idx="1"/>
          </p:nvPr>
        </p:nvSpPr>
        <p:spPr>
          <a:xfrm>
            <a:off x="628650" y="994175"/>
            <a:ext cx="60768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2100" b="1">
                <a:solidFill>
                  <a:schemeClr val="dk1"/>
                </a:solidFill>
              </a:rPr>
              <a:t>Mitigation:</a:t>
            </a:r>
            <a:r>
              <a:rPr lang="en" sz="2100">
                <a:solidFill>
                  <a:schemeClr val="dk1"/>
                </a:solidFill>
              </a:rPr>
              <a:t> Reducing or preventing GHG emissions</a:t>
            </a:r>
            <a:endParaRPr sz="2100">
              <a:solidFill>
                <a:schemeClr val="dk1"/>
              </a:solidFill>
            </a:endParaRPr>
          </a:p>
          <a:p>
            <a:pPr marL="0" lvl="0" indent="0" algn="l" rtl="0">
              <a:lnSpc>
                <a:spcPct val="100000"/>
              </a:lnSpc>
              <a:spcBef>
                <a:spcPts val="1000"/>
              </a:spcBef>
              <a:spcAft>
                <a:spcPts val="0"/>
              </a:spcAft>
              <a:buClr>
                <a:schemeClr val="dk1"/>
              </a:buClr>
              <a:buSzPts val="1100"/>
              <a:buFont typeface="Arial"/>
              <a:buNone/>
            </a:pPr>
            <a:r>
              <a:rPr lang="en" sz="2100" b="1">
                <a:solidFill>
                  <a:schemeClr val="dk1"/>
                </a:solidFill>
              </a:rPr>
              <a:t>Sectors</a:t>
            </a:r>
            <a:endParaRPr sz="2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100">
                <a:solidFill>
                  <a:schemeClr val="dk1"/>
                </a:solidFill>
              </a:rPr>
              <a:t>Energy supply</a:t>
            </a:r>
            <a:endParaRPr sz="2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100">
                <a:solidFill>
                  <a:schemeClr val="dk1"/>
                </a:solidFill>
              </a:rPr>
              <a:t>Transportation</a:t>
            </a:r>
            <a:endParaRPr sz="2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100">
                <a:solidFill>
                  <a:schemeClr val="dk1"/>
                </a:solidFill>
              </a:rPr>
              <a:t>Buildings</a:t>
            </a:r>
            <a:endParaRPr sz="2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100">
                <a:solidFill>
                  <a:schemeClr val="dk1"/>
                </a:solidFill>
              </a:rPr>
              <a:t>Industry</a:t>
            </a:r>
            <a:endParaRPr sz="2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100">
                <a:solidFill>
                  <a:schemeClr val="dk1"/>
                </a:solidFill>
              </a:rPr>
              <a:t>Agriculture</a:t>
            </a:r>
            <a:endParaRPr sz="2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100">
                <a:solidFill>
                  <a:schemeClr val="dk1"/>
                </a:solidFill>
              </a:rPr>
              <a:t>Forestry</a:t>
            </a:r>
            <a:endParaRPr sz="2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100">
                <a:solidFill>
                  <a:schemeClr val="dk1"/>
                </a:solidFill>
              </a:rPr>
              <a:t>Other land use</a:t>
            </a:r>
            <a:endParaRPr sz="2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100">
                <a:solidFill>
                  <a:schemeClr val="dk1"/>
                </a:solidFill>
              </a:rPr>
              <a:t>CO</a:t>
            </a:r>
            <a:r>
              <a:rPr lang="en" sz="2100" baseline="-25000">
                <a:solidFill>
                  <a:schemeClr val="dk1"/>
                </a:solidFill>
              </a:rPr>
              <a:t>2</a:t>
            </a:r>
            <a:r>
              <a:rPr lang="en" sz="2100">
                <a:solidFill>
                  <a:schemeClr val="dk1"/>
                </a:solidFill>
              </a:rPr>
              <a:t> removal</a:t>
            </a:r>
            <a:endParaRPr sz="2100">
              <a:solidFill>
                <a:schemeClr val="dk1"/>
              </a:solidFill>
            </a:endParaRPr>
          </a:p>
        </p:txBody>
      </p:sp>
      <p:sp>
        <p:nvSpPr>
          <p:cNvPr id="479" name="Google Shape;479;p80"/>
          <p:cNvSpPr txBox="1"/>
          <p:nvPr/>
        </p:nvSpPr>
        <p:spPr>
          <a:xfrm>
            <a:off x="95750" y="4589400"/>
            <a:ext cx="4866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Figure data based on IPCC AR6 WG3 Report (2022). Percentages shown do not add to exactly 100% due to rounding to two significant figures.</a:t>
            </a:r>
            <a:endParaRPr sz="1200">
              <a:latin typeface="Source Sans Pro"/>
              <a:ea typeface="Source Sans Pro"/>
              <a:cs typeface="Source Sans Pro"/>
              <a:sym typeface="Source Sans Pro"/>
            </a:endParaRPr>
          </a:p>
        </p:txBody>
      </p:sp>
      <p:sp>
        <p:nvSpPr>
          <p:cNvPr id="480" name="Google Shape;480;p80"/>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12</a:t>
            </a:fld>
            <a:endParaRPr>
              <a:latin typeface="Source Sans Pro"/>
              <a:ea typeface="Source Sans Pro"/>
              <a:cs typeface="Source Sans Pro"/>
              <a:sym typeface="Source Sans Pro"/>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Analysis of implicit design of ML tools</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120</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8" y="909748"/>
            <a:ext cx="5175804" cy="421830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lang="en-US" sz="1700" dirty="0">
                <a:solidFill>
                  <a:prstClr val="black"/>
                </a:solidFill>
                <a:latin typeface="Source Sans Pro" panose="020B0503030403020204" pitchFamily="34" charset="77"/>
              </a:rPr>
              <a:t>ML</a:t>
            </a: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continues to rely on benchmarks like ImageNet-1k to evaluate models and pre-train for applied settings.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Such benchmarks are often derived from Internet data, chosen &amp; labeled without relevant experts in the room.</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Example: We worked with ecologists to analyze the 27% of ImageNet-1k that is wild animals.</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12% of the images are wrong, 12% of categories are contradictory.</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Species heavily biased towards United States.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Exemplary of </a:t>
            </a:r>
            <a:r>
              <a:rPr lang="en-US" sz="1700" dirty="0">
                <a:solidFill>
                  <a:prstClr val="black"/>
                </a:solidFill>
                <a:latin typeface="Source Sans Pro" panose="020B0503030403020204" pitchFamily="34" charset="77"/>
              </a:rPr>
              <a:t>ML</a:t>
            </a:r>
            <a:r>
              <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innovations developed without stakeholders relevant to societal impact.</a:t>
            </a: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228600" marR="0" lvl="0" indent="-22860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
        <p:nvSpPr>
          <p:cNvPr id="9" name="Content Placeholder 3">
            <a:extLst>
              <a:ext uri="{FF2B5EF4-FFF2-40B4-BE49-F238E27FC236}">
                <a16:creationId xmlns:a16="http://schemas.microsoft.com/office/drawing/2014/main" id="{CA147B7E-107F-C547-ACC6-4FCE5D65C284}"/>
              </a:ext>
            </a:extLst>
          </p:cNvPr>
          <p:cNvSpPr txBox="1">
            <a:spLocks/>
          </p:cNvSpPr>
          <p:nvPr/>
        </p:nvSpPr>
        <p:spPr>
          <a:xfrm>
            <a:off x="5864690" y="4318710"/>
            <a:ext cx="3062622" cy="20861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Alexandra Sasha </a:t>
            </a:r>
            <a:r>
              <a:rPr kumimoji="0" lang="en-US" sz="12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Luccioni</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and David Rolnick, </a:t>
            </a:r>
            <a:r>
              <a:rPr kumimoji="0" lang="en-US" sz="12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Bugs in the Data: How ImageNet Misrepresents Biodiversity, </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AAAI</a:t>
            </a:r>
            <a:r>
              <a:rPr kumimoji="0" lang="en-US" sz="1200" b="0" i="0" u="none" strike="noStrike" kern="1200" cap="none" spc="0" normalizeH="0" noProof="0" dirty="0">
                <a:ln>
                  <a:noFill/>
                </a:ln>
                <a:solidFill>
                  <a:prstClr val="black"/>
                </a:solidFill>
                <a:effectLst/>
                <a:uLnTx/>
                <a:uFillTx/>
                <a:latin typeface="Source Sans Pro" panose="020B0503030403020204" pitchFamily="34" charset="77"/>
                <a:ea typeface="+mn-ea"/>
                <a:cs typeface="+mn-cs"/>
                <a:sym typeface="Arial"/>
              </a:rPr>
              <a:t> 2023</a:t>
            </a:r>
            <a:r>
              <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1028" name="Picture 4" descr="ImageNet Dataset | Papers With Code">
            <a:extLst>
              <a:ext uri="{FF2B5EF4-FFF2-40B4-BE49-F238E27FC236}">
                <a16:creationId xmlns:a16="http://schemas.microsoft.com/office/drawing/2014/main" id="{D39A3F23-DB15-4BB5-A6C0-CF36301CA9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 t="28887" r="6607" b="17224"/>
          <a:stretch/>
        </p:blipFill>
        <p:spPr bwMode="auto">
          <a:xfrm>
            <a:off x="6030912" y="814332"/>
            <a:ext cx="2730178" cy="1594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1156950-2EC4-447C-3E77-E0F810AEF6FF}"/>
              </a:ext>
            </a:extLst>
          </p:cNvPr>
          <p:cNvPicPr>
            <a:picLocks noChangeAspect="1"/>
          </p:cNvPicPr>
          <p:nvPr/>
        </p:nvPicPr>
        <p:blipFill>
          <a:blip r:embed="rId4"/>
          <a:stretch>
            <a:fillRect/>
          </a:stretch>
        </p:blipFill>
        <p:spPr>
          <a:xfrm>
            <a:off x="7473953" y="2550010"/>
            <a:ext cx="1061448" cy="796086"/>
          </a:xfrm>
          <a:prstGeom prst="rect">
            <a:avLst/>
          </a:prstGeom>
        </p:spPr>
      </p:pic>
      <p:pic>
        <p:nvPicPr>
          <p:cNvPr id="4" name="Picture 3">
            <a:extLst>
              <a:ext uri="{FF2B5EF4-FFF2-40B4-BE49-F238E27FC236}">
                <a16:creationId xmlns:a16="http://schemas.microsoft.com/office/drawing/2014/main" id="{FBECFFC7-716A-E920-DC27-9766A1E7F8CF}"/>
              </a:ext>
            </a:extLst>
          </p:cNvPr>
          <p:cNvPicPr>
            <a:picLocks noChangeAspect="1"/>
          </p:cNvPicPr>
          <p:nvPr/>
        </p:nvPicPr>
        <p:blipFill>
          <a:blip r:embed="rId5"/>
          <a:stretch>
            <a:fillRect/>
          </a:stretch>
        </p:blipFill>
        <p:spPr>
          <a:xfrm>
            <a:off x="7483843" y="3424062"/>
            <a:ext cx="1065911" cy="799233"/>
          </a:xfrm>
          <a:prstGeom prst="rect">
            <a:avLst/>
          </a:prstGeom>
        </p:spPr>
      </p:pic>
      <p:pic>
        <p:nvPicPr>
          <p:cNvPr id="5" name="Picture 4">
            <a:extLst>
              <a:ext uri="{FF2B5EF4-FFF2-40B4-BE49-F238E27FC236}">
                <a16:creationId xmlns:a16="http://schemas.microsoft.com/office/drawing/2014/main" id="{D9D25678-A68D-E67E-558E-CC762285D4D7}"/>
              </a:ext>
            </a:extLst>
          </p:cNvPr>
          <p:cNvPicPr>
            <a:picLocks noChangeAspect="1"/>
          </p:cNvPicPr>
          <p:nvPr/>
        </p:nvPicPr>
        <p:blipFill>
          <a:blip r:embed="rId6"/>
          <a:stretch>
            <a:fillRect/>
          </a:stretch>
        </p:blipFill>
        <p:spPr>
          <a:xfrm>
            <a:off x="6306844" y="2550010"/>
            <a:ext cx="1063546" cy="797659"/>
          </a:xfrm>
          <a:prstGeom prst="rect">
            <a:avLst/>
          </a:prstGeom>
          <a:ln w="38100">
            <a:solidFill>
              <a:srgbClr val="FF0000"/>
            </a:solidFill>
          </a:ln>
        </p:spPr>
      </p:pic>
      <p:pic>
        <p:nvPicPr>
          <p:cNvPr id="8" name="Picture 7">
            <a:extLst>
              <a:ext uri="{FF2B5EF4-FFF2-40B4-BE49-F238E27FC236}">
                <a16:creationId xmlns:a16="http://schemas.microsoft.com/office/drawing/2014/main" id="{FA400436-3193-2475-46C1-F4866FC8CD49}"/>
              </a:ext>
            </a:extLst>
          </p:cNvPr>
          <p:cNvPicPr>
            <a:picLocks noChangeAspect="1"/>
          </p:cNvPicPr>
          <p:nvPr/>
        </p:nvPicPr>
        <p:blipFill>
          <a:blip r:embed="rId7"/>
          <a:stretch>
            <a:fillRect/>
          </a:stretch>
        </p:blipFill>
        <p:spPr>
          <a:xfrm>
            <a:off x="6304518" y="3424062"/>
            <a:ext cx="1065872" cy="799232"/>
          </a:xfrm>
          <a:prstGeom prst="rect">
            <a:avLst/>
          </a:prstGeom>
        </p:spPr>
      </p:pic>
    </p:spTree>
    <p:extLst>
      <p:ext uri="{BB962C8B-B14F-4D97-AF65-F5344CB8AC3E}">
        <p14:creationId xmlns:p14="http://schemas.microsoft.com/office/powerpoint/2010/main" val="225886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57"/>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1412" name="Google Shape;1412;p157"/>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3" name="Google Shape;1413;p157"/>
          <p:cNvSpPr/>
          <p:nvPr/>
        </p:nvSpPr>
        <p:spPr>
          <a:xfrm>
            <a:off x="523875" y="3482670"/>
            <a:ext cx="5953800" cy="443369"/>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57"/>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dirty="0">
                <a:solidFill>
                  <a:schemeClr val="dk1"/>
                </a:solidFill>
              </a:rPr>
              <a:t>Introduction to climate change</a:t>
            </a:r>
            <a:endParaRPr sz="1800" dirty="0">
              <a:solidFill>
                <a:schemeClr val="dk1"/>
              </a:solidFill>
            </a:endParaRPr>
          </a:p>
          <a:p>
            <a:pPr marL="0" lvl="0" indent="0" algn="l" rtl="0">
              <a:spcBef>
                <a:spcPts val="800"/>
              </a:spcBef>
              <a:spcAft>
                <a:spcPts val="0"/>
              </a:spcAft>
              <a:buNone/>
            </a:pPr>
            <a:r>
              <a:rPr lang="en" sz="1800" dirty="0">
                <a:solidFill>
                  <a:schemeClr val="dk1"/>
                </a:solidFill>
              </a:rPr>
              <a:t>Opportunities for ML in climate action</a:t>
            </a:r>
            <a:endParaRPr sz="1800" dirty="0">
              <a:solidFill>
                <a:schemeClr val="dk1"/>
              </a:solidFill>
            </a:endParaRPr>
          </a:p>
          <a:p>
            <a:pPr marL="0" lvl="0" indent="0" algn="l" rtl="0">
              <a:lnSpc>
                <a:spcPct val="100000"/>
              </a:lnSpc>
              <a:spcBef>
                <a:spcPts val="800"/>
              </a:spcBef>
              <a:spcAft>
                <a:spcPts val="0"/>
              </a:spcAft>
              <a:buNone/>
            </a:pPr>
            <a:r>
              <a:rPr lang="en" sz="1800" dirty="0">
                <a:solidFill>
                  <a:schemeClr val="dk1"/>
                </a:solidFill>
              </a:rPr>
              <a:t>Research challenges</a:t>
            </a:r>
            <a:endParaRPr sz="1800" dirty="0">
              <a:solidFill>
                <a:schemeClr val="dk1"/>
              </a:solidFill>
            </a:endParaRPr>
          </a:p>
          <a:p>
            <a:pPr marL="457200" lvl="0" indent="-358775" algn="l" rtl="0">
              <a:spcBef>
                <a:spcPts val="400"/>
              </a:spcBef>
              <a:spcAft>
                <a:spcPts val="0"/>
              </a:spcAft>
              <a:buClr>
                <a:schemeClr val="dk1"/>
              </a:buClr>
              <a:buSzPts val="2050"/>
              <a:buChar char="▸"/>
            </a:pPr>
            <a:r>
              <a:rPr lang="en" sz="1800" dirty="0">
                <a:solidFill>
                  <a:schemeClr val="dk1"/>
                </a:solidFill>
              </a:rPr>
              <a:t>Physics-informed and robust ML</a:t>
            </a:r>
            <a:endParaRPr sz="1800" dirty="0">
              <a:solidFill>
                <a:schemeClr val="dk1"/>
              </a:solidFill>
            </a:endParaRPr>
          </a:p>
          <a:p>
            <a:pPr marL="457200" lvl="0" indent="-358775" algn="l" rtl="0">
              <a:spcBef>
                <a:spcPts val="0"/>
              </a:spcBef>
              <a:spcAft>
                <a:spcPts val="0"/>
              </a:spcAft>
              <a:buClr>
                <a:schemeClr val="dk1"/>
              </a:buClr>
              <a:buSzPts val="2050"/>
              <a:buChar char="▸"/>
            </a:pPr>
            <a:r>
              <a:rPr lang="en" sz="1800" dirty="0">
                <a:solidFill>
                  <a:schemeClr val="dk1"/>
                </a:solidFill>
              </a:rPr>
              <a:t>Interpretable ML and uncertainty quantification</a:t>
            </a:r>
            <a:endParaRPr sz="1800" dirty="0">
              <a:solidFill>
                <a:schemeClr val="dk1"/>
              </a:solidFill>
            </a:endParaRPr>
          </a:p>
          <a:p>
            <a:pPr marL="457200" lvl="0" indent="-358775" algn="l" rtl="0">
              <a:spcBef>
                <a:spcPts val="0"/>
              </a:spcBef>
              <a:spcAft>
                <a:spcPts val="0"/>
              </a:spcAft>
              <a:buClr>
                <a:schemeClr val="dk1"/>
              </a:buClr>
              <a:buSzPts val="2050"/>
              <a:buChar char="▸"/>
            </a:pPr>
            <a:r>
              <a:rPr lang="en" sz="1800" dirty="0">
                <a:solidFill>
                  <a:schemeClr val="dk1"/>
                </a:solidFill>
              </a:rPr>
              <a:t>Generalization and causality</a:t>
            </a:r>
            <a:endParaRPr sz="1800" dirty="0">
              <a:solidFill>
                <a:schemeClr val="dk1"/>
              </a:solidFill>
            </a:endParaRPr>
          </a:p>
          <a:p>
            <a:pPr marL="0" lvl="0" indent="0" algn="l" rtl="0">
              <a:spcBef>
                <a:spcPts val="800"/>
              </a:spcBef>
              <a:spcAft>
                <a:spcPts val="0"/>
              </a:spcAft>
              <a:buNone/>
            </a:pPr>
            <a:r>
              <a:rPr lang="en" sz="1800" dirty="0">
                <a:solidFill>
                  <a:schemeClr val="dk1"/>
                </a:solidFill>
              </a:rPr>
              <a:t>Example projects</a:t>
            </a:r>
          </a:p>
          <a:p>
            <a:pPr marL="0" lvl="0" indent="0" algn="l" rtl="0">
              <a:spcBef>
                <a:spcPts val="800"/>
              </a:spcBef>
              <a:spcAft>
                <a:spcPts val="0"/>
              </a:spcAft>
              <a:buNone/>
            </a:pPr>
            <a:r>
              <a:rPr lang="en" sz="1800" b="1" dirty="0">
                <a:solidFill>
                  <a:schemeClr val="dk1"/>
                </a:solidFill>
              </a:rPr>
              <a:t>Is ML a help or hindrance for climate action?</a:t>
            </a:r>
            <a:endParaRPr sz="1800" b="1" dirty="0">
              <a:solidFill>
                <a:schemeClr val="dk1"/>
              </a:solidFill>
            </a:endParaRPr>
          </a:p>
          <a:p>
            <a:pPr marL="0" lvl="0" indent="0" algn="l" rtl="0">
              <a:spcBef>
                <a:spcPts val="800"/>
              </a:spcBef>
              <a:spcAft>
                <a:spcPts val="0"/>
              </a:spcAft>
              <a:buNone/>
            </a:pPr>
            <a:r>
              <a:rPr lang="en" sz="1800" dirty="0">
                <a:solidFill>
                  <a:schemeClr val="dk1"/>
                </a:solidFill>
              </a:rPr>
              <a:t>Considerations for research and deployment</a:t>
            </a:r>
            <a:endParaRPr sz="1800" dirty="0">
              <a:solidFill>
                <a:schemeClr val="dk1"/>
              </a:solidFill>
            </a:endParaRPr>
          </a:p>
          <a:p>
            <a:pPr marL="0" lvl="0" indent="0" algn="l" rtl="0">
              <a:spcBef>
                <a:spcPts val="800"/>
              </a:spcBef>
              <a:spcAft>
                <a:spcPts val="0"/>
              </a:spcAft>
              <a:buNone/>
            </a:pPr>
            <a:r>
              <a:rPr lang="en" sz="1800" dirty="0">
                <a:solidFill>
                  <a:schemeClr val="dk1"/>
                </a:solidFill>
              </a:rPr>
              <a:t>Takeaways and how to get involved</a:t>
            </a:r>
            <a:endParaRPr sz="1800" dirty="0">
              <a:solidFill>
                <a:schemeClr val="dk1"/>
              </a:solidFill>
            </a:endParaRPr>
          </a:p>
          <a:p>
            <a:pPr marL="0" lvl="0" indent="0" algn="l" rtl="0">
              <a:spcBef>
                <a:spcPts val="1200"/>
              </a:spcBef>
              <a:spcAft>
                <a:spcPts val="1200"/>
              </a:spcAft>
              <a:buNone/>
            </a:pPr>
            <a:endParaRPr sz="1800" dirty="0">
              <a:solidFill>
                <a:schemeClr val="dk1"/>
              </a:solidFill>
            </a:endParaRPr>
          </a:p>
        </p:txBody>
      </p:sp>
      <p:sp>
        <p:nvSpPr>
          <p:cNvPr id="1415" name="Google Shape;1415;p157"/>
          <p:cNvSpPr/>
          <p:nvPr/>
        </p:nvSpPr>
        <p:spPr>
          <a:xfrm>
            <a:off x="6926925" y="2130248"/>
            <a:ext cx="1958400" cy="2206800"/>
          </a:xfrm>
          <a:prstGeom prst="wedgeRoundRectCallout">
            <a:avLst>
              <a:gd name="adj1" fmla="val -63081"/>
              <a:gd name="adj2" fmla="val 21436"/>
              <a:gd name="adj3" fmla="val 0"/>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Source Sans Pro"/>
                <a:ea typeface="Source Sans Pro"/>
                <a:cs typeface="Source Sans Pro"/>
                <a:sym typeface="Source Sans Pro"/>
              </a:rPr>
              <a:t>What is ML’s carbon footprint? </a:t>
            </a:r>
            <a:endParaRPr sz="1800" dirty="0">
              <a:latin typeface="Source Sans Pro"/>
              <a:ea typeface="Source Sans Pro"/>
              <a:cs typeface="Source Sans Pro"/>
              <a:sym typeface="Source Sans Pro"/>
            </a:endParaRPr>
          </a:p>
          <a:p>
            <a:pPr marL="0" lvl="0" indent="0" algn="ctr" rtl="0">
              <a:spcBef>
                <a:spcPts val="0"/>
              </a:spcBef>
              <a:spcAft>
                <a:spcPts val="0"/>
              </a:spcAft>
              <a:buNone/>
            </a:pPr>
            <a:endParaRPr sz="1800" dirty="0">
              <a:latin typeface="Source Sans Pro"/>
              <a:ea typeface="Source Sans Pro"/>
              <a:cs typeface="Source Sans Pro"/>
              <a:sym typeface="Source Sans Pro"/>
            </a:endParaRPr>
          </a:p>
          <a:p>
            <a:pPr marL="0" lvl="0" indent="0" algn="ctr" rtl="0">
              <a:spcBef>
                <a:spcPts val="0"/>
              </a:spcBef>
              <a:spcAft>
                <a:spcPts val="0"/>
              </a:spcAft>
              <a:buNone/>
            </a:pPr>
            <a:r>
              <a:rPr lang="en" sz="1800" dirty="0">
                <a:latin typeface="Source Sans Pro"/>
                <a:ea typeface="Source Sans Pro"/>
                <a:cs typeface="Source Sans Pro"/>
                <a:sym typeface="Source Sans Pro"/>
              </a:rPr>
              <a:t>What can one do to shape the overall impact?</a:t>
            </a:r>
            <a:endParaRPr sz="1800" dirty="0">
              <a:latin typeface="Source Sans Pro"/>
              <a:ea typeface="Source Sans Pro"/>
              <a:cs typeface="Source Sans Pro"/>
              <a:sym typeface="Source Sans Pro"/>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grpSp>
        <p:nvGrpSpPr>
          <p:cNvPr id="1420" name="Google Shape;1420;p158"/>
          <p:cNvGrpSpPr/>
          <p:nvPr/>
        </p:nvGrpSpPr>
        <p:grpSpPr>
          <a:xfrm>
            <a:off x="3421932" y="1290785"/>
            <a:ext cx="2286154" cy="1083975"/>
            <a:chOff x="1205225" y="2051850"/>
            <a:chExt cx="4285200" cy="1445300"/>
          </a:xfrm>
        </p:grpSpPr>
        <p:sp>
          <p:nvSpPr>
            <p:cNvPr id="1421" name="Google Shape;1421;p158"/>
            <p:cNvSpPr/>
            <p:nvPr/>
          </p:nvSpPr>
          <p:spPr>
            <a:xfrm>
              <a:off x="1205225" y="2051850"/>
              <a:ext cx="4285200" cy="1425600"/>
            </a:xfrm>
            <a:prstGeom prst="roundRect">
              <a:avLst>
                <a:gd name="adj" fmla="val 16667"/>
              </a:avLst>
            </a:prstGeom>
            <a:noFill/>
            <a:ln w="76200" cap="flat" cmpd="sng">
              <a:solidFill>
                <a:srgbClr val="6AA84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1422" name="Google Shape;1422;p158"/>
            <p:cNvSpPr txBox="1"/>
            <p:nvPr/>
          </p:nvSpPr>
          <p:spPr>
            <a:xfrm>
              <a:off x="1469962" y="2071550"/>
              <a:ext cx="37557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dirty="0">
                  <a:solidFill>
                    <a:schemeClr val="dk1"/>
                  </a:solidFill>
                  <a:latin typeface="Source Sans Pro"/>
                  <a:ea typeface="Source Sans Pro"/>
                  <a:cs typeface="Source Sans Pro"/>
                  <a:sym typeface="Source Sans Pro"/>
                </a:rPr>
                <a:t>ML</a:t>
              </a:r>
              <a:r>
                <a:rPr lang="en" sz="1800" b="1" i="0" u="none" strike="noStrike" cap="none" dirty="0">
                  <a:solidFill>
                    <a:schemeClr val="dk1"/>
                  </a:solidFill>
                  <a:latin typeface="Source Sans Pro"/>
                  <a:ea typeface="Source Sans Pro"/>
                  <a:cs typeface="Source Sans Pro"/>
                  <a:sym typeface="Source Sans Pro"/>
                </a:rPr>
                <a:t> applications </a:t>
              </a:r>
              <a:r>
                <a:rPr lang="en" sz="1800" b="1" dirty="0">
                  <a:solidFill>
                    <a:schemeClr val="dk1"/>
                  </a:solidFill>
                  <a:latin typeface="Source Sans Pro"/>
                  <a:ea typeface="Source Sans Pro"/>
                  <a:cs typeface="Source Sans Pro"/>
                  <a:sym typeface="Source Sans Pro"/>
                </a:rPr>
                <a:t>in</a:t>
              </a:r>
              <a:r>
                <a:rPr lang="en" sz="1800" b="1" i="0" u="none" strike="noStrike" cap="none" dirty="0">
                  <a:solidFill>
                    <a:schemeClr val="dk1"/>
                  </a:solidFill>
                  <a:latin typeface="Source Sans Pro"/>
                  <a:ea typeface="Source Sans Pro"/>
                  <a:cs typeface="Source Sans Pro"/>
                  <a:sym typeface="Source Sans Pro"/>
                </a:rPr>
                <a:t> climate change mitigation </a:t>
              </a:r>
              <a:endParaRPr sz="1800" b="1" dirty="0">
                <a:solidFill>
                  <a:schemeClr val="dk1"/>
                </a:solidFill>
                <a:latin typeface="Source Sans Pro"/>
                <a:ea typeface="Source Sans Pro"/>
                <a:cs typeface="Source Sans Pro"/>
                <a:sym typeface="Source Sans Pro"/>
              </a:endParaRPr>
            </a:p>
          </p:txBody>
        </p:sp>
      </p:grpSp>
      <p:grpSp>
        <p:nvGrpSpPr>
          <p:cNvPr id="1423" name="Google Shape;1423;p158"/>
          <p:cNvGrpSpPr/>
          <p:nvPr/>
        </p:nvGrpSpPr>
        <p:grpSpPr>
          <a:xfrm>
            <a:off x="3453624" y="2844860"/>
            <a:ext cx="2286162" cy="1076625"/>
            <a:chOff x="6478000" y="2051850"/>
            <a:chExt cx="4029900" cy="1435500"/>
          </a:xfrm>
        </p:grpSpPr>
        <p:sp>
          <p:nvSpPr>
            <p:cNvPr id="1424" name="Google Shape;1424;p158"/>
            <p:cNvSpPr/>
            <p:nvPr/>
          </p:nvSpPr>
          <p:spPr>
            <a:xfrm>
              <a:off x="6478000" y="2051850"/>
              <a:ext cx="4029900" cy="1425600"/>
            </a:xfrm>
            <a:prstGeom prst="roundRect">
              <a:avLst>
                <a:gd name="adj" fmla="val 16667"/>
              </a:avLst>
            </a:prstGeom>
            <a:noFill/>
            <a:ln w="76200" cap="flat" cmpd="sng">
              <a:solidFill>
                <a:srgbClr val="E0666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1425" name="Google Shape;1425;p158"/>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dirty="0">
                  <a:solidFill>
                    <a:schemeClr val="dk1"/>
                  </a:solidFill>
                  <a:latin typeface="Source Sans Pro"/>
                  <a:ea typeface="Source Sans Pro"/>
                  <a:cs typeface="Source Sans Pro"/>
                  <a:sym typeface="Source Sans Pro"/>
                </a:rPr>
                <a:t>ML</a:t>
              </a:r>
              <a:r>
                <a:rPr lang="en" sz="1800" b="1" i="0" u="none" strike="noStrike" cap="none" dirty="0">
                  <a:solidFill>
                    <a:schemeClr val="dk1"/>
                  </a:solidFill>
                  <a:latin typeface="Source Sans Pro"/>
                  <a:ea typeface="Source Sans Pro"/>
                  <a:cs typeface="Source Sans Pro"/>
                  <a:sym typeface="Source Sans Pro"/>
                </a:rPr>
                <a:t> applications </a:t>
              </a:r>
              <a:r>
                <a:rPr lang="en" sz="1800" b="1" dirty="0">
                  <a:solidFill>
                    <a:schemeClr val="dk1"/>
                  </a:solidFill>
                  <a:latin typeface="Source Sans Pro"/>
                  <a:ea typeface="Source Sans Pro"/>
                  <a:cs typeface="Source Sans Pro"/>
                  <a:sym typeface="Source Sans Pro"/>
                </a:rPr>
                <a:t>that</a:t>
              </a:r>
              <a:r>
                <a:rPr lang="en" sz="1800" b="1" i="0" u="none" strike="noStrike" cap="none" dirty="0">
                  <a:solidFill>
                    <a:schemeClr val="dk1"/>
                  </a:solidFill>
                  <a:latin typeface="Source Sans Pro"/>
                  <a:ea typeface="Source Sans Pro"/>
                  <a:cs typeface="Source Sans Pro"/>
                  <a:sym typeface="Source Sans Pro"/>
                </a:rPr>
                <a:t> increase emissions</a:t>
              </a:r>
              <a:endParaRPr sz="1800" b="1" dirty="0">
                <a:solidFill>
                  <a:schemeClr val="dk1"/>
                </a:solidFill>
                <a:latin typeface="Source Sans Pro"/>
                <a:ea typeface="Source Sans Pro"/>
                <a:cs typeface="Source Sans Pro"/>
                <a:sym typeface="Source Sans Pro"/>
              </a:endParaRPr>
            </a:p>
          </p:txBody>
        </p:sp>
      </p:grpSp>
      <p:sp>
        <p:nvSpPr>
          <p:cNvPr id="1426" name="Google Shape;1426;p158"/>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900" b="1">
                <a:solidFill>
                  <a:srgbClr val="0070C0"/>
                </a:solidFill>
                <a:latin typeface="Source Sans Pro"/>
                <a:ea typeface="Source Sans Pro"/>
                <a:cs typeface="Source Sans Pro"/>
                <a:sym typeface="Source Sans Pro"/>
              </a:rPr>
              <a:t>ML’s carbon footprint</a:t>
            </a:r>
            <a:endParaRPr sz="2900" b="1">
              <a:solidFill>
                <a:srgbClr val="0070C0"/>
              </a:solidFill>
              <a:latin typeface="Source Sans Pro"/>
              <a:ea typeface="Source Sans Pro"/>
              <a:cs typeface="Source Sans Pro"/>
              <a:sym typeface="Source Sans Pro"/>
            </a:endParaRPr>
          </a:p>
        </p:txBody>
      </p:sp>
      <p:sp>
        <p:nvSpPr>
          <p:cNvPr id="1427" name="Google Shape;1427;p158"/>
          <p:cNvSpPr txBox="1"/>
          <p:nvPr/>
        </p:nvSpPr>
        <p:spPr>
          <a:xfrm>
            <a:off x="6976773" y="4854209"/>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122</a:t>
            </a:fld>
            <a:endParaRPr sz="900">
              <a:solidFill>
                <a:srgbClr val="888888"/>
              </a:solidFill>
              <a:latin typeface="Calibri"/>
              <a:ea typeface="Calibri"/>
              <a:cs typeface="Calibri"/>
              <a:sym typeface="Calibri"/>
            </a:endParaRPr>
          </a:p>
        </p:txBody>
      </p:sp>
      <p:grpSp>
        <p:nvGrpSpPr>
          <p:cNvPr id="1428" name="Google Shape;1428;p158"/>
          <p:cNvGrpSpPr/>
          <p:nvPr/>
        </p:nvGrpSpPr>
        <p:grpSpPr>
          <a:xfrm>
            <a:off x="6359953" y="2112264"/>
            <a:ext cx="2286154" cy="1083975"/>
            <a:chOff x="6374925" y="2051850"/>
            <a:chExt cx="4285200" cy="1445300"/>
          </a:xfrm>
        </p:grpSpPr>
        <p:sp>
          <p:nvSpPr>
            <p:cNvPr id="1429" name="Google Shape;1429;p158"/>
            <p:cNvSpPr/>
            <p:nvPr/>
          </p:nvSpPr>
          <p:spPr>
            <a:xfrm>
              <a:off x="6374925" y="2051850"/>
              <a:ext cx="4285200" cy="1425600"/>
            </a:xfrm>
            <a:prstGeom prst="roundRect">
              <a:avLst>
                <a:gd name="adj" fmla="val 16667"/>
              </a:avLst>
            </a:prstGeom>
            <a:noFill/>
            <a:ln w="76200" cap="flat" cmpd="sng">
              <a:solidFill>
                <a:srgbClr val="9243C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1430" name="Google Shape;1430;p158"/>
            <p:cNvSpPr txBox="1"/>
            <p:nvPr/>
          </p:nvSpPr>
          <p:spPr>
            <a:xfrm>
              <a:off x="6374925" y="2071550"/>
              <a:ext cx="4285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dirty="0">
                  <a:solidFill>
                    <a:schemeClr val="dk1"/>
                  </a:solidFill>
                  <a:latin typeface="Source Sans Pro"/>
                  <a:ea typeface="Source Sans Pro"/>
                  <a:cs typeface="Source Sans Pro"/>
                  <a:sym typeface="Source Sans Pro"/>
                </a:rPr>
                <a:t>ML’s system-level impacts</a:t>
              </a:r>
              <a:endParaRPr sz="1800" b="1" dirty="0">
                <a:solidFill>
                  <a:schemeClr val="dk1"/>
                </a:solidFill>
                <a:latin typeface="Source Sans Pro"/>
                <a:ea typeface="Source Sans Pro"/>
                <a:cs typeface="Source Sans Pro"/>
                <a:sym typeface="Source Sans Pro"/>
              </a:endParaRPr>
            </a:p>
          </p:txBody>
        </p:sp>
      </p:grpSp>
      <p:grpSp>
        <p:nvGrpSpPr>
          <p:cNvPr id="1431" name="Google Shape;1431;p158"/>
          <p:cNvGrpSpPr/>
          <p:nvPr/>
        </p:nvGrpSpPr>
        <p:grpSpPr>
          <a:xfrm>
            <a:off x="483896" y="2109638"/>
            <a:ext cx="2286162" cy="1076625"/>
            <a:chOff x="6478000" y="2051850"/>
            <a:chExt cx="4029900" cy="1435500"/>
          </a:xfrm>
        </p:grpSpPr>
        <p:sp>
          <p:nvSpPr>
            <p:cNvPr id="1432" name="Google Shape;1432;p158"/>
            <p:cNvSpPr/>
            <p:nvPr/>
          </p:nvSpPr>
          <p:spPr>
            <a:xfrm>
              <a:off x="6478000" y="2051850"/>
              <a:ext cx="4029900" cy="1425600"/>
            </a:xfrm>
            <a:prstGeom prst="roundRect">
              <a:avLst>
                <a:gd name="adj" fmla="val 16667"/>
              </a:avLst>
            </a:prstGeom>
            <a:noFill/>
            <a:ln w="76200" cap="flat" cmpd="sng">
              <a:solidFill>
                <a:srgbClr val="FF990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1433" name="Google Shape;1433;p158"/>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dirty="0">
                  <a:solidFill>
                    <a:schemeClr val="dk1"/>
                  </a:solidFill>
                  <a:latin typeface="Source Sans Pro"/>
                  <a:ea typeface="Source Sans Pro"/>
                  <a:cs typeface="Source Sans Pro"/>
                  <a:sym typeface="Source Sans Pro"/>
                </a:rPr>
                <a:t>Emissions from ML computation &amp; hardware</a:t>
              </a:r>
              <a:endParaRPr sz="1800" dirty="0"/>
            </a:p>
          </p:txBody>
        </p:sp>
      </p:grpSp>
      <p:sp>
        <p:nvSpPr>
          <p:cNvPr id="1434" name="Google Shape;1434;p158"/>
          <p:cNvSpPr txBox="1"/>
          <p:nvPr/>
        </p:nvSpPr>
        <p:spPr>
          <a:xfrm>
            <a:off x="38100" y="4637400"/>
            <a:ext cx="914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Kaack, L. H., Donti, P. L., Strubell, E., Kamiya, G., Creutzig, F., &amp; Rolnick, D. (2022). Aligning artificial intelligence with climate change mitigation. </a:t>
            </a:r>
            <a:r>
              <a:rPr lang="en" sz="1000" i="1">
                <a:solidFill>
                  <a:srgbClr val="222222"/>
                </a:solidFill>
                <a:latin typeface="Source Sans Pro"/>
                <a:ea typeface="Source Sans Pro"/>
                <a:cs typeface="Source Sans Pro"/>
                <a:sym typeface="Source Sans Pro"/>
              </a:rPr>
              <a:t>Nature Climate Change</a:t>
            </a:r>
            <a:r>
              <a:rPr lang="en" sz="1000">
                <a:solidFill>
                  <a:srgbClr val="222222"/>
                </a:solidFill>
                <a:latin typeface="Source Sans Pro"/>
                <a:ea typeface="Source Sans Pro"/>
                <a:cs typeface="Source Sans Pro"/>
                <a:sym typeface="Source Sans Pro"/>
              </a:rPr>
              <a:t>, 1-10.</a:t>
            </a:r>
            <a:endParaRPr sz="10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1435" name="Google Shape;1435;p158"/>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000">
                <a:latin typeface="Source Sans Pro"/>
                <a:ea typeface="Source Sans Pro"/>
                <a:cs typeface="Source Sans Pro"/>
                <a:sym typeface="Source Sans Pro"/>
              </a:rPr>
              <a:t>122</a:t>
            </a:fld>
            <a:endParaRPr sz="100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grpSp>
        <p:nvGrpSpPr>
          <p:cNvPr id="1440" name="Google Shape;1440;p159"/>
          <p:cNvGrpSpPr/>
          <p:nvPr/>
        </p:nvGrpSpPr>
        <p:grpSpPr>
          <a:xfrm>
            <a:off x="3421932" y="1290785"/>
            <a:ext cx="2286154" cy="1083975"/>
            <a:chOff x="1205225" y="2051850"/>
            <a:chExt cx="4285200" cy="1445300"/>
          </a:xfrm>
        </p:grpSpPr>
        <p:sp>
          <p:nvSpPr>
            <p:cNvPr id="1441" name="Google Shape;1441;p159"/>
            <p:cNvSpPr/>
            <p:nvPr/>
          </p:nvSpPr>
          <p:spPr>
            <a:xfrm>
              <a:off x="1205225" y="2051850"/>
              <a:ext cx="4285200" cy="1425600"/>
            </a:xfrm>
            <a:prstGeom prst="roundRect">
              <a:avLst>
                <a:gd name="adj" fmla="val 16667"/>
              </a:avLst>
            </a:prstGeom>
            <a:noFill/>
            <a:ln w="76200" cap="flat" cmpd="sng">
              <a:solidFill>
                <a:srgbClr val="6AA84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1442" name="Google Shape;1442;p159"/>
            <p:cNvSpPr txBox="1"/>
            <p:nvPr/>
          </p:nvSpPr>
          <p:spPr>
            <a:xfrm>
              <a:off x="1469962" y="2071550"/>
              <a:ext cx="3755700" cy="1425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900"/>
                <a:buFont typeface="Source Sans Pro"/>
                <a:buNone/>
              </a:pPr>
              <a:r>
                <a:rPr lang="en" sz="1800" b="1" dirty="0">
                  <a:solidFill>
                    <a:schemeClr val="dk1"/>
                  </a:solidFill>
                  <a:latin typeface="Source Sans Pro"/>
                  <a:ea typeface="Source Sans Pro"/>
                  <a:cs typeface="Source Sans Pro"/>
                  <a:sym typeface="Source Sans Pro"/>
                </a:rPr>
                <a:t>ML applications in climate change mitigation </a:t>
              </a:r>
              <a:endParaRPr sz="1800" b="1" dirty="0">
                <a:solidFill>
                  <a:schemeClr val="dk1"/>
                </a:solidFill>
                <a:latin typeface="Source Sans Pro"/>
                <a:ea typeface="Source Sans Pro"/>
                <a:cs typeface="Source Sans Pro"/>
                <a:sym typeface="Source Sans Pro"/>
              </a:endParaRPr>
            </a:p>
          </p:txBody>
        </p:sp>
      </p:grpSp>
      <p:grpSp>
        <p:nvGrpSpPr>
          <p:cNvPr id="1443" name="Google Shape;1443;p159"/>
          <p:cNvGrpSpPr/>
          <p:nvPr/>
        </p:nvGrpSpPr>
        <p:grpSpPr>
          <a:xfrm>
            <a:off x="3453624" y="2844860"/>
            <a:ext cx="2286162" cy="1076625"/>
            <a:chOff x="6478000" y="2051850"/>
            <a:chExt cx="4029900" cy="1435500"/>
          </a:xfrm>
        </p:grpSpPr>
        <p:sp>
          <p:nvSpPr>
            <p:cNvPr id="1444" name="Google Shape;1444;p159"/>
            <p:cNvSpPr/>
            <p:nvPr/>
          </p:nvSpPr>
          <p:spPr>
            <a:xfrm>
              <a:off x="6478000" y="2051850"/>
              <a:ext cx="4029900" cy="1425600"/>
            </a:xfrm>
            <a:prstGeom prst="roundRect">
              <a:avLst>
                <a:gd name="adj" fmla="val 16667"/>
              </a:avLst>
            </a:prstGeom>
            <a:noFill/>
            <a:ln w="76200" cap="flat" cmpd="sng">
              <a:solidFill>
                <a:srgbClr val="E0666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1445" name="Google Shape;1445;p159"/>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dirty="0">
                  <a:solidFill>
                    <a:schemeClr val="dk1"/>
                  </a:solidFill>
                  <a:latin typeface="Source Sans Pro"/>
                  <a:ea typeface="Source Sans Pro"/>
                  <a:cs typeface="Source Sans Pro"/>
                  <a:sym typeface="Source Sans Pro"/>
                </a:rPr>
                <a:t>ML</a:t>
              </a:r>
              <a:r>
                <a:rPr lang="en" sz="1800" b="1" i="0" u="none" strike="noStrike" cap="none" dirty="0">
                  <a:solidFill>
                    <a:schemeClr val="dk1"/>
                  </a:solidFill>
                  <a:latin typeface="Source Sans Pro"/>
                  <a:ea typeface="Source Sans Pro"/>
                  <a:cs typeface="Source Sans Pro"/>
                  <a:sym typeface="Source Sans Pro"/>
                </a:rPr>
                <a:t> applications </a:t>
              </a:r>
              <a:r>
                <a:rPr lang="en" sz="1800" b="1" dirty="0">
                  <a:solidFill>
                    <a:schemeClr val="dk1"/>
                  </a:solidFill>
                  <a:latin typeface="Source Sans Pro"/>
                  <a:ea typeface="Source Sans Pro"/>
                  <a:cs typeface="Source Sans Pro"/>
                  <a:sym typeface="Source Sans Pro"/>
                </a:rPr>
                <a:t>that</a:t>
              </a:r>
              <a:r>
                <a:rPr lang="en" sz="1800" b="1" i="0" u="none" strike="noStrike" cap="none" dirty="0">
                  <a:solidFill>
                    <a:schemeClr val="dk1"/>
                  </a:solidFill>
                  <a:latin typeface="Source Sans Pro"/>
                  <a:ea typeface="Source Sans Pro"/>
                  <a:cs typeface="Source Sans Pro"/>
                  <a:sym typeface="Source Sans Pro"/>
                </a:rPr>
                <a:t> increase emissions</a:t>
              </a:r>
              <a:endParaRPr sz="1800" b="1" dirty="0">
                <a:solidFill>
                  <a:schemeClr val="dk1"/>
                </a:solidFill>
                <a:latin typeface="Source Sans Pro"/>
                <a:ea typeface="Source Sans Pro"/>
                <a:cs typeface="Source Sans Pro"/>
                <a:sym typeface="Source Sans Pro"/>
              </a:endParaRPr>
            </a:p>
          </p:txBody>
        </p:sp>
      </p:grpSp>
      <p:sp>
        <p:nvSpPr>
          <p:cNvPr id="1446" name="Google Shape;1446;p159"/>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900" b="1" dirty="0">
                <a:solidFill>
                  <a:srgbClr val="0070C0"/>
                </a:solidFill>
                <a:latin typeface="Source Sans Pro"/>
                <a:ea typeface="Source Sans Pro"/>
                <a:cs typeface="Source Sans Pro"/>
                <a:sym typeface="Source Sans Pro"/>
              </a:rPr>
              <a:t>ML’s carbon footprint</a:t>
            </a:r>
            <a:endParaRPr sz="2900" b="1" dirty="0">
              <a:solidFill>
                <a:srgbClr val="0070C0"/>
              </a:solidFill>
              <a:latin typeface="Source Sans Pro"/>
              <a:ea typeface="Source Sans Pro"/>
              <a:cs typeface="Source Sans Pro"/>
              <a:sym typeface="Source Sans Pro"/>
            </a:endParaRPr>
          </a:p>
        </p:txBody>
      </p:sp>
      <p:sp>
        <p:nvSpPr>
          <p:cNvPr id="1447" name="Google Shape;1447;p159"/>
          <p:cNvSpPr txBox="1"/>
          <p:nvPr/>
        </p:nvSpPr>
        <p:spPr>
          <a:xfrm>
            <a:off x="6976773" y="4854209"/>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123</a:t>
            </a:fld>
            <a:endParaRPr sz="900">
              <a:solidFill>
                <a:srgbClr val="888888"/>
              </a:solidFill>
              <a:latin typeface="Calibri"/>
              <a:ea typeface="Calibri"/>
              <a:cs typeface="Calibri"/>
              <a:sym typeface="Calibri"/>
            </a:endParaRPr>
          </a:p>
        </p:txBody>
      </p:sp>
      <p:grpSp>
        <p:nvGrpSpPr>
          <p:cNvPr id="1448" name="Google Shape;1448;p159"/>
          <p:cNvGrpSpPr/>
          <p:nvPr/>
        </p:nvGrpSpPr>
        <p:grpSpPr>
          <a:xfrm>
            <a:off x="6359953" y="2112264"/>
            <a:ext cx="2286154" cy="1083975"/>
            <a:chOff x="6374925" y="2051850"/>
            <a:chExt cx="4285200" cy="1445300"/>
          </a:xfrm>
        </p:grpSpPr>
        <p:sp>
          <p:nvSpPr>
            <p:cNvPr id="1449" name="Google Shape;1449;p159"/>
            <p:cNvSpPr/>
            <p:nvPr/>
          </p:nvSpPr>
          <p:spPr>
            <a:xfrm>
              <a:off x="6374925" y="2051850"/>
              <a:ext cx="4285200" cy="1425600"/>
            </a:xfrm>
            <a:prstGeom prst="roundRect">
              <a:avLst>
                <a:gd name="adj" fmla="val 16667"/>
              </a:avLst>
            </a:prstGeom>
            <a:noFill/>
            <a:ln w="76200" cap="flat" cmpd="sng">
              <a:solidFill>
                <a:srgbClr val="9243C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1450" name="Google Shape;1450;p159"/>
            <p:cNvSpPr txBox="1"/>
            <p:nvPr/>
          </p:nvSpPr>
          <p:spPr>
            <a:xfrm>
              <a:off x="6374925" y="2071550"/>
              <a:ext cx="4285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dirty="0">
                  <a:solidFill>
                    <a:schemeClr val="dk1"/>
                  </a:solidFill>
                  <a:latin typeface="Source Sans Pro"/>
                  <a:ea typeface="Source Sans Pro"/>
                  <a:cs typeface="Source Sans Pro"/>
                  <a:sym typeface="Source Sans Pro"/>
                </a:rPr>
                <a:t>ML’s system-level impacts</a:t>
              </a:r>
              <a:endParaRPr sz="1800" b="1" dirty="0">
                <a:solidFill>
                  <a:schemeClr val="dk1"/>
                </a:solidFill>
                <a:latin typeface="Source Sans Pro"/>
                <a:ea typeface="Source Sans Pro"/>
                <a:cs typeface="Source Sans Pro"/>
                <a:sym typeface="Source Sans Pro"/>
              </a:endParaRPr>
            </a:p>
          </p:txBody>
        </p:sp>
      </p:grpSp>
      <p:grpSp>
        <p:nvGrpSpPr>
          <p:cNvPr id="1451" name="Google Shape;1451;p159"/>
          <p:cNvGrpSpPr/>
          <p:nvPr/>
        </p:nvGrpSpPr>
        <p:grpSpPr>
          <a:xfrm>
            <a:off x="483896" y="2109638"/>
            <a:ext cx="2286162" cy="1076625"/>
            <a:chOff x="6478000" y="2051850"/>
            <a:chExt cx="4029900" cy="1435500"/>
          </a:xfrm>
        </p:grpSpPr>
        <p:sp>
          <p:nvSpPr>
            <p:cNvPr id="1452" name="Google Shape;1452;p159"/>
            <p:cNvSpPr/>
            <p:nvPr/>
          </p:nvSpPr>
          <p:spPr>
            <a:xfrm>
              <a:off x="6478000" y="2051850"/>
              <a:ext cx="4029900" cy="1425600"/>
            </a:xfrm>
            <a:prstGeom prst="roundRect">
              <a:avLst>
                <a:gd name="adj" fmla="val 16667"/>
              </a:avLst>
            </a:prstGeom>
            <a:solidFill>
              <a:srgbClr val="FCE5CD"/>
            </a:solidFill>
            <a:ln w="76200" cap="flat" cmpd="sng">
              <a:solidFill>
                <a:srgbClr val="FF990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1453" name="Google Shape;1453;p159"/>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dirty="0">
                  <a:solidFill>
                    <a:schemeClr val="dk1"/>
                  </a:solidFill>
                  <a:latin typeface="Source Sans Pro"/>
                  <a:ea typeface="Source Sans Pro"/>
                  <a:cs typeface="Source Sans Pro"/>
                  <a:sym typeface="Source Sans Pro"/>
                </a:rPr>
                <a:t>Emissions from ML computation &amp; hardware</a:t>
              </a:r>
              <a:endParaRPr sz="1800" dirty="0"/>
            </a:p>
          </p:txBody>
        </p:sp>
      </p:grpSp>
      <p:sp>
        <p:nvSpPr>
          <p:cNvPr id="1454" name="Google Shape;1454;p159"/>
          <p:cNvSpPr txBox="1"/>
          <p:nvPr/>
        </p:nvSpPr>
        <p:spPr>
          <a:xfrm>
            <a:off x="38100" y="4637400"/>
            <a:ext cx="914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Kaack, L. H., Donti, P. L., Strubell, E., Kamiya, G., Creutzig, F., &amp; Rolnick, D. (2022). Aligning artificial intelligence with climate change mitigation. </a:t>
            </a:r>
            <a:r>
              <a:rPr lang="en" sz="1000" i="1">
                <a:solidFill>
                  <a:srgbClr val="222222"/>
                </a:solidFill>
                <a:latin typeface="Source Sans Pro"/>
                <a:ea typeface="Source Sans Pro"/>
                <a:cs typeface="Source Sans Pro"/>
                <a:sym typeface="Source Sans Pro"/>
              </a:rPr>
              <a:t>Nature Climate Change</a:t>
            </a:r>
            <a:r>
              <a:rPr lang="en" sz="1000">
                <a:solidFill>
                  <a:srgbClr val="222222"/>
                </a:solidFill>
                <a:latin typeface="Source Sans Pro"/>
                <a:ea typeface="Source Sans Pro"/>
                <a:cs typeface="Source Sans Pro"/>
                <a:sym typeface="Source Sans Pro"/>
              </a:rPr>
              <a:t>, 1-10.</a:t>
            </a:r>
            <a:endParaRPr sz="10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1455" name="Google Shape;1455;p15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000">
                <a:latin typeface="Source Sans Pro"/>
                <a:ea typeface="Source Sans Pro"/>
                <a:cs typeface="Source Sans Pro"/>
                <a:sym typeface="Source Sans Pro"/>
              </a:rPr>
              <a:t>123</a:t>
            </a:fld>
            <a:endParaRPr sz="1000">
              <a:latin typeface="Source Sans Pro"/>
              <a:ea typeface="Source Sans Pro"/>
              <a:cs typeface="Source Sans Pro"/>
              <a:sym typeface="Source Sans Pr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60"/>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1100"/>
              <a:buFont typeface="Arial"/>
              <a:buNone/>
            </a:pPr>
            <a:r>
              <a:rPr lang="en"/>
              <a:t>Emissions from ML computation</a:t>
            </a:r>
            <a:endParaRPr/>
          </a:p>
          <a:p>
            <a:pPr marL="0" lvl="0" indent="0" algn="ctr" rtl="0">
              <a:spcBef>
                <a:spcPts val="0"/>
              </a:spcBef>
              <a:spcAft>
                <a:spcPts val="0"/>
              </a:spcAft>
              <a:buNone/>
            </a:pPr>
            <a:endParaRPr/>
          </a:p>
        </p:txBody>
      </p:sp>
      <p:pic>
        <p:nvPicPr>
          <p:cNvPr id="1461" name="Google Shape;1461;p160"/>
          <p:cNvPicPr preferRelativeResize="0"/>
          <p:nvPr/>
        </p:nvPicPr>
        <p:blipFill>
          <a:blip r:embed="rId3">
            <a:alphaModFix/>
          </a:blip>
          <a:stretch>
            <a:fillRect/>
          </a:stretch>
        </p:blipFill>
        <p:spPr>
          <a:xfrm>
            <a:off x="1807650" y="737900"/>
            <a:ext cx="5407299" cy="3860100"/>
          </a:xfrm>
          <a:prstGeom prst="rect">
            <a:avLst/>
          </a:prstGeom>
          <a:noFill/>
          <a:ln>
            <a:noFill/>
          </a:ln>
        </p:spPr>
      </p:pic>
      <p:sp>
        <p:nvSpPr>
          <p:cNvPr id="1462" name="Google Shape;1462;p160"/>
          <p:cNvSpPr txBox="1"/>
          <p:nvPr/>
        </p:nvSpPr>
        <p:spPr>
          <a:xfrm>
            <a:off x="-38100" y="4637400"/>
            <a:ext cx="9229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highlight>
                  <a:srgbClr val="FFFFFF"/>
                </a:highlight>
              </a:rPr>
              <a:t>Dodge, J., Prewitt, T., Tachet des Combes, R., Odmark, E., Schwartz, R., Strubell, E., ... &amp; Buchanan, W. (2022, June). Measuring the Carbon Intensity of AI in Cloud Instances. In </a:t>
            </a:r>
            <a:r>
              <a:rPr lang="en" sz="1000" i="1">
                <a:solidFill>
                  <a:srgbClr val="222222"/>
                </a:solidFill>
              </a:rPr>
              <a:t>2022 ACM Conference on Fairness, Accountability, and Transparency</a:t>
            </a:r>
            <a:r>
              <a:rPr lang="en" sz="1000">
                <a:solidFill>
                  <a:srgbClr val="222222"/>
                </a:solidFill>
                <a:highlight>
                  <a:srgbClr val="FFFFFF"/>
                </a:highlight>
              </a:rPr>
              <a:t> (pp. 1877-1894).</a:t>
            </a:r>
            <a:endParaRPr sz="1100">
              <a:solidFill>
                <a:srgbClr val="222222"/>
              </a:solidFill>
              <a:latin typeface="Source Sans Pro"/>
              <a:ea typeface="Source Sans Pro"/>
              <a:cs typeface="Source Sans Pro"/>
              <a:sym typeface="Source Sans Pro"/>
            </a:endParaRPr>
          </a:p>
        </p:txBody>
      </p:sp>
      <p:sp>
        <p:nvSpPr>
          <p:cNvPr id="1463" name="Google Shape;1463;p160"/>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124</a:t>
            </a:fld>
            <a:endParaRPr>
              <a:latin typeface="Source Sans Pro"/>
              <a:ea typeface="Source Sans Pro"/>
              <a:cs typeface="Source Sans Pro"/>
              <a:sym typeface="Source Sans Pro"/>
            </a:endParaRPr>
          </a:p>
        </p:txBody>
      </p:sp>
      <p:sp>
        <p:nvSpPr>
          <p:cNvPr id="1464" name="Google Shape;1464;p160"/>
          <p:cNvSpPr/>
          <p:nvPr/>
        </p:nvSpPr>
        <p:spPr>
          <a:xfrm rot="5400000">
            <a:off x="3164000" y="804950"/>
            <a:ext cx="530700" cy="396600"/>
          </a:xfrm>
          <a:prstGeom prst="rightArrow">
            <a:avLst>
              <a:gd name="adj1" fmla="val 50000"/>
              <a:gd name="adj2" fmla="val 50000"/>
            </a:avLst>
          </a:prstGeom>
          <a:solidFill>
            <a:srgbClr val="C72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0"/>
          <p:cNvSpPr/>
          <p:nvPr/>
        </p:nvSpPr>
        <p:spPr>
          <a:xfrm rot="5400000">
            <a:off x="2360025" y="2158650"/>
            <a:ext cx="530700" cy="396600"/>
          </a:xfrm>
          <a:prstGeom prst="rightArrow">
            <a:avLst>
              <a:gd name="adj1" fmla="val 50000"/>
              <a:gd name="adj2" fmla="val 50000"/>
            </a:avLst>
          </a:prstGeom>
          <a:solidFill>
            <a:srgbClr val="C72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0"/>
          <p:cNvSpPr/>
          <p:nvPr/>
        </p:nvSpPr>
        <p:spPr>
          <a:xfrm rot="5400000">
            <a:off x="5486550" y="1627950"/>
            <a:ext cx="530700" cy="396600"/>
          </a:xfrm>
          <a:prstGeom prst="rightArrow">
            <a:avLst>
              <a:gd name="adj1" fmla="val 50000"/>
              <a:gd name="adj2" fmla="val 50000"/>
            </a:avLst>
          </a:prstGeom>
          <a:solidFill>
            <a:srgbClr val="C72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6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6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61"/>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Impacts from ML computation &amp; hardware</a:t>
            </a:r>
            <a:endParaRPr/>
          </a:p>
        </p:txBody>
      </p:sp>
      <p:sp>
        <p:nvSpPr>
          <p:cNvPr id="1472" name="Google Shape;1472;p161"/>
          <p:cNvSpPr txBox="1">
            <a:spLocks noGrp="1"/>
          </p:cNvSpPr>
          <p:nvPr>
            <p:ph type="body" idx="1"/>
          </p:nvPr>
        </p:nvSpPr>
        <p:spPr>
          <a:xfrm>
            <a:off x="301321" y="1241824"/>
            <a:ext cx="2638500" cy="1139400"/>
          </a:xfrm>
          <a:prstGeom prst="rect">
            <a:avLst/>
          </a:prstGeom>
        </p:spPr>
        <p:txBody>
          <a:bodyPr spcFirstLastPara="1" wrap="square" lIns="68575" tIns="34275" rIns="68575" bIns="34275" anchor="t" anchorCtr="0">
            <a:normAutofit fontScale="92500" lnSpcReduction="20000"/>
          </a:bodyPr>
          <a:lstStyle/>
          <a:p>
            <a:pPr marL="0" lvl="0" indent="0" algn="l" rtl="0">
              <a:spcBef>
                <a:spcPts val="400"/>
              </a:spcBef>
              <a:spcAft>
                <a:spcPts val="1200"/>
              </a:spcAft>
              <a:buNone/>
            </a:pPr>
            <a:r>
              <a:rPr lang="en" b="1">
                <a:solidFill>
                  <a:schemeClr val="dk1"/>
                </a:solidFill>
              </a:rPr>
              <a:t>Operational emissions</a:t>
            </a:r>
            <a:r>
              <a:rPr lang="en">
                <a:solidFill>
                  <a:schemeClr val="dk1"/>
                </a:solidFill>
              </a:rPr>
              <a:t> from energy consumed during computation</a:t>
            </a:r>
            <a:endParaRPr>
              <a:solidFill>
                <a:schemeClr val="dk1"/>
              </a:solidFill>
            </a:endParaRPr>
          </a:p>
        </p:txBody>
      </p:sp>
      <p:sp>
        <p:nvSpPr>
          <p:cNvPr id="1473" name="Google Shape;1473;p161"/>
          <p:cNvSpPr txBox="1">
            <a:spLocks noGrp="1"/>
          </p:cNvSpPr>
          <p:nvPr>
            <p:ph type="body" idx="1"/>
          </p:nvPr>
        </p:nvSpPr>
        <p:spPr>
          <a:xfrm>
            <a:off x="301321" y="3203975"/>
            <a:ext cx="2522400" cy="1426500"/>
          </a:xfrm>
          <a:prstGeom prst="rect">
            <a:avLst/>
          </a:prstGeom>
        </p:spPr>
        <p:txBody>
          <a:bodyPr spcFirstLastPara="1" wrap="square" lIns="68575" tIns="34275" rIns="68575" bIns="34275" anchor="t" anchorCtr="0">
            <a:normAutofit fontScale="92500"/>
          </a:bodyPr>
          <a:lstStyle/>
          <a:p>
            <a:pPr marL="0" lvl="0" indent="0" algn="l" rtl="0">
              <a:spcBef>
                <a:spcPts val="400"/>
              </a:spcBef>
              <a:spcAft>
                <a:spcPts val="1200"/>
              </a:spcAft>
              <a:buNone/>
            </a:pPr>
            <a:r>
              <a:rPr lang="en" b="1" dirty="0">
                <a:solidFill>
                  <a:schemeClr val="dk1"/>
                </a:solidFill>
              </a:rPr>
              <a:t>Embodied emissions</a:t>
            </a:r>
            <a:r>
              <a:rPr lang="en" dirty="0">
                <a:solidFill>
                  <a:schemeClr val="dk1"/>
                </a:solidFill>
              </a:rPr>
              <a:t> from production and end-of-life of hardware</a:t>
            </a:r>
            <a:endParaRPr dirty="0">
              <a:solidFill>
                <a:schemeClr val="dk1"/>
              </a:solidFill>
            </a:endParaRPr>
          </a:p>
        </p:txBody>
      </p:sp>
      <p:grpSp>
        <p:nvGrpSpPr>
          <p:cNvPr id="1474" name="Google Shape;1474;p161"/>
          <p:cNvGrpSpPr/>
          <p:nvPr/>
        </p:nvGrpSpPr>
        <p:grpSpPr>
          <a:xfrm>
            <a:off x="3410025" y="918000"/>
            <a:ext cx="1678601" cy="2076426"/>
            <a:chOff x="3410025" y="1013250"/>
            <a:chExt cx="1678601" cy="2076426"/>
          </a:xfrm>
        </p:grpSpPr>
        <p:pic>
          <p:nvPicPr>
            <p:cNvPr id="1475" name="Google Shape;1475;p161"/>
            <p:cNvPicPr preferRelativeResize="0"/>
            <p:nvPr/>
          </p:nvPicPr>
          <p:blipFill rotWithShape="1">
            <a:blip r:embed="rId3">
              <a:alphaModFix/>
            </a:blip>
            <a:srcRect t="4388"/>
            <a:stretch/>
          </p:blipFill>
          <p:spPr>
            <a:xfrm>
              <a:off x="3410025" y="1013250"/>
              <a:ext cx="1678601" cy="2076426"/>
            </a:xfrm>
            <a:prstGeom prst="rect">
              <a:avLst/>
            </a:prstGeom>
            <a:noFill/>
            <a:ln>
              <a:noFill/>
            </a:ln>
          </p:spPr>
        </p:pic>
        <p:sp>
          <p:nvSpPr>
            <p:cNvPr id="1476" name="Google Shape;1476;p161"/>
            <p:cNvSpPr/>
            <p:nvPr/>
          </p:nvSpPr>
          <p:spPr>
            <a:xfrm>
              <a:off x="3755125" y="1133475"/>
              <a:ext cx="1257300" cy="6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Source Sans Pro"/>
                  <a:ea typeface="Source Sans Pro"/>
                  <a:cs typeface="Source Sans Pro"/>
                  <a:sym typeface="Source Sans Pro"/>
                </a:rPr>
                <a:t>Efficient compute, cooling, and waste heat use</a:t>
              </a:r>
              <a:endParaRPr sz="1000">
                <a:latin typeface="Source Sans Pro"/>
                <a:ea typeface="Source Sans Pro"/>
                <a:cs typeface="Source Sans Pro"/>
                <a:sym typeface="Source Sans Pro"/>
              </a:endParaRPr>
            </a:p>
          </p:txBody>
        </p:sp>
      </p:grpSp>
      <p:grpSp>
        <p:nvGrpSpPr>
          <p:cNvPr id="1477" name="Google Shape;1477;p161"/>
          <p:cNvGrpSpPr/>
          <p:nvPr/>
        </p:nvGrpSpPr>
        <p:grpSpPr>
          <a:xfrm>
            <a:off x="5447350" y="1238200"/>
            <a:ext cx="2993200" cy="1683675"/>
            <a:chOff x="5447350" y="1238200"/>
            <a:chExt cx="2993200" cy="1683675"/>
          </a:xfrm>
        </p:grpSpPr>
        <p:pic>
          <p:nvPicPr>
            <p:cNvPr id="1478" name="Google Shape;1478;p161"/>
            <p:cNvPicPr preferRelativeResize="0"/>
            <p:nvPr/>
          </p:nvPicPr>
          <p:blipFill>
            <a:blip r:embed="rId4">
              <a:alphaModFix/>
            </a:blip>
            <a:stretch>
              <a:fillRect/>
            </a:stretch>
          </p:blipFill>
          <p:spPr>
            <a:xfrm>
              <a:off x="5447350" y="1238200"/>
              <a:ext cx="2993200" cy="1683675"/>
            </a:xfrm>
            <a:prstGeom prst="rect">
              <a:avLst/>
            </a:prstGeom>
            <a:noFill/>
            <a:ln>
              <a:noFill/>
            </a:ln>
          </p:spPr>
        </p:pic>
        <p:sp>
          <p:nvSpPr>
            <p:cNvPr id="1479" name="Google Shape;1479;p161"/>
            <p:cNvSpPr/>
            <p:nvPr/>
          </p:nvSpPr>
          <p:spPr>
            <a:xfrm>
              <a:off x="7079350" y="1314450"/>
              <a:ext cx="1257300" cy="6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Source Sans Pro"/>
                  <a:ea typeface="Source Sans Pro"/>
                  <a:cs typeface="Source Sans Pro"/>
                  <a:sym typeface="Source Sans Pro"/>
                </a:rPr>
                <a:t>Renewable energy and demand flexibility</a:t>
              </a:r>
              <a:endParaRPr sz="1000">
                <a:latin typeface="Source Sans Pro"/>
                <a:ea typeface="Source Sans Pro"/>
                <a:cs typeface="Source Sans Pro"/>
                <a:sym typeface="Source Sans Pro"/>
              </a:endParaRPr>
            </a:p>
          </p:txBody>
        </p:sp>
      </p:grpSp>
      <p:grpSp>
        <p:nvGrpSpPr>
          <p:cNvPr id="1480" name="Google Shape;1480;p161"/>
          <p:cNvGrpSpPr/>
          <p:nvPr/>
        </p:nvGrpSpPr>
        <p:grpSpPr>
          <a:xfrm>
            <a:off x="2998575" y="3384500"/>
            <a:ext cx="1920241" cy="1161745"/>
            <a:chOff x="2998575" y="3384500"/>
            <a:chExt cx="1920241" cy="1161745"/>
          </a:xfrm>
        </p:grpSpPr>
        <p:pic>
          <p:nvPicPr>
            <p:cNvPr id="1481" name="Google Shape;1481;p161"/>
            <p:cNvPicPr preferRelativeResize="0"/>
            <p:nvPr/>
          </p:nvPicPr>
          <p:blipFill rotWithShape="1">
            <a:blip r:embed="rId5">
              <a:alphaModFix/>
            </a:blip>
            <a:srcRect r="7295"/>
            <a:stretch/>
          </p:blipFill>
          <p:spPr>
            <a:xfrm>
              <a:off x="2998575" y="3384500"/>
              <a:ext cx="1920241" cy="1161745"/>
            </a:xfrm>
            <a:prstGeom prst="rect">
              <a:avLst/>
            </a:prstGeom>
            <a:noFill/>
            <a:ln>
              <a:noFill/>
            </a:ln>
          </p:spPr>
        </p:pic>
        <p:sp>
          <p:nvSpPr>
            <p:cNvPr id="1482" name="Google Shape;1482;p161"/>
            <p:cNvSpPr/>
            <p:nvPr/>
          </p:nvSpPr>
          <p:spPr>
            <a:xfrm>
              <a:off x="3802175" y="3480200"/>
              <a:ext cx="894300" cy="47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Source Sans Pro"/>
                  <a:ea typeface="Source Sans Pro"/>
                  <a:cs typeface="Source Sans Pro"/>
                  <a:sym typeface="Source Sans Pro"/>
                </a:rPr>
                <a:t>Mining and production</a:t>
              </a:r>
              <a:endParaRPr sz="1000">
                <a:latin typeface="Source Sans Pro"/>
                <a:ea typeface="Source Sans Pro"/>
                <a:cs typeface="Source Sans Pro"/>
                <a:sym typeface="Source Sans Pro"/>
              </a:endParaRPr>
            </a:p>
          </p:txBody>
        </p:sp>
      </p:grpSp>
      <p:grpSp>
        <p:nvGrpSpPr>
          <p:cNvPr id="1483" name="Google Shape;1483;p161"/>
          <p:cNvGrpSpPr/>
          <p:nvPr/>
        </p:nvGrpSpPr>
        <p:grpSpPr>
          <a:xfrm>
            <a:off x="5007063" y="3381275"/>
            <a:ext cx="1920241" cy="1171346"/>
            <a:chOff x="5007063" y="3381275"/>
            <a:chExt cx="1920241" cy="1171346"/>
          </a:xfrm>
        </p:grpSpPr>
        <p:pic>
          <p:nvPicPr>
            <p:cNvPr id="1484" name="Google Shape;1484;p161"/>
            <p:cNvPicPr preferRelativeResize="0"/>
            <p:nvPr/>
          </p:nvPicPr>
          <p:blipFill rotWithShape="1">
            <a:blip r:embed="rId6">
              <a:alphaModFix/>
            </a:blip>
            <a:srcRect l="1200" r="22358"/>
            <a:stretch/>
          </p:blipFill>
          <p:spPr>
            <a:xfrm>
              <a:off x="5007063" y="3381275"/>
              <a:ext cx="1920241" cy="1171346"/>
            </a:xfrm>
            <a:prstGeom prst="rect">
              <a:avLst/>
            </a:prstGeom>
            <a:noFill/>
            <a:ln>
              <a:noFill/>
            </a:ln>
          </p:spPr>
        </p:pic>
        <p:sp>
          <p:nvSpPr>
            <p:cNvPr id="1485" name="Google Shape;1485;p161"/>
            <p:cNvSpPr/>
            <p:nvPr/>
          </p:nvSpPr>
          <p:spPr>
            <a:xfrm>
              <a:off x="5686425" y="3480200"/>
              <a:ext cx="1030800" cy="329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Source Sans Pro"/>
                  <a:ea typeface="Source Sans Pro"/>
                  <a:cs typeface="Source Sans Pro"/>
                  <a:sym typeface="Source Sans Pro"/>
                </a:rPr>
                <a:t>Transportation</a:t>
              </a:r>
              <a:endParaRPr sz="1000">
                <a:latin typeface="Source Sans Pro"/>
                <a:ea typeface="Source Sans Pro"/>
                <a:cs typeface="Source Sans Pro"/>
                <a:sym typeface="Source Sans Pro"/>
              </a:endParaRPr>
            </a:p>
          </p:txBody>
        </p:sp>
      </p:grpSp>
      <p:grpSp>
        <p:nvGrpSpPr>
          <p:cNvPr id="1486" name="Google Shape;1486;p161"/>
          <p:cNvGrpSpPr/>
          <p:nvPr/>
        </p:nvGrpSpPr>
        <p:grpSpPr>
          <a:xfrm>
            <a:off x="7015550" y="3390874"/>
            <a:ext cx="1920240" cy="1152144"/>
            <a:chOff x="7015550" y="3390874"/>
            <a:chExt cx="1920240" cy="1152144"/>
          </a:xfrm>
        </p:grpSpPr>
        <p:pic>
          <p:nvPicPr>
            <p:cNvPr id="1487" name="Google Shape;1487;p161"/>
            <p:cNvPicPr preferRelativeResize="0"/>
            <p:nvPr/>
          </p:nvPicPr>
          <p:blipFill rotWithShape="1">
            <a:blip r:embed="rId7">
              <a:alphaModFix/>
            </a:blip>
            <a:srcRect b="9999"/>
            <a:stretch/>
          </p:blipFill>
          <p:spPr>
            <a:xfrm>
              <a:off x="7015550" y="3390874"/>
              <a:ext cx="1920240" cy="1152144"/>
            </a:xfrm>
            <a:prstGeom prst="rect">
              <a:avLst/>
            </a:prstGeom>
            <a:noFill/>
            <a:ln>
              <a:noFill/>
            </a:ln>
          </p:spPr>
        </p:pic>
        <p:sp>
          <p:nvSpPr>
            <p:cNvPr id="1488" name="Google Shape;1488;p161"/>
            <p:cNvSpPr/>
            <p:nvPr/>
          </p:nvSpPr>
          <p:spPr>
            <a:xfrm>
              <a:off x="7774775" y="3480200"/>
              <a:ext cx="1030800" cy="329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Source Sans Pro"/>
                  <a:ea typeface="Source Sans Pro"/>
                  <a:cs typeface="Source Sans Pro"/>
                  <a:sym typeface="Source Sans Pro"/>
                </a:rPr>
                <a:t>Disposal and recycling</a:t>
              </a:r>
              <a:endParaRPr sz="1000">
                <a:latin typeface="Source Sans Pro"/>
                <a:ea typeface="Source Sans Pro"/>
                <a:cs typeface="Source Sans Pro"/>
                <a:sym typeface="Source Sans Pro"/>
              </a:endParaRPr>
            </a:p>
          </p:txBody>
        </p:sp>
      </p:grpSp>
      <p:sp>
        <p:nvSpPr>
          <p:cNvPr id="1489" name="Google Shape;1489;p161"/>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125</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162"/>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Computing-related emissions from ML</a:t>
            </a:r>
            <a:endParaRPr/>
          </a:p>
        </p:txBody>
      </p:sp>
      <p:pic>
        <p:nvPicPr>
          <p:cNvPr id="1495" name="Google Shape;1495;p162"/>
          <p:cNvPicPr preferRelativeResize="0"/>
          <p:nvPr/>
        </p:nvPicPr>
        <p:blipFill>
          <a:blip r:embed="rId3">
            <a:alphaModFix/>
          </a:blip>
          <a:stretch>
            <a:fillRect/>
          </a:stretch>
        </p:blipFill>
        <p:spPr>
          <a:xfrm>
            <a:off x="1854138" y="827300"/>
            <a:ext cx="5435736" cy="3820975"/>
          </a:xfrm>
          <a:prstGeom prst="rect">
            <a:avLst/>
          </a:prstGeom>
          <a:noFill/>
          <a:ln>
            <a:noFill/>
          </a:ln>
        </p:spPr>
      </p:pic>
      <p:sp>
        <p:nvSpPr>
          <p:cNvPr id="1496" name="Google Shape;1496;p162"/>
          <p:cNvSpPr/>
          <p:nvPr/>
        </p:nvSpPr>
        <p:spPr>
          <a:xfrm>
            <a:off x="866775" y="816300"/>
            <a:ext cx="2057400" cy="3821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62"/>
          <p:cNvSpPr txBox="1"/>
          <p:nvPr/>
        </p:nvSpPr>
        <p:spPr>
          <a:xfrm>
            <a:off x="-38100" y="4637400"/>
            <a:ext cx="6572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Kaack, L. H., Donti, P. L., Strubell, E., Kamiya, G., Creutzig, F., &amp; Rolnick, D. (2022). Aligning artificial intelligence with climate change mitigation. </a:t>
            </a:r>
            <a:r>
              <a:rPr lang="en" sz="1000" i="1">
                <a:solidFill>
                  <a:srgbClr val="222222"/>
                </a:solidFill>
                <a:latin typeface="Source Sans Pro"/>
                <a:ea typeface="Source Sans Pro"/>
                <a:cs typeface="Source Sans Pro"/>
                <a:sym typeface="Source Sans Pro"/>
              </a:rPr>
              <a:t>Nature Climate Change</a:t>
            </a:r>
            <a:r>
              <a:rPr lang="en" sz="1000">
                <a:solidFill>
                  <a:srgbClr val="222222"/>
                </a:solidFill>
                <a:latin typeface="Source Sans Pro"/>
                <a:ea typeface="Source Sans Pro"/>
                <a:cs typeface="Source Sans Pro"/>
                <a:sym typeface="Source Sans Pro"/>
              </a:rPr>
              <a:t>, 1-10.</a:t>
            </a:r>
            <a:endParaRPr sz="10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1498" name="Google Shape;1498;p162"/>
          <p:cNvSpPr/>
          <p:nvPr/>
        </p:nvSpPr>
        <p:spPr>
          <a:xfrm>
            <a:off x="1400175" y="827242"/>
            <a:ext cx="5934000" cy="128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62"/>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126</a:t>
            </a:fld>
            <a:endParaRPr>
              <a:latin typeface="Source Sans Pro"/>
              <a:ea typeface="Source Sans Pro"/>
              <a:cs typeface="Source Sans Pro"/>
              <a:sym typeface="Source Sans Pro"/>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163"/>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Computing-related emissions from ML</a:t>
            </a:r>
            <a:endParaRPr/>
          </a:p>
        </p:txBody>
      </p:sp>
      <p:pic>
        <p:nvPicPr>
          <p:cNvPr id="1506" name="Google Shape;1506;p163"/>
          <p:cNvPicPr preferRelativeResize="0"/>
          <p:nvPr/>
        </p:nvPicPr>
        <p:blipFill>
          <a:blip r:embed="rId3">
            <a:alphaModFix/>
          </a:blip>
          <a:stretch>
            <a:fillRect/>
          </a:stretch>
        </p:blipFill>
        <p:spPr>
          <a:xfrm>
            <a:off x="1854138" y="827300"/>
            <a:ext cx="5435736" cy="3820975"/>
          </a:xfrm>
          <a:prstGeom prst="rect">
            <a:avLst/>
          </a:prstGeom>
          <a:noFill/>
          <a:ln>
            <a:noFill/>
          </a:ln>
        </p:spPr>
      </p:pic>
      <p:sp>
        <p:nvSpPr>
          <p:cNvPr id="1507" name="Google Shape;1507;p163"/>
          <p:cNvSpPr txBox="1"/>
          <p:nvPr/>
        </p:nvSpPr>
        <p:spPr>
          <a:xfrm>
            <a:off x="-38100" y="4637400"/>
            <a:ext cx="6572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Kaack, L. H., Donti, P. L., Strubell, E., Kamiya, G., Creutzig, F., &amp; Rolnick, D. (2022). Aligning artificial intelligence with climate change mitigation. </a:t>
            </a:r>
            <a:r>
              <a:rPr lang="en" sz="1000" i="1">
                <a:solidFill>
                  <a:srgbClr val="222222"/>
                </a:solidFill>
                <a:latin typeface="Source Sans Pro"/>
                <a:ea typeface="Source Sans Pro"/>
                <a:cs typeface="Source Sans Pro"/>
                <a:sym typeface="Source Sans Pro"/>
              </a:rPr>
              <a:t>Nature Climate Change</a:t>
            </a:r>
            <a:r>
              <a:rPr lang="en" sz="1000">
                <a:solidFill>
                  <a:srgbClr val="222222"/>
                </a:solidFill>
                <a:latin typeface="Source Sans Pro"/>
                <a:ea typeface="Source Sans Pro"/>
                <a:cs typeface="Source Sans Pro"/>
                <a:sym typeface="Source Sans Pro"/>
              </a:rPr>
              <a:t>, 1-10.</a:t>
            </a:r>
            <a:endParaRPr sz="10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1508" name="Google Shape;1508;p163"/>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127</a:t>
            </a:fld>
            <a:endParaRPr>
              <a:latin typeface="Source Sans Pro"/>
              <a:ea typeface="Source Sans Pro"/>
              <a:cs typeface="Source Sans Pro"/>
              <a:sym typeface="Source Sans Pro"/>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grpSp>
        <p:nvGrpSpPr>
          <p:cNvPr id="1513" name="Google Shape;1513;p164"/>
          <p:cNvGrpSpPr/>
          <p:nvPr/>
        </p:nvGrpSpPr>
        <p:grpSpPr>
          <a:xfrm>
            <a:off x="3421932" y="1290785"/>
            <a:ext cx="2286154" cy="1083975"/>
            <a:chOff x="1205225" y="2051850"/>
            <a:chExt cx="4285200" cy="1445300"/>
          </a:xfrm>
        </p:grpSpPr>
        <p:sp>
          <p:nvSpPr>
            <p:cNvPr id="1514" name="Google Shape;1514;p164"/>
            <p:cNvSpPr/>
            <p:nvPr/>
          </p:nvSpPr>
          <p:spPr>
            <a:xfrm>
              <a:off x="1205225" y="2051850"/>
              <a:ext cx="4285200" cy="1425600"/>
            </a:xfrm>
            <a:prstGeom prst="roundRect">
              <a:avLst>
                <a:gd name="adj" fmla="val 16667"/>
              </a:avLst>
            </a:prstGeom>
            <a:solidFill>
              <a:srgbClr val="D9EAD3"/>
            </a:solidFill>
            <a:ln w="76200" cap="flat" cmpd="sng">
              <a:solidFill>
                <a:srgbClr val="6AA84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15" name="Google Shape;1515;p164"/>
            <p:cNvSpPr txBox="1"/>
            <p:nvPr/>
          </p:nvSpPr>
          <p:spPr>
            <a:xfrm>
              <a:off x="1469962" y="2071550"/>
              <a:ext cx="3755700" cy="1425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900"/>
                <a:buFont typeface="Source Sans Pro"/>
                <a:buNone/>
              </a:pPr>
              <a:r>
                <a:rPr lang="en" sz="1800" b="1">
                  <a:solidFill>
                    <a:schemeClr val="dk1"/>
                  </a:solidFill>
                  <a:latin typeface="Source Sans Pro"/>
                  <a:ea typeface="Source Sans Pro"/>
                  <a:cs typeface="Source Sans Pro"/>
                  <a:sym typeface="Source Sans Pro"/>
                </a:rPr>
                <a:t>ML applications in climate change mitigation </a:t>
              </a:r>
              <a:endParaRPr sz="1800" b="1">
                <a:solidFill>
                  <a:schemeClr val="dk1"/>
                </a:solidFill>
                <a:latin typeface="Source Sans Pro"/>
                <a:ea typeface="Source Sans Pro"/>
                <a:cs typeface="Source Sans Pro"/>
                <a:sym typeface="Source Sans Pro"/>
              </a:endParaRPr>
            </a:p>
          </p:txBody>
        </p:sp>
      </p:grpSp>
      <p:grpSp>
        <p:nvGrpSpPr>
          <p:cNvPr id="1516" name="Google Shape;1516;p164"/>
          <p:cNvGrpSpPr/>
          <p:nvPr/>
        </p:nvGrpSpPr>
        <p:grpSpPr>
          <a:xfrm>
            <a:off x="3453624" y="2844860"/>
            <a:ext cx="2286162" cy="1076625"/>
            <a:chOff x="6478000" y="2051850"/>
            <a:chExt cx="4029900" cy="1435500"/>
          </a:xfrm>
        </p:grpSpPr>
        <p:sp>
          <p:nvSpPr>
            <p:cNvPr id="1517" name="Google Shape;1517;p164"/>
            <p:cNvSpPr/>
            <p:nvPr/>
          </p:nvSpPr>
          <p:spPr>
            <a:xfrm>
              <a:off x="6478000" y="2051850"/>
              <a:ext cx="4029900" cy="1425600"/>
            </a:xfrm>
            <a:prstGeom prst="roundRect">
              <a:avLst>
                <a:gd name="adj" fmla="val 16667"/>
              </a:avLst>
            </a:prstGeom>
            <a:solidFill>
              <a:srgbClr val="F4CCCC"/>
            </a:solidFill>
            <a:ln w="76200" cap="flat" cmpd="sng">
              <a:solidFill>
                <a:srgbClr val="E0666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18" name="Google Shape;1518;p164"/>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a:solidFill>
                    <a:schemeClr val="dk1"/>
                  </a:solidFill>
                  <a:latin typeface="Source Sans Pro"/>
                  <a:ea typeface="Source Sans Pro"/>
                  <a:cs typeface="Source Sans Pro"/>
                  <a:sym typeface="Source Sans Pro"/>
                </a:rPr>
                <a:t>ML</a:t>
              </a:r>
              <a:r>
                <a:rPr lang="en" sz="1800" b="1" i="0" u="none" strike="noStrike" cap="none">
                  <a:solidFill>
                    <a:schemeClr val="dk1"/>
                  </a:solidFill>
                  <a:latin typeface="Source Sans Pro"/>
                  <a:ea typeface="Source Sans Pro"/>
                  <a:cs typeface="Source Sans Pro"/>
                  <a:sym typeface="Source Sans Pro"/>
                </a:rPr>
                <a:t> applications </a:t>
              </a:r>
              <a:r>
                <a:rPr lang="en" sz="1800" b="1">
                  <a:solidFill>
                    <a:schemeClr val="dk1"/>
                  </a:solidFill>
                  <a:latin typeface="Source Sans Pro"/>
                  <a:ea typeface="Source Sans Pro"/>
                  <a:cs typeface="Source Sans Pro"/>
                  <a:sym typeface="Source Sans Pro"/>
                </a:rPr>
                <a:t>that</a:t>
              </a:r>
              <a:r>
                <a:rPr lang="en" sz="1800" b="1" i="0" u="none" strike="noStrike" cap="none">
                  <a:solidFill>
                    <a:schemeClr val="dk1"/>
                  </a:solidFill>
                  <a:latin typeface="Source Sans Pro"/>
                  <a:ea typeface="Source Sans Pro"/>
                  <a:cs typeface="Source Sans Pro"/>
                  <a:sym typeface="Source Sans Pro"/>
                </a:rPr>
                <a:t> increase emissions</a:t>
              </a:r>
              <a:endParaRPr sz="1800" b="1">
                <a:solidFill>
                  <a:schemeClr val="dk1"/>
                </a:solidFill>
                <a:latin typeface="Source Sans Pro"/>
                <a:ea typeface="Source Sans Pro"/>
                <a:cs typeface="Source Sans Pro"/>
                <a:sym typeface="Source Sans Pro"/>
              </a:endParaRPr>
            </a:p>
          </p:txBody>
        </p:sp>
      </p:grpSp>
      <p:sp>
        <p:nvSpPr>
          <p:cNvPr id="1519" name="Google Shape;1519;p164"/>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900" b="1">
                <a:solidFill>
                  <a:srgbClr val="0070C0"/>
                </a:solidFill>
                <a:latin typeface="Source Sans Pro"/>
                <a:ea typeface="Source Sans Pro"/>
                <a:cs typeface="Source Sans Pro"/>
                <a:sym typeface="Source Sans Pro"/>
              </a:rPr>
              <a:t>ML’s carbon footprint</a:t>
            </a:r>
            <a:endParaRPr sz="2900" b="1">
              <a:solidFill>
                <a:srgbClr val="0070C0"/>
              </a:solidFill>
              <a:latin typeface="Source Sans Pro"/>
              <a:ea typeface="Source Sans Pro"/>
              <a:cs typeface="Source Sans Pro"/>
              <a:sym typeface="Source Sans Pro"/>
            </a:endParaRPr>
          </a:p>
        </p:txBody>
      </p:sp>
      <p:sp>
        <p:nvSpPr>
          <p:cNvPr id="1520" name="Google Shape;1520;p164"/>
          <p:cNvSpPr txBox="1"/>
          <p:nvPr/>
        </p:nvSpPr>
        <p:spPr>
          <a:xfrm>
            <a:off x="6976773" y="4854209"/>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128</a:t>
            </a:fld>
            <a:endParaRPr sz="900">
              <a:solidFill>
                <a:srgbClr val="888888"/>
              </a:solidFill>
              <a:latin typeface="Calibri"/>
              <a:ea typeface="Calibri"/>
              <a:cs typeface="Calibri"/>
              <a:sym typeface="Calibri"/>
            </a:endParaRPr>
          </a:p>
        </p:txBody>
      </p:sp>
      <p:grpSp>
        <p:nvGrpSpPr>
          <p:cNvPr id="1521" name="Google Shape;1521;p164"/>
          <p:cNvGrpSpPr/>
          <p:nvPr/>
        </p:nvGrpSpPr>
        <p:grpSpPr>
          <a:xfrm>
            <a:off x="6359953" y="2112264"/>
            <a:ext cx="2286154" cy="1083975"/>
            <a:chOff x="6374925" y="2051850"/>
            <a:chExt cx="4285200" cy="1445300"/>
          </a:xfrm>
        </p:grpSpPr>
        <p:sp>
          <p:nvSpPr>
            <p:cNvPr id="1522" name="Google Shape;1522;p164"/>
            <p:cNvSpPr/>
            <p:nvPr/>
          </p:nvSpPr>
          <p:spPr>
            <a:xfrm>
              <a:off x="6374925" y="2051850"/>
              <a:ext cx="4285200" cy="1425600"/>
            </a:xfrm>
            <a:prstGeom prst="roundRect">
              <a:avLst>
                <a:gd name="adj" fmla="val 16667"/>
              </a:avLst>
            </a:prstGeom>
            <a:noFill/>
            <a:ln w="76200" cap="flat" cmpd="sng">
              <a:solidFill>
                <a:srgbClr val="9243C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23" name="Google Shape;1523;p164"/>
            <p:cNvSpPr txBox="1"/>
            <p:nvPr/>
          </p:nvSpPr>
          <p:spPr>
            <a:xfrm>
              <a:off x="6374925" y="2071550"/>
              <a:ext cx="4285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dirty="0">
                  <a:solidFill>
                    <a:schemeClr val="dk1"/>
                  </a:solidFill>
                  <a:latin typeface="Source Sans Pro"/>
                  <a:ea typeface="Source Sans Pro"/>
                  <a:cs typeface="Source Sans Pro"/>
                  <a:sym typeface="Source Sans Pro"/>
                </a:rPr>
                <a:t>ML’s system-level impacts</a:t>
              </a:r>
              <a:endParaRPr sz="1800" b="1" dirty="0">
                <a:solidFill>
                  <a:schemeClr val="dk1"/>
                </a:solidFill>
                <a:latin typeface="Source Sans Pro"/>
                <a:ea typeface="Source Sans Pro"/>
                <a:cs typeface="Source Sans Pro"/>
                <a:sym typeface="Source Sans Pro"/>
              </a:endParaRPr>
            </a:p>
          </p:txBody>
        </p:sp>
      </p:grpSp>
      <p:grpSp>
        <p:nvGrpSpPr>
          <p:cNvPr id="1524" name="Google Shape;1524;p164"/>
          <p:cNvGrpSpPr/>
          <p:nvPr/>
        </p:nvGrpSpPr>
        <p:grpSpPr>
          <a:xfrm>
            <a:off x="483896" y="2109638"/>
            <a:ext cx="2286162" cy="1076625"/>
            <a:chOff x="6478000" y="2051850"/>
            <a:chExt cx="4029900" cy="1435500"/>
          </a:xfrm>
        </p:grpSpPr>
        <p:sp>
          <p:nvSpPr>
            <p:cNvPr id="1525" name="Google Shape;1525;p164"/>
            <p:cNvSpPr/>
            <p:nvPr/>
          </p:nvSpPr>
          <p:spPr>
            <a:xfrm>
              <a:off x="6478000" y="2051850"/>
              <a:ext cx="4029900" cy="1425600"/>
            </a:xfrm>
            <a:prstGeom prst="roundRect">
              <a:avLst>
                <a:gd name="adj" fmla="val 16667"/>
              </a:avLst>
            </a:prstGeom>
            <a:noFill/>
            <a:ln w="76200" cap="flat" cmpd="sng">
              <a:solidFill>
                <a:srgbClr val="FF990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26" name="Google Shape;1526;p164"/>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dirty="0">
                  <a:solidFill>
                    <a:schemeClr val="dk1"/>
                  </a:solidFill>
                  <a:latin typeface="Source Sans Pro"/>
                  <a:ea typeface="Source Sans Pro"/>
                  <a:cs typeface="Source Sans Pro"/>
                  <a:sym typeface="Source Sans Pro"/>
                </a:rPr>
                <a:t>Emissions from ML computation &amp; hardware</a:t>
              </a:r>
              <a:endParaRPr sz="1800" dirty="0"/>
            </a:p>
          </p:txBody>
        </p:sp>
      </p:grpSp>
      <p:sp>
        <p:nvSpPr>
          <p:cNvPr id="1527" name="Google Shape;1527;p164"/>
          <p:cNvSpPr txBox="1"/>
          <p:nvPr/>
        </p:nvSpPr>
        <p:spPr>
          <a:xfrm>
            <a:off x="38100" y="4637400"/>
            <a:ext cx="914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Kaack, L. H., Donti, P. L., Strubell, E., Kamiya, G., Creutzig, F., &amp; Rolnick, D. (2022). Aligning artificial intelligence with climate change mitigation. </a:t>
            </a:r>
            <a:r>
              <a:rPr lang="en" sz="1000" i="1">
                <a:solidFill>
                  <a:srgbClr val="222222"/>
                </a:solidFill>
                <a:latin typeface="Source Sans Pro"/>
                <a:ea typeface="Source Sans Pro"/>
                <a:cs typeface="Source Sans Pro"/>
                <a:sym typeface="Source Sans Pro"/>
              </a:rPr>
              <a:t>Nature Climate Change</a:t>
            </a:r>
            <a:r>
              <a:rPr lang="en" sz="1000">
                <a:solidFill>
                  <a:srgbClr val="222222"/>
                </a:solidFill>
                <a:latin typeface="Source Sans Pro"/>
                <a:ea typeface="Source Sans Pro"/>
                <a:cs typeface="Source Sans Pro"/>
                <a:sym typeface="Source Sans Pro"/>
              </a:rPr>
              <a:t>, 1-10.</a:t>
            </a:r>
            <a:endParaRPr sz="10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1528" name="Google Shape;1528;p164"/>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000">
                <a:latin typeface="Source Sans Pro"/>
                <a:ea typeface="Source Sans Pro"/>
                <a:cs typeface="Source Sans Pro"/>
                <a:sym typeface="Source Sans Pro"/>
              </a:rPr>
              <a:t>128</a:t>
            </a:fld>
            <a:endParaRPr sz="1000">
              <a:latin typeface="Source Sans Pro"/>
              <a:ea typeface="Source Sans Pro"/>
              <a:cs typeface="Source Sans Pro"/>
              <a:sym typeface="Source Sans Pro"/>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65"/>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Immediate application impacts</a:t>
            </a:r>
            <a:endParaRPr/>
          </a:p>
        </p:txBody>
      </p:sp>
      <p:pic>
        <p:nvPicPr>
          <p:cNvPr id="1534" name="Google Shape;1534;p165"/>
          <p:cNvPicPr preferRelativeResize="0"/>
          <p:nvPr/>
        </p:nvPicPr>
        <p:blipFill>
          <a:blip r:embed="rId3">
            <a:alphaModFix/>
          </a:blip>
          <a:stretch>
            <a:fillRect/>
          </a:stretch>
        </p:blipFill>
        <p:spPr>
          <a:xfrm>
            <a:off x="1816300" y="918700"/>
            <a:ext cx="6049129" cy="3820973"/>
          </a:xfrm>
          <a:prstGeom prst="rect">
            <a:avLst/>
          </a:prstGeom>
          <a:noFill/>
          <a:ln>
            <a:noFill/>
          </a:ln>
        </p:spPr>
      </p:pic>
      <p:sp>
        <p:nvSpPr>
          <p:cNvPr id="1535" name="Google Shape;1535;p165"/>
          <p:cNvSpPr txBox="1"/>
          <p:nvPr/>
        </p:nvSpPr>
        <p:spPr>
          <a:xfrm>
            <a:off x="38100" y="4637400"/>
            <a:ext cx="914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Kaack, L. H., Donti, P. L., Strubell, E., Kamiya, G., Creutzig, F., &amp; Rolnick, D. (2022). Aligning artificial intelligence with climate change mitigation. </a:t>
            </a:r>
            <a:r>
              <a:rPr lang="en" sz="1000" i="1">
                <a:solidFill>
                  <a:srgbClr val="222222"/>
                </a:solidFill>
                <a:latin typeface="Source Sans Pro"/>
                <a:ea typeface="Source Sans Pro"/>
                <a:cs typeface="Source Sans Pro"/>
                <a:sym typeface="Source Sans Pro"/>
              </a:rPr>
              <a:t>Nature Climate Change</a:t>
            </a:r>
            <a:r>
              <a:rPr lang="en" sz="1000">
                <a:solidFill>
                  <a:srgbClr val="222222"/>
                </a:solidFill>
                <a:latin typeface="Source Sans Pro"/>
                <a:ea typeface="Source Sans Pro"/>
                <a:cs typeface="Source Sans Pro"/>
                <a:sym typeface="Source Sans Pro"/>
              </a:rPr>
              <a:t>, 1-10.</a:t>
            </a:r>
            <a:endParaRPr sz="10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1536" name="Google Shape;1536;p165"/>
          <p:cNvSpPr txBox="1"/>
          <p:nvPr/>
        </p:nvSpPr>
        <p:spPr>
          <a:xfrm>
            <a:off x="76200" y="1711950"/>
            <a:ext cx="1587600" cy="1382700"/>
          </a:xfrm>
          <a:prstGeom prst="rect">
            <a:avLst/>
          </a:prstGeom>
          <a:noFill/>
          <a:ln w="9525" cap="flat" cmpd="sng">
            <a:solidFill>
              <a:srgbClr val="1F77B4"/>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4000"/>
              </a:lnSpc>
              <a:spcBef>
                <a:spcPts val="0"/>
              </a:spcBef>
              <a:spcAft>
                <a:spcPts val="800"/>
              </a:spcAft>
              <a:buNone/>
            </a:pPr>
            <a:r>
              <a:rPr lang="en">
                <a:solidFill>
                  <a:schemeClr val="dk1"/>
                </a:solidFill>
                <a:latin typeface="Source Sans Pro"/>
                <a:ea typeface="Source Sans Pro"/>
                <a:cs typeface="Source Sans Pro"/>
                <a:sym typeface="Source Sans Pro"/>
              </a:rPr>
              <a:t>See tutorial section “Opportunities for ML in climate action”</a:t>
            </a:r>
            <a:endParaRPr/>
          </a:p>
        </p:txBody>
      </p:sp>
      <p:sp>
        <p:nvSpPr>
          <p:cNvPr id="1537" name="Google Shape;1537;p165"/>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129</a:t>
            </a:fld>
            <a:endParaRPr>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1"/>
          <p:cNvSpPr txBox="1">
            <a:spLocks noGrp="1"/>
          </p:cNvSpPr>
          <p:nvPr>
            <p:ph type="body" idx="1"/>
          </p:nvPr>
        </p:nvSpPr>
        <p:spPr>
          <a:xfrm>
            <a:off x="628650" y="994173"/>
            <a:ext cx="8515500" cy="5079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2100" b="1">
                <a:solidFill>
                  <a:schemeClr val="dk1"/>
                </a:solidFill>
              </a:rPr>
              <a:t>Mitigation:</a:t>
            </a:r>
            <a:r>
              <a:rPr lang="en" sz="2100">
                <a:solidFill>
                  <a:schemeClr val="dk1"/>
                </a:solidFill>
              </a:rPr>
              <a:t> Reducing or preventing GHG emissions</a:t>
            </a:r>
            <a:endParaRPr sz="2100">
              <a:solidFill>
                <a:schemeClr val="dk1"/>
              </a:solidFill>
            </a:endParaRPr>
          </a:p>
          <a:p>
            <a:pPr marL="0" lvl="0" indent="0" algn="l" rtl="0">
              <a:lnSpc>
                <a:spcPct val="100000"/>
              </a:lnSpc>
              <a:spcBef>
                <a:spcPts val="1000"/>
              </a:spcBef>
              <a:spcAft>
                <a:spcPts val="0"/>
              </a:spcAft>
              <a:buNone/>
            </a:pPr>
            <a:r>
              <a:rPr lang="en" sz="2100" b="1">
                <a:solidFill>
                  <a:schemeClr val="dk1"/>
                </a:solidFill>
              </a:rPr>
              <a:t>Sectors</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Energy supply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Transportation</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Buildings</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Industry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Agriculture</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Forestry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Other land use</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CO</a:t>
            </a:r>
            <a:r>
              <a:rPr lang="en" sz="2100" baseline="-25000">
                <a:solidFill>
                  <a:schemeClr val="dk1"/>
                </a:solidFill>
              </a:rPr>
              <a:t>2</a:t>
            </a:r>
            <a:r>
              <a:rPr lang="en" sz="2100">
                <a:solidFill>
                  <a:schemeClr val="dk1"/>
                </a:solidFill>
              </a:rPr>
              <a:t> removal</a:t>
            </a:r>
            <a:endParaRPr sz="2100">
              <a:solidFill>
                <a:schemeClr val="dk1"/>
              </a:solidFill>
            </a:endParaRPr>
          </a:p>
        </p:txBody>
      </p:sp>
      <p:sp>
        <p:nvSpPr>
          <p:cNvPr id="486" name="Google Shape;486;p81"/>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Climate change mitigation</a:t>
            </a:r>
            <a:endParaRPr/>
          </a:p>
        </p:txBody>
      </p:sp>
      <p:sp>
        <p:nvSpPr>
          <p:cNvPr id="487" name="Google Shape;487;p81"/>
          <p:cNvSpPr txBox="1"/>
          <p:nvPr/>
        </p:nvSpPr>
        <p:spPr>
          <a:xfrm>
            <a:off x="3214950" y="2195813"/>
            <a:ext cx="39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Source Sans Pro"/>
                <a:ea typeface="Source Sans Pro"/>
                <a:cs typeface="Source Sans Pro"/>
                <a:sym typeface="Source Sans Pro"/>
              </a:rPr>
              <a:t>Energy-related emissions</a:t>
            </a:r>
            <a:endParaRPr sz="2100" b="1">
              <a:latin typeface="Source Sans Pro"/>
              <a:ea typeface="Source Sans Pro"/>
              <a:cs typeface="Source Sans Pro"/>
              <a:sym typeface="Source Sans Pro"/>
            </a:endParaRPr>
          </a:p>
        </p:txBody>
      </p:sp>
      <p:sp>
        <p:nvSpPr>
          <p:cNvPr id="488" name="Google Shape;488;p81"/>
          <p:cNvSpPr/>
          <p:nvPr/>
        </p:nvSpPr>
        <p:spPr>
          <a:xfrm>
            <a:off x="2995725" y="1807175"/>
            <a:ext cx="97200" cy="1285200"/>
          </a:xfrm>
          <a:prstGeom prst="rightBracket">
            <a:avLst>
              <a:gd name="adj" fmla="val 8333"/>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1"/>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13</a:t>
            </a:fld>
            <a:endParaRPr>
              <a:latin typeface="Source Sans Pro"/>
              <a:ea typeface="Source Sans Pro"/>
              <a:cs typeface="Source Sans Pro"/>
              <a:sym typeface="Source Sans Pro"/>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1" name="Google Shape;351;p43"/>
          <p:cNvSpPr txBox="1">
            <a:spLocks noGrp="1"/>
          </p:cNvSpPr>
          <p:nvPr>
            <p:ph type="body" idx="1"/>
          </p:nvPr>
        </p:nvSpPr>
        <p:spPr>
          <a:xfrm>
            <a:off x="4572002" y="1322628"/>
            <a:ext cx="4189445" cy="2702152"/>
          </a:xfrm>
          <a:prstGeom prst="rect">
            <a:avLst/>
          </a:prstGeom>
        </p:spPr>
        <p:txBody>
          <a:bodyPr spcFirstLastPara="1" vert="horz" wrap="square" lIns="68569" tIns="34275" rIns="68569" bIns="34275" rtlCol="0" anchor="t" anchorCtr="0">
            <a:noAutofit/>
          </a:bodyPr>
          <a:lstStyle/>
          <a:p>
            <a:pPr marL="0" indent="0">
              <a:lnSpc>
                <a:spcPct val="100000"/>
              </a:lnSpc>
              <a:spcBef>
                <a:spcPts val="0"/>
              </a:spcBef>
              <a:buNone/>
            </a:pPr>
            <a:r>
              <a:rPr lang="en-US" sz="1950" dirty="0">
                <a:solidFill>
                  <a:srgbClr val="000000"/>
                </a:solidFill>
                <a:latin typeface="Source Sans Pro" panose="020B0503030403020204" pitchFamily="34" charset="0"/>
                <a:ea typeface="Source Sans Pro" panose="020B0503030403020204" pitchFamily="34" charset="0"/>
              </a:rPr>
              <a:t>AI use in </a:t>
            </a:r>
            <a:r>
              <a:rPr lang="en-US" sz="1950" b="1" dirty="0">
                <a:solidFill>
                  <a:srgbClr val="000000"/>
                </a:solidFill>
                <a:latin typeface="Source Sans Pro" panose="020B0503030403020204" pitchFamily="34" charset="0"/>
                <a:ea typeface="Source Sans Pro" panose="020B0503030403020204" pitchFamily="34" charset="0"/>
              </a:rPr>
              <a:t>emissions-intensive industries</a:t>
            </a:r>
            <a:r>
              <a:rPr lang="en-US" sz="1950" dirty="0">
                <a:solidFill>
                  <a:srgbClr val="000000"/>
                </a:solidFill>
                <a:latin typeface="Source Sans Pro" panose="020B0503030403020204" pitchFamily="34" charset="0"/>
                <a:ea typeface="Source Sans Pro" panose="020B0503030403020204" pitchFamily="34" charset="0"/>
              </a:rPr>
              <a:t> (e.g., oil and gas)</a:t>
            </a:r>
            <a:endParaRPr sz="1950" dirty="0">
              <a:solidFill>
                <a:srgbClr val="000000"/>
              </a:solidFill>
              <a:latin typeface="Source Sans Pro" panose="020B0503030403020204" pitchFamily="34" charset="0"/>
              <a:ea typeface="Source Sans Pro" panose="020B0503030403020204" pitchFamily="34" charset="0"/>
            </a:endParaRPr>
          </a:p>
          <a:p>
            <a:pPr marL="200020" indent="-152396">
              <a:lnSpc>
                <a:spcPct val="100000"/>
              </a:lnSpc>
              <a:spcBef>
                <a:spcPts val="825"/>
              </a:spcBef>
              <a:buClr>
                <a:schemeClr val="dk1"/>
              </a:buClr>
              <a:buSzPts val="1100"/>
              <a:buNone/>
            </a:pPr>
            <a:endParaRPr sz="750" dirty="0">
              <a:solidFill>
                <a:srgbClr val="000000"/>
              </a:solidFill>
              <a:latin typeface="Source Sans Pro" panose="020B0503030403020204" pitchFamily="34" charset="0"/>
              <a:ea typeface="Source Sans Pro" panose="020B0503030403020204" pitchFamily="34" charset="0"/>
            </a:endParaRPr>
          </a:p>
          <a:p>
            <a:pPr marL="0" indent="0">
              <a:buNone/>
            </a:pPr>
            <a:r>
              <a:rPr lang="en-US" sz="1950" dirty="0">
                <a:latin typeface="Source Sans Pro" panose="020B0503030403020204" pitchFamily="34" charset="0"/>
                <a:ea typeface="Source Sans Pro" panose="020B0503030403020204" pitchFamily="34" charset="0"/>
              </a:rPr>
              <a:t>Example: Oil and gas applications </a:t>
            </a:r>
          </a:p>
          <a:p>
            <a:pPr>
              <a:buFontTx/>
              <a:buChar char="-"/>
            </a:pPr>
            <a:r>
              <a:rPr lang="en-US" sz="1950" dirty="0">
                <a:latin typeface="Source Sans Pro" panose="020B0503030403020204" pitchFamily="34" charset="0"/>
                <a:ea typeface="Source Sans Pro" panose="020B0503030403020204" pitchFamily="34" charset="0"/>
              </a:rPr>
              <a:t>AI has boosted production levels in some cases by as much as 5%</a:t>
            </a:r>
          </a:p>
          <a:p>
            <a:pPr>
              <a:buFontTx/>
              <a:buChar char="-"/>
            </a:pPr>
            <a:r>
              <a:rPr lang="en-US" sz="1950" dirty="0">
                <a:latin typeface="Source Sans Pro" panose="020B0503030403020204" pitchFamily="34" charset="0"/>
                <a:ea typeface="Source Sans Pro" panose="020B0503030403020204" pitchFamily="34" charset="0"/>
              </a:rPr>
              <a:t>AI could generate $425 billion in value for oil and gas sector by 2025</a:t>
            </a:r>
          </a:p>
        </p:txBody>
      </p:sp>
      <p:sp>
        <p:nvSpPr>
          <p:cNvPr id="352" name="Google Shape;352;p43"/>
          <p:cNvSpPr txBox="1">
            <a:spLocks noGrp="1"/>
          </p:cNvSpPr>
          <p:nvPr>
            <p:ph type="sldNum" idx="12"/>
          </p:nvPr>
        </p:nvSpPr>
        <p:spPr>
          <a:xfrm>
            <a:off x="6976773" y="4854209"/>
            <a:ext cx="2057400" cy="273825"/>
          </a:xfrm>
          <a:prstGeom prst="rect">
            <a:avLst/>
          </a:prstGeom>
        </p:spPr>
        <p:txBody>
          <a:bodyPr spcFirstLastPara="1" vert="horz" wrap="square" lIns="68569" tIns="34275" rIns="68569" bIns="34275" rtlCol="0" anchor="ctr" anchorCtr="0">
            <a:noAutofit/>
          </a:bodyPr>
          <a:lstStyle/>
          <a:p>
            <a:pPr defTabSz="685783">
              <a:buClrTx/>
            </a:pPr>
            <a:fld id="{00000000-1234-1234-1234-123412341234}" type="slidenum">
              <a:rPr lang="en-US" kern="1200">
                <a:solidFill>
                  <a:prstClr val="black">
                    <a:tint val="75000"/>
                  </a:prstClr>
                </a:solidFill>
                <a:latin typeface="Calibri" panose="020F0502020204030204"/>
                <a:ea typeface="+mn-ea"/>
                <a:cs typeface="+mn-cs"/>
              </a:rPr>
              <a:pPr defTabSz="685783">
                <a:buClrTx/>
              </a:pPr>
              <a:t>130</a:t>
            </a:fld>
            <a:endParaRPr kern="1200">
              <a:solidFill>
                <a:prstClr val="black">
                  <a:tint val="75000"/>
                </a:prstClr>
              </a:solidFill>
              <a:latin typeface="Calibri" panose="020F0502020204030204"/>
              <a:ea typeface="+mn-ea"/>
              <a:cs typeface="+mn-cs"/>
            </a:endParaRPr>
          </a:p>
        </p:txBody>
      </p:sp>
      <p:sp>
        <p:nvSpPr>
          <p:cNvPr id="353" name="Google Shape;353;p43"/>
          <p:cNvSpPr txBox="1">
            <a:spLocks noGrp="1"/>
          </p:cNvSpPr>
          <p:nvPr>
            <p:ph type="ftr" idx="11"/>
          </p:nvPr>
        </p:nvSpPr>
        <p:spPr>
          <a:xfrm>
            <a:off x="223275" y="4024777"/>
            <a:ext cx="4050000" cy="162000"/>
          </a:xfrm>
          <a:prstGeom prst="rect">
            <a:avLst/>
          </a:prstGeom>
          <a:noFill/>
          <a:ln>
            <a:noFill/>
          </a:ln>
        </p:spPr>
        <p:txBody>
          <a:bodyPr spcFirstLastPara="1" vert="horz" wrap="square" lIns="0" tIns="0" rIns="0" bIns="0" rtlCol="0" anchor="ctr" anchorCtr="0">
            <a:noAutofit/>
          </a:bodyPr>
          <a:lstStyle/>
          <a:p>
            <a:pPr defTabSz="685783">
              <a:buClrTx/>
            </a:pPr>
            <a:r>
              <a:rPr lang="en-US" sz="1125" kern="1200" dirty="0">
                <a:solidFill>
                  <a:srgbClr val="000000"/>
                </a:solidFill>
                <a:latin typeface="Calibri" panose="020F0502020204030204"/>
                <a:ea typeface="+mn-ea"/>
                <a:cs typeface="+mn-cs"/>
              </a:rPr>
              <a:t>Source: Greenpeace “Oil in the Cloud” (2020)</a:t>
            </a:r>
            <a:endParaRPr sz="1125" kern="1200" dirty="0">
              <a:solidFill>
                <a:srgbClr val="000000"/>
              </a:solidFill>
              <a:latin typeface="Calibri" panose="020F0502020204030204"/>
              <a:ea typeface="+mn-ea"/>
              <a:cs typeface="+mn-cs"/>
            </a:endParaRPr>
          </a:p>
        </p:txBody>
      </p:sp>
      <p:pic>
        <p:nvPicPr>
          <p:cNvPr id="354" name="Google Shape;354;p43"/>
          <p:cNvPicPr preferRelativeResize="0"/>
          <p:nvPr/>
        </p:nvPicPr>
        <p:blipFill>
          <a:blip r:embed="rId3">
            <a:alphaModFix/>
          </a:blip>
          <a:stretch>
            <a:fillRect/>
          </a:stretch>
        </p:blipFill>
        <p:spPr>
          <a:xfrm>
            <a:off x="65214" y="1322626"/>
            <a:ext cx="4366124" cy="2702156"/>
          </a:xfrm>
          <a:prstGeom prst="rect">
            <a:avLst/>
          </a:prstGeom>
          <a:noFill/>
          <a:ln>
            <a:noFill/>
          </a:ln>
        </p:spPr>
      </p:pic>
      <p:sp>
        <p:nvSpPr>
          <p:cNvPr id="9" name="Google Shape;313;p40">
            <a:extLst>
              <a:ext uri="{FF2B5EF4-FFF2-40B4-BE49-F238E27FC236}">
                <a16:creationId xmlns:a16="http://schemas.microsoft.com/office/drawing/2014/main" id="{58ED8F63-33B4-664C-985C-139DCB2FAAA8}"/>
              </a:ext>
            </a:extLst>
          </p:cNvPr>
          <p:cNvSpPr txBox="1">
            <a:spLocks/>
          </p:cNvSpPr>
          <p:nvPr/>
        </p:nvSpPr>
        <p:spPr>
          <a:xfrm>
            <a:off x="0" y="1"/>
            <a:ext cx="9144000" cy="994275"/>
          </a:xfrm>
          <a:prstGeom prst="rect">
            <a:avLst/>
          </a:prstGeom>
          <a:noFill/>
          <a:ln>
            <a:noFill/>
          </a:ln>
        </p:spPr>
        <p:txBody>
          <a:bodyPr spcFirstLastPara="1" vert="horz" wrap="square" lIns="68569" tIns="34275" rIns="68569" bIns="3427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783">
              <a:spcBef>
                <a:spcPts val="0"/>
              </a:spcBef>
              <a:buClr>
                <a:srgbClr val="0070C0"/>
              </a:buClr>
              <a:buSzPts val="3800"/>
            </a:pPr>
            <a:r>
              <a:rPr lang="en-US" sz="2850" b="1" dirty="0">
                <a:solidFill>
                  <a:srgbClr val="0070C0"/>
                </a:solidFill>
                <a:latin typeface="Source Sans Pro"/>
                <a:ea typeface="Source Sans Pro"/>
                <a:sym typeface="Source Sans Pro"/>
              </a:rPr>
              <a:t>AI applications increasing emissions</a:t>
            </a:r>
            <a:endParaRPr lang="en-US" sz="3300" dirty="0">
              <a:solidFill>
                <a:prstClr val="black"/>
              </a:solidFill>
              <a:latin typeface="Calibri Light" panose="020F03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grpSp>
        <p:nvGrpSpPr>
          <p:cNvPr id="1550" name="Google Shape;1550;p167"/>
          <p:cNvGrpSpPr/>
          <p:nvPr/>
        </p:nvGrpSpPr>
        <p:grpSpPr>
          <a:xfrm>
            <a:off x="3421932" y="1290785"/>
            <a:ext cx="2286154" cy="1083975"/>
            <a:chOff x="1205225" y="2051850"/>
            <a:chExt cx="4285200" cy="1445300"/>
          </a:xfrm>
        </p:grpSpPr>
        <p:sp>
          <p:nvSpPr>
            <p:cNvPr id="1551" name="Google Shape;1551;p167"/>
            <p:cNvSpPr/>
            <p:nvPr/>
          </p:nvSpPr>
          <p:spPr>
            <a:xfrm>
              <a:off x="1205225" y="2051850"/>
              <a:ext cx="4285200" cy="1425600"/>
            </a:xfrm>
            <a:prstGeom prst="roundRect">
              <a:avLst>
                <a:gd name="adj" fmla="val 16667"/>
              </a:avLst>
            </a:prstGeom>
            <a:noFill/>
            <a:ln w="76200" cap="flat" cmpd="sng">
              <a:solidFill>
                <a:srgbClr val="6AA84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52" name="Google Shape;1552;p167"/>
            <p:cNvSpPr txBox="1"/>
            <p:nvPr/>
          </p:nvSpPr>
          <p:spPr>
            <a:xfrm>
              <a:off x="1469962" y="2071550"/>
              <a:ext cx="3755700" cy="1425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900"/>
                <a:buFont typeface="Source Sans Pro"/>
                <a:buNone/>
              </a:pPr>
              <a:r>
                <a:rPr lang="en" sz="1800" b="1">
                  <a:solidFill>
                    <a:schemeClr val="dk1"/>
                  </a:solidFill>
                  <a:latin typeface="Source Sans Pro"/>
                  <a:ea typeface="Source Sans Pro"/>
                  <a:cs typeface="Source Sans Pro"/>
                  <a:sym typeface="Source Sans Pro"/>
                </a:rPr>
                <a:t>ML applications in climate change mitigation </a:t>
              </a:r>
              <a:endParaRPr sz="1800" b="1">
                <a:solidFill>
                  <a:schemeClr val="dk1"/>
                </a:solidFill>
                <a:latin typeface="Source Sans Pro"/>
                <a:ea typeface="Source Sans Pro"/>
                <a:cs typeface="Source Sans Pro"/>
                <a:sym typeface="Source Sans Pro"/>
              </a:endParaRPr>
            </a:p>
          </p:txBody>
        </p:sp>
      </p:grpSp>
      <p:grpSp>
        <p:nvGrpSpPr>
          <p:cNvPr id="1553" name="Google Shape;1553;p167"/>
          <p:cNvGrpSpPr/>
          <p:nvPr/>
        </p:nvGrpSpPr>
        <p:grpSpPr>
          <a:xfrm>
            <a:off x="3453624" y="2844860"/>
            <a:ext cx="2286162" cy="1076625"/>
            <a:chOff x="6478000" y="2051850"/>
            <a:chExt cx="4029900" cy="1435500"/>
          </a:xfrm>
        </p:grpSpPr>
        <p:sp>
          <p:nvSpPr>
            <p:cNvPr id="1554" name="Google Shape;1554;p167"/>
            <p:cNvSpPr/>
            <p:nvPr/>
          </p:nvSpPr>
          <p:spPr>
            <a:xfrm>
              <a:off x="6478000" y="2051850"/>
              <a:ext cx="4029900" cy="1425600"/>
            </a:xfrm>
            <a:prstGeom prst="roundRect">
              <a:avLst>
                <a:gd name="adj" fmla="val 16667"/>
              </a:avLst>
            </a:prstGeom>
            <a:noFill/>
            <a:ln w="76200" cap="flat" cmpd="sng">
              <a:solidFill>
                <a:srgbClr val="E0666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55" name="Google Shape;1555;p167"/>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a:solidFill>
                    <a:schemeClr val="dk1"/>
                  </a:solidFill>
                  <a:latin typeface="Source Sans Pro"/>
                  <a:ea typeface="Source Sans Pro"/>
                  <a:cs typeface="Source Sans Pro"/>
                  <a:sym typeface="Source Sans Pro"/>
                </a:rPr>
                <a:t>ML</a:t>
              </a:r>
              <a:r>
                <a:rPr lang="en" sz="1800" b="1" i="0" u="none" strike="noStrike" cap="none">
                  <a:solidFill>
                    <a:schemeClr val="dk1"/>
                  </a:solidFill>
                  <a:latin typeface="Source Sans Pro"/>
                  <a:ea typeface="Source Sans Pro"/>
                  <a:cs typeface="Source Sans Pro"/>
                  <a:sym typeface="Source Sans Pro"/>
                </a:rPr>
                <a:t> applications </a:t>
              </a:r>
              <a:r>
                <a:rPr lang="en" sz="1800" b="1">
                  <a:solidFill>
                    <a:schemeClr val="dk1"/>
                  </a:solidFill>
                  <a:latin typeface="Source Sans Pro"/>
                  <a:ea typeface="Source Sans Pro"/>
                  <a:cs typeface="Source Sans Pro"/>
                  <a:sym typeface="Source Sans Pro"/>
                </a:rPr>
                <a:t>that</a:t>
              </a:r>
              <a:r>
                <a:rPr lang="en" sz="1800" b="1" i="0" u="none" strike="noStrike" cap="none">
                  <a:solidFill>
                    <a:schemeClr val="dk1"/>
                  </a:solidFill>
                  <a:latin typeface="Source Sans Pro"/>
                  <a:ea typeface="Source Sans Pro"/>
                  <a:cs typeface="Source Sans Pro"/>
                  <a:sym typeface="Source Sans Pro"/>
                </a:rPr>
                <a:t> increase emissions</a:t>
              </a:r>
              <a:endParaRPr sz="1800" b="1">
                <a:solidFill>
                  <a:schemeClr val="dk1"/>
                </a:solidFill>
                <a:latin typeface="Source Sans Pro"/>
                <a:ea typeface="Source Sans Pro"/>
                <a:cs typeface="Source Sans Pro"/>
                <a:sym typeface="Source Sans Pro"/>
              </a:endParaRPr>
            </a:p>
          </p:txBody>
        </p:sp>
      </p:grpSp>
      <p:sp>
        <p:nvSpPr>
          <p:cNvPr id="1556" name="Google Shape;1556;p167"/>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900" b="1">
                <a:solidFill>
                  <a:srgbClr val="0070C0"/>
                </a:solidFill>
                <a:latin typeface="Source Sans Pro"/>
                <a:ea typeface="Source Sans Pro"/>
                <a:cs typeface="Source Sans Pro"/>
                <a:sym typeface="Source Sans Pro"/>
              </a:rPr>
              <a:t>ML’s carbon footprint</a:t>
            </a:r>
            <a:endParaRPr sz="2900" b="1">
              <a:solidFill>
                <a:srgbClr val="0070C0"/>
              </a:solidFill>
              <a:latin typeface="Source Sans Pro"/>
              <a:ea typeface="Source Sans Pro"/>
              <a:cs typeface="Source Sans Pro"/>
              <a:sym typeface="Source Sans Pro"/>
            </a:endParaRPr>
          </a:p>
        </p:txBody>
      </p:sp>
      <p:sp>
        <p:nvSpPr>
          <p:cNvPr id="1557" name="Google Shape;1557;p167"/>
          <p:cNvSpPr txBox="1"/>
          <p:nvPr/>
        </p:nvSpPr>
        <p:spPr>
          <a:xfrm>
            <a:off x="6976773" y="4854209"/>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131</a:t>
            </a:fld>
            <a:endParaRPr sz="900">
              <a:solidFill>
                <a:srgbClr val="888888"/>
              </a:solidFill>
              <a:latin typeface="Calibri"/>
              <a:ea typeface="Calibri"/>
              <a:cs typeface="Calibri"/>
              <a:sym typeface="Calibri"/>
            </a:endParaRPr>
          </a:p>
        </p:txBody>
      </p:sp>
      <p:grpSp>
        <p:nvGrpSpPr>
          <p:cNvPr id="1558" name="Google Shape;1558;p167"/>
          <p:cNvGrpSpPr/>
          <p:nvPr/>
        </p:nvGrpSpPr>
        <p:grpSpPr>
          <a:xfrm>
            <a:off x="6359953" y="2112264"/>
            <a:ext cx="2286154" cy="1083975"/>
            <a:chOff x="6374925" y="2051850"/>
            <a:chExt cx="4285200" cy="1445300"/>
          </a:xfrm>
        </p:grpSpPr>
        <p:sp>
          <p:nvSpPr>
            <p:cNvPr id="1559" name="Google Shape;1559;p167"/>
            <p:cNvSpPr/>
            <p:nvPr/>
          </p:nvSpPr>
          <p:spPr>
            <a:xfrm>
              <a:off x="6374925" y="2051850"/>
              <a:ext cx="4285200" cy="1425600"/>
            </a:xfrm>
            <a:prstGeom prst="roundRect">
              <a:avLst>
                <a:gd name="adj" fmla="val 16667"/>
              </a:avLst>
            </a:prstGeom>
            <a:solidFill>
              <a:srgbClr val="D9D2E9"/>
            </a:solidFill>
            <a:ln w="76200" cap="flat" cmpd="sng">
              <a:solidFill>
                <a:srgbClr val="9243C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60" name="Google Shape;1560;p167"/>
            <p:cNvSpPr txBox="1"/>
            <p:nvPr/>
          </p:nvSpPr>
          <p:spPr>
            <a:xfrm>
              <a:off x="6374925" y="2071550"/>
              <a:ext cx="4285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a:solidFill>
                    <a:schemeClr val="dk1"/>
                  </a:solidFill>
                  <a:latin typeface="Source Sans Pro"/>
                  <a:ea typeface="Source Sans Pro"/>
                  <a:cs typeface="Source Sans Pro"/>
                  <a:sym typeface="Source Sans Pro"/>
                </a:rPr>
                <a:t>ML’s system-level impacts</a:t>
              </a:r>
              <a:endParaRPr sz="1800" b="1">
                <a:solidFill>
                  <a:schemeClr val="dk1"/>
                </a:solidFill>
                <a:latin typeface="Source Sans Pro"/>
                <a:ea typeface="Source Sans Pro"/>
                <a:cs typeface="Source Sans Pro"/>
                <a:sym typeface="Source Sans Pro"/>
              </a:endParaRPr>
            </a:p>
          </p:txBody>
        </p:sp>
      </p:grpSp>
      <p:grpSp>
        <p:nvGrpSpPr>
          <p:cNvPr id="1561" name="Google Shape;1561;p167"/>
          <p:cNvGrpSpPr/>
          <p:nvPr/>
        </p:nvGrpSpPr>
        <p:grpSpPr>
          <a:xfrm>
            <a:off x="483896" y="2109638"/>
            <a:ext cx="2286162" cy="1076625"/>
            <a:chOff x="6478000" y="2051850"/>
            <a:chExt cx="4029900" cy="1435500"/>
          </a:xfrm>
        </p:grpSpPr>
        <p:sp>
          <p:nvSpPr>
            <p:cNvPr id="1562" name="Google Shape;1562;p167"/>
            <p:cNvSpPr/>
            <p:nvPr/>
          </p:nvSpPr>
          <p:spPr>
            <a:xfrm>
              <a:off x="6478000" y="2051850"/>
              <a:ext cx="4029900" cy="1425600"/>
            </a:xfrm>
            <a:prstGeom prst="roundRect">
              <a:avLst>
                <a:gd name="adj" fmla="val 16667"/>
              </a:avLst>
            </a:prstGeom>
            <a:noFill/>
            <a:ln w="76200" cap="flat" cmpd="sng">
              <a:solidFill>
                <a:srgbClr val="FF990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63" name="Google Shape;1563;p167"/>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dirty="0">
                  <a:solidFill>
                    <a:schemeClr val="dk1"/>
                  </a:solidFill>
                  <a:latin typeface="Source Sans Pro"/>
                  <a:ea typeface="Source Sans Pro"/>
                  <a:cs typeface="Source Sans Pro"/>
                  <a:sym typeface="Source Sans Pro"/>
                </a:rPr>
                <a:t>Emissions from ML computation &amp; hardware</a:t>
              </a:r>
              <a:endParaRPr sz="1800" dirty="0"/>
            </a:p>
          </p:txBody>
        </p:sp>
      </p:grpSp>
      <p:sp>
        <p:nvSpPr>
          <p:cNvPr id="1564" name="Google Shape;1564;p167"/>
          <p:cNvSpPr txBox="1"/>
          <p:nvPr/>
        </p:nvSpPr>
        <p:spPr>
          <a:xfrm>
            <a:off x="38100" y="4637400"/>
            <a:ext cx="914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Kaack, L. H., Donti, P. L., Strubell, E., Kamiya, G., Creutzig, F., &amp; Rolnick, D. (2022). Aligning artificial intelligence with climate change mitigation. </a:t>
            </a:r>
            <a:r>
              <a:rPr lang="en" sz="1000" i="1">
                <a:solidFill>
                  <a:srgbClr val="222222"/>
                </a:solidFill>
                <a:latin typeface="Source Sans Pro"/>
                <a:ea typeface="Source Sans Pro"/>
                <a:cs typeface="Source Sans Pro"/>
                <a:sym typeface="Source Sans Pro"/>
              </a:rPr>
              <a:t>Nature Climate Change</a:t>
            </a:r>
            <a:r>
              <a:rPr lang="en" sz="1000">
                <a:solidFill>
                  <a:srgbClr val="222222"/>
                </a:solidFill>
                <a:latin typeface="Source Sans Pro"/>
                <a:ea typeface="Source Sans Pro"/>
                <a:cs typeface="Source Sans Pro"/>
                <a:sym typeface="Source Sans Pro"/>
              </a:rPr>
              <a:t>, 1-10.</a:t>
            </a:r>
            <a:endParaRPr sz="10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1565" name="Google Shape;1565;p167"/>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000">
                <a:latin typeface="Source Sans Pro"/>
                <a:ea typeface="Source Sans Pro"/>
                <a:cs typeface="Source Sans Pro"/>
                <a:sym typeface="Source Sans Pro"/>
              </a:rPr>
              <a:t>131</a:t>
            </a:fld>
            <a:endParaRPr sz="1000">
              <a:latin typeface="Source Sans Pro"/>
              <a:ea typeface="Source Sans Pro"/>
              <a:cs typeface="Source Sans Pro"/>
              <a:sym typeface="Source Sans Pro"/>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68"/>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System-level impacts of ML</a:t>
            </a:r>
            <a:endParaRPr/>
          </a:p>
        </p:txBody>
      </p:sp>
      <p:graphicFrame>
        <p:nvGraphicFramePr>
          <p:cNvPr id="1571" name="Google Shape;1571;p168"/>
          <p:cNvGraphicFramePr/>
          <p:nvPr/>
        </p:nvGraphicFramePr>
        <p:xfrm>
          <a:off x="314863" y="823925"/>
          <a:ext cx="8604750" cy="4084590"/>
        </p:xfrm>
        <a:graphic>
          <a:graphicData uri="http://schemas.openxmlformats.org/drawingml/2006/table">
            <a:tbl>
              <a:tblPr>
                <a:noFill/>
                <a:tableStyleId>{958F3E45-2422-44CC-AF38-643B69CAA189}</a:tableStyleId>
              </a:tblPr>
              <a:tblGrid>
                <a:gridCol w="2313200">
                  <a:extLst>
                    <a:ext uri="{9D8B030D-6E8A-4147-A177-3AD203B41FA5}">
                      <a16:colId xmlns:a16="http://schemas.microsoft.com/office/drawing/2014/main" val="20000"/>
                    </a:ext>
                  </a:extLst>
                </a:gridCol>
                <a:gridCol w="6291550">
                  <a:extLst>
                    <a:ext uri="{9D8B030D-6E8A-4147-A177-3AD203B41FA5}">
                      <a16:colId xmlns:a16="http://schemas.microsoft.com/office/drawing/2014/main" val="20001"/>
                    </a:ext>
                  </a:extLst>
                </a:gridCol>
              </a:tblGrid>
              <a:tr h="1100075">
                <a:tc>
                  <a:txBody>
                    <a:bodyPr/>
                    <a:lstStyle/>
                    <a:p>
                      <a:pPr marL="0" lvl="0" indent="0" algn="ctr" rtl="0">
                        <a:spcBef>
                          <a:spcPts val="0"/>
                        </a:spcBef>
                        <a:spcAft>
                          <a:spcPts val="0"/>
                        </a:spcAft>
                        <a:buNone/>
                      </a:pPr>
                      <a:r>
                        <a:rPr lang="en" sz="1800" b="1">
                          <a:solidFill>
                            <a:schemeClr val="dk1"/>
                          </a:solidFill>
                          <a:latin typeface="Source Sans Pro"/>
                          <a:ea typeface="Source Sans Pro"/>
                          <a:cs typeface="Source Sans Pro"/>
                          <a:sym typeface="Source Sans Pro"/>
                        </a:rPr>
                        <a:t>Rebound effects</a:t>
                      </a:r>
                      <a:endParaRPr sz="1800" b="1">
                        <a:solidFill>
                          <a:schemeClr val="dk1"/>
                        </a:solidFill>
                        <a:latin typeface="Source Sans Pro"/>
                        <a:ea typeface="Source Sans Pro"/>
                        <a:cs typeface="Source Sans Pro"/>
                        <a:sym typeface="Source Sans Pro"/>
                      </a:endParaRPr>
                    </a:p>
                  </a:txBody>
                  <a:tcPr marL="91425" marR="91425" marT="91425" marB="91425" anchor="ctr"/>
                </a:tc>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Reducing energy consumption reduces costs → money saved may be used and cause more emissions</a:t>
                      </a:r>
                      <a:endParaRPr sz="1800">
                        <a:latin typeface="Source Sans Pro"/>
                        <a:ea typeface="Source Sans Pro"/>
                        <a:cs typeface="Source Sans Pro"/>
                        <a:sym typeface="Source Sans Pro"/>
                      </a:endParaRPr>
                    </a:p>
                    <a:p>
                      <a:pPr marL="0" lvl="0" indent="0" algn="l" rtl="0">
                        <a:spcBef>
                          <a:spcPts val="0"/>
                        </a:spcBef>
                        <a:spcAft>
                          <a:spcPts val="0"/>
                        </a:spcAft>
                        <a:buNone/>
                      </a:pPr>
                      <a:r>
                        <a:rPr lang="en" sz="1800" i="1">
                          <a:latin typeface="Source Sans Pro"/>
                          <a:ea typeface="Source Sans Pro"/>
                          <a:cs typeface="Source Sans Pro"/>
                          <a:sym typeface="Source Sans Pro"/>
                        </a:rPr>
                        <a:t>Example: ML for optimizing systems</a:t>
                      </a:r>
                      <a:endParaRPr sz="1800" i="1">
                        <a:latin typeface="Source Sans Pro"/>
                        <a:ea typeface="Source Sans Pro"/>
                        <a:cs typeface="Source Sans Pro"/>
                        <a:sym typeface="Source Sans Pro"/>
                      </a:endParaRPr>
                    </a:p>
                  </a:txBody>
                  <a:tcPr marL="91425" marR="91425" marT="91425" marB="91425" anchor="ctr"/>
                </a:tc>
                <a:extLst>
                  <a:ext uri="{0D108BD9-81ED-4DB2-BD59-A6C34878D82A}">
                    <a16:rowId xmlns:a16="http://schemas.microsoft.com/office/drawing/2014/main" val="10000"/>
                  </a:ext>
                </a:extLst>
              </a:tr>
              <a:tr h="1172250">
                <a:tc>
                  <a:txBody>
                    <a:bodyPr/>
                    <a:lstStyle/>
                    <a:p>
                      <a:pPr marL="0" lvl="0" indent="0" algn="ctr" rtl="0">
                        <a:spcBef>
                          <a:spcPts val="0"/>
                        </a:spcBef>
                        <a:spcAft>
                          <a:spcPts val="0"/>
                        </a:spcAft>
                        <a:buNone/>
                      </a:pPr>
                      <a:r>
                        <a:rPr lang="en" sz="1800" b="1">
                          <a:solidFill>
                            <a:schemeClr val="dk1"/>
                          </a:solidFill>
                          <a:latin typeface="Source Sans Pro"/>
                          <a:ea typeface="Source Sans Pro"/>
                          <a:cs typeface="Source Sans Pro"/>
                          <a:sym typeface="Source Sans Pro"/>
                        </a:rPr>
                        <a:t>Lock-in and path dependency</a:t>
                      </a:r>
                      <a:endParaRPr sz="1600" i="1">
                        <a:latin typeface="Source Sans Pro"/>
                        <a:ea typeface="Source Sans Pro"/>
                        <a:cs typeface="Source Sans Pro"/>
                        <a:sym typeface="Source Sans Pro"/>
                      </a:endParaRPr>
                    </a:p>
                  </a:txBody>
                  <a:tcPr marL="91425" marR="91425" marT="91425" marB="91425" anchor="ctr"/>
                </a:tc>
                <a:tc>
                  <a:txBody>
                    <a:bodyPr/>
                    <a:lstStyle/>
                    <a:p>
                      <a:pPr marL="0" lvl="0" indent="0" algn="l" rtl="0">
                        <a:spcBef>
                          <a:spcPts val="0"/>
                        </a:spcBef>
                        <a:spcAft>
                          <a:spcPts val="0"/>
                        </a:spcAft>
                        <a:buNone/>
                      </a:pPr>
                      <a:endParaRPr sz="600">
                        <a:solidFill>
                          <a:schemeClr val="dk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1800">
                          <a:solidFill>
                            <a:schemeClr val="dk1"/>
                          </a:solidFill>
                          <a:latin typeface="Source Sans Pro"/>
                          <a:ea typeface="Source Sans Pro"/>
                          <a:cs typeface="Source Sans Pro"/>
                          <a:sym typeface="Source Sans Pro"/>
                        </a:rPr>
                        <a:t>Technologies compete and dominate → lock-in to suboptimal technologies hampering decarbonization</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i="1">
                          <a:solidFill>
                            <a:schemeClr val="dk1"/>
                          </a:solidFill>
                          <a:latin typeface="Source Sans Pro"/>
                          <a:ea typeface="Source Sans Pro"/>
                          <a:cs typeface="Source Sans Pro"/>
                          <a:sym typeface="Source Sans Pro"/>
                        </a:rPr>
                        <a:t>Example: Autonomous driving and car use </a:t>
                      </a:r>
                      <a:endParaRPr sz="1800" i="1">
                        <a:solidFill>
                          <a:schemeClr val="dk1"/>
                        </a:solidFill>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1"/>
                  </a:ext>
                </a:extLst>
              </a:tr>
              <a:tr h="1080775">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Source Sans Pro"/>
                          <a:ea typeface="Source Sans Pro"/>
                          <a:cs typeface="Source Sans Pro"/>
                          <a:sym typeface="Source Sans Pro"/>
                        </a:rPr>
                        <a:t>Consumer behavior </a:t>
                      </a:r>
                      <a:endParaRPr sz="1800" b="1">
                        <a:latin typeface="Source Sans Pro"/>
                        <a:ea typeface="Source Sans Pro"/>
                        <a:cs typeface="Source Sans Pro"/>
                        <a:sym typeface="Source Sans Pro"/>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en" sz="1800">
                          <a:solidFill>
                            <a:schemeClr val="dk1"/>
                          </a:solidFill>
                          <a:latin typeface="Source Sans Pro"/>
                          <a:ea typeface="Source Sans Pro"/>
                          <a:cs typeface="Source Sans Pro"/>
                          <a:sym typeface="Source Sans Pro"/>
                        </a:rPr>
                        <a:t>Trends and advertising may change consumption patterns → embodied emissions in those products</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1800" i="1">
                          <a:solidFill>
                            <a:schemeClr val="dk1"/>
                          </a:solidFill>
                          <a:latin typeface="Source Sans Pro"/>
                          <a:ea typeface="Source Sans Pro"/>
                          <a:cs typeface="Source Sans Pro"/>
                          <a:sym typeface="Source Sans Pro"/>
                        </a:rPr>
                        <a:t>Example: ML in advertising and social media</a:t>
                      </a:r>
                      <a:endParaRPr sz="1800" i="1">
                        <a:solidFill>
                          <a:schemeClr val="dk1"/>
                        </a:solidFill>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2"/>
                  </a:ext>
                </a:extLst>
              </a:tr>
              <a:tr h="650025">
                <a:tc>
                  <a:txBody>
                    <a:bodyPr/>
                    <a:lstStyle/>
                    <a:p>
                      <a:pPr marL="0" lvl="0" indent="0" algn="ctr" rtl="0">
                        <a:spcBef>
                          <a:spcPts val="0"/>
                        </a:spcBef>
                        <a:spcAft>
                          <a:spcPts val="0"/>
                        </a:spcAft>
                        <a:buNone/>
                      </a:pPr>
                      <a:r>
                        <a:rPr lang="en" sz="1800" b="1">
                          <a:latin typeface="Source Sans Pro"/>
                          <a:ea typeface="Source Sans Pro"/>
                          <a:cs typeface="Source Sans Pro"/>
                          <a:sym typeface="Source Sans Pro"/>
                        </a:rPr>
                        <a:t>Communication and education</a:t>
                      </a:r>
                      <a:endParaRPr sz="1800" b="1">
                        <a:latin typeface="Source Sans Pro"/>
                        <a:ea typeface="Source Sans Pro"/>
                        <a:cs typeface="Source Sans Pro"/>
                        <a:sym typeface="Source Sans Pro"/>
                      </a:endParaRPr>
                    </a:p>
                  </a:txBody>
                  <a:tcPr marL="91425" marR="91425" marT="91425" marB="91425" anchor="ctr"/>
                </a:tc>
                <a:tc>
                  <a:txBody>
                    <a:bodyPr/>
                    <a:lstStyle/>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Societal support for climate action essential </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i="1">
                          <a:solidFill>
                            <a:schemeClr val="dk1"/>
                          </a:solidFill>
                          <a:latin typeface="Source Sans Pro"/>
                          <a:ea typeface="Source Sans Pro"/>
                          <a:cs typeface="Source Sans Pro"/>
                          <a:sym typeface="Source Sans Pro"/>
                        </a:rPr>
                        <a:t>Example: ML on social media</a:t>
                      </a:r>
                      <a:endParaRPr sz="1800" i="1">
                        <a:solidFill>
                          <a:schemeClr val="dk1"/>
                        </a:solidFill>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3"/>
                  </a:ext>
                </a:extLst>
              </a:tr>
            </a:tbl>
          </a:graphicData>
        </a:graphic>
      </p:graphicFrame>
      <p:sp>
        <p:nvSpPr>
          <p:cNvPr id="1572" name="Google Shape;1572;p168"/>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132</a:t>
            </a:fld>
            <a:endParaRPr>
              <a:latin typeface="Source Sans Pro"/>
              <a:ea typeface="Source Sans Pro"/>
              <a:cs typeface="Source Sans Pro"/>
              <a:sym typeface="Source Sans Pro"/>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grpSp>
        <p:nvGrpSpPr>
          <p:cNvPr id="1577" name="Google Shape;1577;p169"/>
          <p:cNvGrpSpPr/>
          <p:nvPr/>
        </p:nvGrpSpPr>
        <p:grpSpPr>
          <a:xfrm>
            <a:off x="3421932" y="1290785"/>
            <a:ext cx="2286154" cy="1083975"/>
            <a:chOff x="1205225" y="2051850"/>
            <a:chExt cx="4285200" cy="1445300"/>
          </a:xfrm>
        </p:grpSpPr>
        <p:sp>
          <p:nvSpPr>
            <p:cNvPr id="1578" name="Google Shape;1578;p169"/>
            <p:cNvSpPr/>
            <p:nvPr/>
          </p:nvSpPr>
          <p:spPr>
            <a:xfrm>
              <a:off x="1205225" y="2051850"/>
              <a:ext cx="4285200" cy="1425600"/>
            </a:xfrm>
            <a:prstGeom prst="roundRect">
              <a:avLst>
                <a:gd name="adj" fmla="val 16667"/>
              </a:avLst>
            </a:prstGeom>
            <a:noFill/>
            <a:ln w="76200" cap="flat" cmpd="sng">
              <a:solidFill>
                <a:srgbClr val="6AA84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79" name="Google Shape;1579;p169"/>
            <p:cNvSpPr txBox="1"/>
            <p:nvPr/>
          </p:nvSpPr>
          <p:spPr>
            <a:xfrm>
              <a:off x="1469962" y="2071550"/>
              <a:ext cx="37557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a:solidFill>
                    <a:schemeClr val="dk1"/>
                  </a:solidFill>
                  <a:latin typeface="Source Sans Pro"/>
                  <a:ea typeface="Source Sans Pro"/>
                  <a:cs typeface="Source Sans Pro"/>
                  <a:sym typeface="Source Sans Pro"/>
                </a:rPr>
                <a:t>ML</a:t>
              </a:r>
              <a:r>
                <a:rPr lang="en" sz="1800" b="1" i="0" u="none" strike="noStrike" cap="none">
                  <a:solidFill>
                    <a:schemeClr val="dk1"/>
                  </a:solidFill>
                  <a:latin typeface="Source Sans Pro"/>
                  <a:ea typeface="Source Sans Pro"/>
                  <a:cs typeface="Source Sans Pro"/>
                  <a:sym typeface="Source Sans Pro"/>
                </a:rPr>
                <a:t> applications </a:t>
              </a:r>
              <a:r>
                <a:rPr lang="en" sz="1800" b="1">
                  <a:solidFill>
                    <a:schemeClr val="dk1"/>
                  </a:solidFill>
                  <a:latin typeface="Source Sans Pro"/>
                  <a:ea typeface="Source Sans Pro"/>
                  <a:cs typeface="Source Sans Pro"/>
                  <a:sym typeface="Source Sans Pro"/>
                </a:rPr>
                <a:t>in</a:t>
              </a:r>
              <a:r>
                <a:rPr lang="en" sz="1800" b="1" i="0" u="none" strike="noStrike" cap="none">
                  <a:solidFill>
                    <a:schemeClr val="dk1"/>
                  </a:solidFill>
                  <a:latin typeface="Source Sans Pro"/>
                  <a:ea typeface="Source Sans Pro"/>
                  <a:cs typeface="Source Sans Pro"/>
                  <a:sym typeface="Source Sans Pro"/>
                </a:rPr>
                <a:t> climate change mitigation </a:t>
              </a:r>
              <a:endParaRPr sz="1800" b="1">
                <a:solidFill>
                  <a:schemeClr val="dk1"/>
                </a:solidFill>
                <a:latin typeface="Source Sans Pro"/>
                <a:ea typeface="Source Sans Pro"/>
                <a:cs typeface="Source Sans Pro"/>
                <a:sym typeface="Source Sans Pro"/>
              </a:endParaRPr>
            </a:p>
          </p:txBody>
        </p:sp>
      </p:grpSp>
      <p:grpSp>
        <p:nvGrpSpPr>
          <p:cNvPr id="1580" name="Google Shape;1580;p169"/>
          <p:cNvGrpSpPr/>
          <p:nvPr/>
        </p:nvGrpSpPr>
        <p:grpSpPr>
          <a:xfrm>
            <a:off x="3453624" y="2844860"/>
            <a:ext cx="2286162" cy="1076625"/>
            <a:chOff x="6478000" y="2051850"/>
            <a:chExt cx="4029900" cy="1435500"/>
          </a:xfrm>
        </p:grpSpPr>
        <p:sp>
          <p:nvSpPr>
            <p:cNvPr id="1581" name="Google Shape;1581;p169"/>
            <p:cNvSpPr/>
            <p:nvPr/>
          </p:nvSpPr>
          <p:spPr>
            <a:xfrm>
              <a:off x="6478000" y="2051850"/>
              <a:ext cx="4029900" cy="1425600"/>
            </a:xfrm>
            <a:prstGeom prst="roundRect">
              <a:avLst>
                <a:gd name="adj" fmla="val 16667"/>
              </a:avLst>
            </a:prstGeom>
            <a:noFill/>
            <a:ln w="76200" cap="flat" cmpd="sng">
              <a:solidFill>
                <a:srgbClr val="E0666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82" name="Google Shape;1582;p169"/>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a:solidFill>
                    <a:schemeClr val="dk1"/>
                  </a:solidFill>
                  <a:latin typeface="Source Sans Pro"/>
                  <a:ea typeface="Source Sans Pro"/>
                  <a:cs typeface="Source Sans Pro"/>
                  <a:sym typeface="Source Sans Pro"/>
                </a:rPr>
                <a:t>ML</a:t>
              </a:r>
              <a:r>
                <a:rPr lang="en" sz="1800" b="1" i="0" u="none" strike="noStrike" cap="none">
                  <a:solidFill>
                    <a:schemeClr val="dk1"/>
                  </a:solidFill>
                  <a:latin typeface="Source Sans Pro"/>
                  <a:ea typeface="Source Sans Pro"/>
                  <a:cs typeface="Source Sans Pro"/>
                  <a:sym typeface="Source Sans Pro"/>
                </a:rPr>
                <a:t> applications </a:t>
              </a:r>
              <a:r>
                <a:rPr lang="en" sz="1800" b="1">
                  <a:solidFill>
                    <a:schemeClr val="dk1"/>
                  </a:solidFill>
                  <a:latin typeface="Source Sans Pro"/>
                  <a:ea typeface="Source Sans Pro"/>
                  <a:cs typeface="Source Sans Pro"/>
                  <a:sym typeface="Source Sans Pro"/>
                </a:rPr>
                <a:t>that</a:t>
              </a:r>
              <a:r>
                <a:rPr lang="en" sz="1800" b="1" i="0" u="none" strike="noStrike" cap="none">
                  <a:solidFill>
                    <a:schemeClr val="dk1"/>
                  </a:solidFill>
                  <a:latin typeface="Source Sans Pro"/>
                  <a:ea typeface="Source Sans Pro"/>
                  <a:cs typeface="Source Sans Pro"/>
                  <a:sym typeface="Source Sans Pro"/>
                </a:rPr>
                <a:t> increase emissions</a:t>
              </a:r>
              <a:endParaRPr sz="1800" b="1">
                <a:solidFill>
                  <a:schemeClr val="dk1"/>
                </a:solidFill>
                <a:latin typeface="Source Sans Pro"/>
                <a:ea typeface="Source Sans Pro"/>
                <a:cs typeface="Source Sans Pro"/>
                <a:sym typeface="Source Sans Pro"/>
              </a:endParaRPr>
            </a:p>
          </p:txBody>
        </p:sp>
      </p:grpSp>
      <p:sp>
        <p:nvSpPr>
          <p:cNvPr id="1583" name="Google Shape;1583;p169"/>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900" b="1">
                <a:solidFill>
                  <a:srgbClr val="0070C0"/>
                </a:solidFill>
                <a:latin typeface="Source Sans Pro"/>
                <a:ea typeface="Source Sans Pro"/>
                <a:cs typeface="Source Sans Pro"/>
                <a:sym typeface="Source Sans Pro"/>
              </a:rPr>
              <a:t>ML’s carbon footprint</a:t>
            </a:r>
            <a:endParaRPr sz="2900" b="1">
              <a:solidFill>
                <a:srgbClr val="0070C0"/>
              </a:solidFill>
              <a:latin typeface="Source Sans Pro"/>
              <a:ea typeface="Source Sans Pro"/>
              <a:cs typeface="Source Sans Pro"/>
              <a:sym typeface="Source Sans Pro"/>
            </a:endParaRPr>
          </a:p>
        </p:txBody>
      </p:sp>
      <p:sp>
        <p:nvSpPr>
          <p:cNvPr id="1584" name="Google Shape;1584;p169"/>
          <p:cNvSpPr txBox="1"/>
          <p:nvPr/>
        </p:nvSpPr>
        <p:spPr>
          <a:xfrm>
            <a:off x="6976773" y="4854209"/>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133</a:t>
            </a:fld>
            <a:endParaRPr sz="900">
              <a:solidFill>
                <a:srgbClr val="888888"/>
              </a:solidFill>
              <a:latin typeface="Calibri"/>
              <a:ea typeface="Calibri"/>
              <a:cs typeface="Calibri"/>
              <a:sym typeface="Calibri"/>
            </a:endParaRPr>
          </a:p>
        </p:txBody>
      </p:sp>
      <p:grpSp>
        <p:nvGrpSpPr>
          <p:cNvPr id="1585" name="Google Shape;1585;p169"/>
          <p:cNvGrpSpPr/>
          <p:nvPr/>
        </p:nvGrpSpPr>
        <p:grpSpPr>
          <a:xfrm>
            <a:off x="6359953" y="2112264"/>
            <a:ext cx="2286154" cy="1083975"/>
            <a:chOff x="6374925" y="2051850"/>
            <a:chExt cx="4285200" cy="1445300"/>
          </a:xfrm>
        </p:grpSpPr>
        <p:sp>
          <p:nvSpPr>
            <p:cNvPr id="1586" name="Google Shape;1586;p169"/>
            <p:cNvSpPr/>
            <p:nvPr/>
          </p:nvSpPr>
          <p:spPr>
            <a:xfrm>
              <a:off x="6374925" y="2051850"/>
              <a:ext cx="4285200" cy="1425600"/>
            </a:xfrm>
            <a:prstGeom prst="roundRect">
              <a:avLst>
                <a:gd name="adj" fmla="val 16667"/>
              </a:avLst>
            </a:prstGeom>
            <a:noFill/>
            <a:ln w="76200" cap="flat" cmpd="sng">
              <a:solidFill>
                <a:srgbClr val="9243C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87" name="Google Shape;1587;p169"/>
            <p:cNvSpPr txBox="1"/>
            <p:nvPr/>
          </p:nvSpPr>
          <p:spPr>
            <a:xfrm>
              <a:off x="6374925" y="2071550"/>
              <a:ext cx="4285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900"/>
                <a:buFont typeface="Source Sans Pro"/>
                <a:buNone/>
              </a:pPr>
              <a:r>
                <a:rPr lang="en" sz="1800" b="1">
                  <a:solidFill>
                    <a:schemeClr val="dk1"/>
                  </a:solidFill>
                  <a:latin typeface="Source Sans Pro"/>
                  <a:ea typeface="Source Sans Pro"/>
                  <a:cs typeface="Source Sans Pro"/>
                  <a:sym typeface="Source Sans Pro"/>
                </a:rPr>
                <a:t>ML’s system-level impacts</a:t>
              </a:r>
              <a:endParaRPr sz="1800" b="1">
                <a:solidFill>
                  <a:schemeClr val="dk1"/>
                </a:solidFill>
                <a:latin typeface="Source Sans Pro"/>
                <a:ea typeface="Source Sans Pro"/>
                <a:cs typeface="Source Sans Pro"/>
                <a:sym typeface="Source Sans Pro"/>
              </a:endParaRPr>
            </a:p>
          </p:txBody>
        </p:sp>
      </p:grpSp>
      <p:grpSp>
        <p:nvGrpSpPr>
          <p:cNvPr id="1588" name="Google Shape;1588;p169"/>
          <p:cNvGrpSpPr/>
          <p:nvPr/>
        </p:nvGrpSpPr>
        <p:grpSpPr>
          <a:xfrm>
            <a:off x="483896" y="2109638"/>
            <a:ext cx="2286162" cy="1076625"/>
            <a:chOff x="6478000" y="2051850"/>
            <a:chExt cx="4029900" cy="1435500"/>
          </a:xfrm>
        </p:grpSpPr>
        <p:sp>
          <p:nvSpPr>
            <p:cNvPr id="1589" name="Google Shape;1589;p169"/>
            <p:cNvSpPr/>
            <p:nvPr/>
          </p:nvSpPr>
          <p:spPr>
            <a:xfrm>
              <a:off x="6478000" y="2051850"/>
              <a:ext cx="4029900" cy="1425600"/>
            </a:xfrm>
            <a:prstGeom prst="roundRect">
              <a:avLst>
                <a:gd name="adj" fmla="val 16667"/>
              </a:avLst>
            </a:prstGeom>
            <a:noFill/>
            <a:ln w="76200" cap="flat" cmpd="sng">
              <a:solidFill>
                <a:srgbClr val="FF990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800">
                <a:solidFill>
                  <a:schemeClr val="dk1"/>
                </a:solidFill>
                <a:latin typeface="Calibri"/>
                <a:ea typeface="Calibri"/>
                <a:cs typeface="Calibri"/>
                <a:sym typeface="Calibri"/>
              </a:endParaRPr>
            </a:p>
          </p:txBody>
        </p:sp>
        <p:sp>
          <p:nvSpPr>
            <p:cNvPr id="1590" name="Google Shape;1590;p169"/>
            <p:cNvSpPr txBox="1"/>
            <p:nvPr/>
          </p:nvSpPr>
          <p:spPr>
            <a:xfrm>
              <a:off x="6836350" y="2061750"/>
              <a:ext cx="3313200" cy="142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dirty="0">
                  <a:solidFill>
                    <a:schemeClr val="dk1"/>
                  </a:solidFill>
                  <a:latin typeface="Source Sans Pro"/>
                  <a:ea typeface="Source Sans Pro"/>
                  <a:cs typeface="Source Sans Pro"/>
                  <a:sym typeface="Source Sans Pro"/>
                </a:rPr>
                <a:t>Emissions from ML computation &amp; hardware</a:t>
              </a:r>
              <a:endParaRPr sz="1800" dirty="0"/>
            </a:p>
          </p:txBody>
        </p:sp>
      </p:grpSp>
      <p:sp>
        <p:nvSpPr>
          <p:cNvPr id="1591" name="Google Shape;1591;p169"/>
          <p:cNvSpPr txBox="1"/>
          <p:nvPr/>
        </p:nvSpPr>
        <p:spPr>
          <a:xfrm>
            <a:off x="38100" y="4637400"/>
            <a:ext cx="914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Kaack, L. H., Donti, P. L., Strubell, E., Kamiya, G., Creutzig, F., &amp; Rolnick, D. (2022). Aligning artificial intelligence with climate change mitigation. </a:t>
            </a:r>
            <a:r>
              <a:rPr lang="en" sz="1000" i="1">
                <a:solidFill>
                  <a:srgbClr val="222222"/>
                </a:solidFill>
                <a:latin typeface="Source Sans Pro"/>
                <a:ea typeface="Source Sans Pro"/>
                <a:cs typeface="Source Sans Pro"/>
                <a:sym typeface="Source Sans Pro"/>
              </a:rPr>
              <a:t>Nature Climate Change</a:t>
            </a:r>
            <a:r>
              <a:rPr lang="en" sz="1000">
                <a:solidFill>
                  <a:srgbClr val="222222"/>
                </a:solidFill>
                <a:latin typeface="Source Sans Pro"/>
                <a:ea typeface="Source Sans Pro"/>
                <a:cs typeface="Source Sans Pro"/>
                <a:sym typeface="Source Sans Pro"/>
              </a:rPr>
              <a:t>, 1-10.</a:t>
            </a:r>
            <a:endParaRPr sz="10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1592" name="Google Shape;1592;p16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000">
                <a:latin typeface="Source Sans Pro"/>
                <a:ea typeface="Source Sans Pro"/>
                <a:cs typeface="Source Sans Pro"/>
                <a:sym typeface="Source Sans Pro"/>
              </a:rPr>
              <a:t>133</a:t>
            </a:fld>
            <a:endParaRPr sz="1000">
              <a:latin typeface="Source Sans Pro"/>
              <a:ea typeface="Source Sans Pro"/>
              <a:cs typeface="Source Sans Pro"/>
              <a:sym typeface="Source Sans Pro"/>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70"/>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Overall framework</a:t>
            </a:r>
            <a:endParaRPr/>
          </a:p>
        </p:txBody>
      </p:sp>
      <p:pic>
        <p:nvPicPr>
          <p:cNvPr id="1598" name="Google Shape;1598;p170"/>
          <p:cNvPicPr preferRelativeResize="0"/>
          <p:nvPr/>
        </p:nvPicPr>
        <p:blipFill>
          <a:blip r:embed="rId3">
            <a:alphaModFix/>
          </a:blip>
          <a:stretch>
            <a:fillRect/>
          </a:stretch>
        </p:blipFill>
        <p:spPr>
          <a:xfrm>
            <a:off x="1300475" y="815875"/>
            <a:ext cx="6543049" cy="3821524"/>
          </a:xfrm>
          <a:prstGeom prst="rect">
            <a:avLst/>
          </a:prstGeom>
          <a:noFill/>
          <a:ln>
            <a:noFill/>
          </a:ln>
        </p:spPr>
      </p:pic>
      <p:sp>
        <p:nvSpPr>
          <p:cNvPr id="1599" name="Google Shape;1599;p170"/>
          <p:cNvSpPr txBox="1"/>
          <p:nvPr/>
        </p:nvSpPr>
        <p:spPr>
          <a:xfrm>
            <a:off x="38100" y="4637400"/>
            <a:ext cx="914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Kaack, L. H., Donti, P. L., Strubell, E., Kamiya, G., Creutzig, F., &amp; Rolnick, D. (2022). Aligning artificial intelligence with climate change mitigation. </a:t>
            </a:r>
            <a:r>
              <a:rPr lang="en" sz="1000" i="1">
                <a:solidFill>
                  <a:srgbClr val="222222"/>
                </a:solidFill>
                <a:latin typeface="Source Sans Pro"/>
                <a:ea typeface="Source Sans Pro"/>
                <a:cs typeface="Source Sans Pro"/>
                <a:sym typeface="Source Sans Pro"/>
              </a:rPr>
              <a:t>Nature Climate Change</a:t>
            </a:r>
            <a:r>
              <a:rPr lang="en" sz="1000">
                <a:solidFill>
                  <a:srgbClr val="222222"/>
                </a:solidFill>
                <a:latin typeface="Source Sans Pro"/>
                <a:ea typeface="Source Sans Pro"/>
                <a:cs typeface="Source Sans Pro"/>
                <a:sym typeface="Source Sans Pro"/>
              </a:rPr>
              <a:t>, 1-10.</a:t>
            </a:r>
            <a:endParaRPr sz="100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1600" name="Google Shape;1600;p170"/>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134</a:t>
            </a:fld>
            <a:endParaRPr>
              <a:latin typeface="Source Sans Pro"/>
              <a:ea typeface="Source Sans Pro"/>
              <a:cs typeface="Source Sans Pro"/>
              <a:sym typeface="Source Sans Pro"/>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171"/>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Clr>
                <a:schemeClr val="dk1"/>
              </a:buClr>
              <a:buSzPct val="37931"/>
              <a:buFont typeface="Arial"/>
              <a:buNone/>
            </a:pPr>
            <a:r>
              <a:rPr lang="en"/>
              <a:t>Takeaways: Climate change impacts of ML</a:t>
            </a:r>
            <a:endParaRPr/>
          </a:p>
          <a:p>
            <a:pPr marL="0" lvl="0" indent="0" algn="ctr" rtl="0">
              <a:spcBef>
                <a:spcPts val="0"/>
              </a:spcBef>
              <a:spcAft>
                <a:spcPts val="0"/>
              </a:spcAft>
              <a:buNone/>
            </a:pPr>
            <a:endParaRPr/>
          </a:p>
        </p:txBody>
      </p:sp>
      <p:sp>
        <p:nvSpPr>
          <p:cNvPr id="1606" name="Google Shape;1606;p171"/>
          <p:cNvSpPr txBox="1">
            <a:spLocks noGrp="1"/>
          </p:cNvSpPr>
          <p:nvPr>
            <p:ph type="body" idx="1"/>
          </p:nvPr>
        </p:nvSpPr>
        <p:spPr>
          <a:xfrm>
            <a:off x="311700" y="1152475"/>
            <a:ext cx="8520600" cy="39756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solidFill>
                  <a:schemeClr val="dk1"/>
                </a:solidFill>
              </a:rPr>
              <a:t>Computing-related:</a:t>
            </a:r>
            <a:endParaRPr b="1">
              <a:solidFill>
                <a:schemeClr val="dk1"/>
              </a:solidFill>
            </a:endParaRPr>
          </a:p>
          <a:p>
            <a:pPr marL="457200" lvl="0" indent="-342900" algn="l" rtl="0">
              <a:spcBef>
                <a:spcPts val="0"/>
              </a:spcBef>
              <a:spcAft>
                <a:spcPts val="0"/>
              </a:spcAft>
              <a:buSzPts val="1800"/>
              <a:buChar char="▸"/>
            </a:pPr>
            <a:r>
              <a:rPr lang="en" b="1">
                <a:solidFill>
                  <a:schemeClr val="dk1"/>
                </a:solidFill>
              </a:rPr>
              <a:t>Measure</a:t>
            </a:r>
            <a:r>
              <a:rPr lang="en">
                <a:solidFill>
                  <a:schemeClr val="dk1"/>
                </a:solidFill>
              </a:rPr>
              <a:t> your footprint with tools such as</a:t>
            </a:r>
            <a:r>
              <a:rPr lang="en"/>
              <a:t> </a:t>
            </a:r>
            <a:r>
              <a:rPr lang="en" u="sng">
                <a:solidFill>
                  <a:srgbClr val="0070C0"/>
                </a:solidFill>
                <a:hlinkClick r:id="rId3">
                  <a:extLst>
                    <a:ext uri="{A12FA001-AC4F-418D-AE19-62706E023703}">
                      <ahyp:hlinkClr xmlns:ahyp="http://schemas.microsoft.com/office/drawing/2018/hyperlinkcolor" val="tx"/>
                    </a:ext>
                  </a:extLst>
                </a:hlinkClick>
              </a:rPr>
              <a:t>ML CO2 Impact</a:t>
            </a:r>
            <a:r>
              <a:rPr lang="en"/>
              <a:t>, </a:t>
            </a:r>
            <a:r>
              <a:rPr lang="en" u="sng">
                <a:solidFill>
                  <a:srgbClr val="0070C0"/>
                </a:solidFill>
                <a:hlinkClick r:id="rId4">
                  <a:extLst>
                    <a:ext uri="{A12FA001-AC4F-418D-AE19-62706E023703}">
                      <ahyp:hlinkClr xmlns:ahyp="http://schemas.microsoft.com/office/drawing/2018/hyperlinkcolor" val="tx"/>
                    </a:ext>
                  </a:extLst>
                </a:hlinkClick>
              </a:rPr>
              <a:t>Carbontracker</a:t>
            </a:r>
            <a:r>
              <a:rPr lang="en"/>
              <a:t>, </a:t>
            </a:r>
            <a:r>
              <a:rPr lang="en" u="sng">
                <a:solidFill>
                  <a:srgbClr val="0070C0"/>
                </a:solidFill>
                <a:hlinkClick r:id="rId5">
                  <a:extLst>
                    <a:ext uri="{A12FA001-AC4F-418D-AE19-62706E023703}">
                      <ahyp:hlinkClr xmlns:ahyp="http://schemas.microsoft.com/office/drawing/2018/hyperlinkcolor" val="tx"/>
                    </a:ext>
                  </a:extLst>
                </a:hlinkClick>
              </a:rPr>
              <a:t>CodeCarbon</a:t>
            </a:r>
            <a:r>
              <a:rPr lang="en"/>
              <a:t>,</a:t>
            </a:r>
            <a:r>
              <a:rPr lang="en">
                <a:solidFill>
                  <a:schemeClr val="dk1"/>
                </a:solidFill>
              </a:rPr>
              <a:t> or tools specifically for</a:t>
            </a:r>
            <a:r>
              <a:rPr lang="en"/>
              <a:t> </a:t>
            </a:r>
            <a:r>
              <a:rPr lang="en" u="sng">
                <a:solidFill>
                  <a:srgbClr val="0070C0"/>
                </a:solidFill>
                <a:hlinkClick r:id="rId6">
                  <a:extLst>
                    <a:ext uri="{A12FA001-AC4F-418D-AE19-62706E023703}">
                      <ahyp:hlinkClr xmlns:ahyp="http://schemas.microsoft.com/office/drawing/2018/hyperlinkcolor" val="tx"/>
                    </a:ext>
                  </a:extLst>
                </a:hlinkClick>
              </a:rPr>
              <a:t>Azure</a:t>
            </a:r>
            <a:r>
              <a:rPr lang="en">
                <a:solidFill>
                  <a:srgbClr val="0070C0"/>
                </a:solidFill>
              </a:rPr>
              <a:t> </a:t>
            </a:r>
            <a:r>
              <a:rPr lang="en">
                <a:solidFill>
                  <a:schemeClr val="dk1"/>
                </a:solidFill>
              </a:rPr>
              <a:t>or </a:t>
            </a:r>
            <a:r>
              <a:rPr lang="en" u="sng">
                <a:solidFill>
                  <a:srgbClr val="0070C0"/>
                </a:solidFill>
                <a:hlinkClick r:id="rId7">
                  <a:extLst>
                    <a:ext uri="{A12FA001-AC4F-418D-AE19-62706E023703}">
                      <ahyp:hlinkClr xmlns:ahyp="http://schemas.microsoft.com/office/drawing/2018/hyperlinkcolor" val="tx"/>
                    </a:ext>
                  </a:extLst>
                </a:hlinkClick>
              </a:rPr>
              <a:t>Hugging Face</a:t>
            </a:r>
            <a:endParaRPr>
              <a:solidFill>
                <a:srgbClr val="0070C0"/>
              </a:solidFill>
            </a:endParaRPr>
          </a:p>
          <a:p>
            <a:pPr marL="457200" lvl="0" indent="-342900" algn="l" rtl="0">
              <a:spcBef>
                <a:spcPts val="0"/>
              </a:spcBef>
              <a:spcAft>
                <a:spcPts val="0"/>
              </a:spcAft>
              <a:buClr>
                <a:schemeClr val="dk1"/>
              </a:buClr>
              <a:buSzPts val="1800"/>
              <a:buChar char="▸"/>
            </a:pPr>
            <a:r>
              <a:rPr lang="en" b="1">
                <a:solidFill>
                  <a:schemeClr val="dk1"/>
                </a:solidFill>
              </a:rPr>
              <a:t>Reduce</a:t>
            </a:r>
            <a:r>
              <a:rPr lang="en">
                <a:solidFill>
                  <a:schemeClr val="dk1"/>
                </a:solidFill>
              </a:rPr>
              <a:t> your impacts by choosing more efficient models, and reducing wasteful model retraining and execution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Application-related:</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Quantify and evaluate </a:t>
            </a:r>
            <a:r>
              <a:rPr lang="en">
                <a:solidFill>
                  <a:schemeClr val="dk1"/>
                </a:solidFill>
              </a:rPr>
              <a:t>the application impacts where possible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Be </a:t>
            </a:r>
            <a:r>
              <a:rPr lang="en" b="1">
                <a:solidFill>
                  <a:schemeClr val="dk1"/>
                </a:solidFill>
              </a:rPr>
              <a:t>transparent</a:t>
            </a:r>
            <a:r>
              <a:rPr lang="en">
                <a:solidFill>
                  <a:schemeClr val="dk1"/>
                </a:solidFill>
              </a:rPr>
              <a:t> about impacts in publications and with stakeholders (quantitatively and qualitatively)</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Shape</a:t>
            </a:r>
            <a:r>
              <a:rPr lang="en">
                <a:solidFill>
                  <a:schemeClr val="dk1"/>
                </a:solidFill>
              </a:rPr>
              <a:t> the impacts through your work</a:t>
            </a:r>
            <a:endParaRPr>
              <a:solidFill>
                <a:schemeClr val="dk1"/>
              </a:solidFill>
            </a:endParaRPr>
          </a:p>
        </p:txBody>
      </p:sp>
      <p:sp>
        <p:nvSpPr>
          <p:cNvPr id="1607" name="Google Shape;1607;p171"/>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135</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72"/>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Clr>
                <a:schemeClr val="dk1"/>
              </a:buClr>
              <a:buSzPct val="37931"/>
              <a:buFont typeface="Arial"/>
              <a:buNone/>
            </a:pPr>
            <a:r>
              <a:rPr lang="en"/>
              <a:t>Takeaways: Climate change impacts of ML</a:t>
            </a:r>
            <a:endParaRPr/>
          </a:p>
          <a:p>
            <a:pPr marL="0" lvl="0" indent="0" algn="ctr" rtl="0">
              <a:spcBef>
                <a:spcPts val="0"/>
              </a:spcBef>
              <a:spcAft>
                <a:spcPts val="0"/>
              </a:spcAft>
              <a:buNone/>
            </a:pPr>
            <a:endParaRPr/>
          </a:p>
        </p:txBody>
      </p:sp>
      <p:sp>
        <p:nvSpPr>
          <p:cNvPr id="1613" name="Google Shape;1613;p1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dk1"/>
                </a:solidFill>
              </a:rPr>
              <a:t>Consider the system-level impacts of your work: </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All ML applications may potentially have an effect on the climate (e.g. recommender systems)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Choose </a:t>
            </a:r>
            <a:r>
              <a:rPr lang="en" b="1">
                <a:solidFill>
                  <a:schemeClr val="dk1"/>
                </a:solidFill>
              </a:rPr>
              <a:t>what</a:t>
            </a:r>
            <a:r>
              <a:rPr lang="en">
                <a:solidFill>
                  <a:schemeClr val="dk1"/>
                </a:solidFill>
              </a:rPr>
              <a:t> you (or the ML community) works on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Bring climate considerations into </a:t>
            </a:r>
            <a:r>
              <a:rPr lang="en" b="1">
                <a:solidFill>
                  <a:schemeClr val="dk1"/>
                </a:solidFill>
              </a:rPr>
              <a:t>how</a:t>
            </a:r>
            <a:r>
              <a:rPr lang="en">
                <a:solidFill>
                  <a:schemeClr val="dk1"/>
                </a:solidFill>
              </a:rPr>
              <a:t> you build an application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Initiate </a:t>
            </a:r>
            <a:r>
              <a:rPr lang="en" b="1">
                <a:solidFill>
                  <a:schemeClr val="dk1"/>
                </a:solidFill>
              </a:rPr>
              <a:t>company-wide policies</a:t>
            </a:r>
            <a:r>
              <a:rPr lang="en">
                <a:solidFill>
                  <a:schemeClr val="dk1"/>
                </a:solidFill>
              </a:rPr>
              <a:t> such as internal carbon pricing or conditions on the projects or products realized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Don’t forget about </a:t>
            </a:r>
            <a:r>
              <a:rPr lang="en" b="1">
                <a:solidFill>
                  <a:schemeClr val="dk1"/>
                </a:solidFill>
              </a:rPr>
              <a:t>other social and other environmental</a:t>
            </a:r>
            <a:r>
              <a:rPr lang="en">
                <a:solidFill>
                  <a:schemeClr val="dk1"/>
                </a:solidFill>
              </a:rPr>
              <a:t> impacts</a:t>
            </a:r>
            <a:endParaRPr/>
          </a:p>
        </p:txBody>
      </p:sp>
      <p:sp>
        <p:nvSpPr>
          <p:cNvPr id="1614" name="Google Shape;1614;p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73"/>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1621" name="Google Shape;1621;p173"/>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2" name="Google Shape;1622;p173"/>
          <p:cNvSpPr/>
          <p:nvPr/>
        </p:nvSpPr>
        <p:spPr>
          <a:xfrm>
            <a:off x="523875" y="3943846"/>
            <a:ext cx="5953800" cy="375782"/>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73"/>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dirty="0">
                <a:solidFill>
                  <a:schemeClr val="dk1"/>
                </a:solidFill>
              </a:rPr>
              <a:t>Introduction to climate change</a:t>
            </a:r>
            <a:endParaRPr sz="1800" dirty="0">
              <a:solidFill>
                <a:schemeClr val="dk1"/>
              </a:solidFill>
            </a:endParaRPr>
          </a:p>
          <a:p>
            <a:pPr marL="0" lvl="0" indent="0" algn="l" rtl="0">
              <a:spcBef>
                <a:spcPts val="800"/>
              </a:spcBef>
              <a:spcAft>
                <a:spcPts val="0"/>
              </a:spcAft>
              <a:buNone/>
            </a:pPr>
            <a:r>
              <a:rPr lang="en" sz="1800" dirty="0">
                <a:solidFill>
                  <a:schemeClr val="dk1"/>
                </a:solidFill>
              </a:rPr>
              <a:t>Opportunities for ML in climate action</a:t>
            </a:r>
            <a:endParaRPr sz="1800" dirty="0">
              <a:solidFill>
                <a:schemeClr val="dk1"/>
              </a:solidFill>
            </a:endParaRPr>
          </a:p>
          <a:p>
            <a:pPr marL="0" lvl="0" indent="0" algn="l" rtl="0">
              <a:lnSpc>
                <a:spcPct val="100000"/>
              </a:lnSpc>
              <a:spcBef>
                <a:spcPts val="800"/>
              </a:spcBef>
              <a:spcAft>
                <a:spcPts val="0"/>
              </a:spcAft>
              <a:buNone/>
            </a:pPr>
            <a:r>
              <a:rPr lang="en" sz="1800" dirty="0">
                <a:solidFill>
                  <a:schemeClr val="dk1"/>
                </a:solidFill>
              </a:rPr>
              <a:t>Research challenges</a:t>
            </a:r>
            <a:endParaRPr sz="1800" dirty="0">
              <a:solidFill>
                <a:schemeClr val="dk1"/>
              </a:solidFill>
            </a:endParaRPr>
          </a:p>
          <a:p>
            <a:pPr marL="457200" lvl="0" indent="-358775" algn="l" rtl="0">
              <a:spcBef>
                <a:spcPts val="400"/>
              </a:spcBef>
              <a:spcAft>
                <a:spcPts val="0"/>
              </a:spcAft>
              <a:buClr>
                <a:schemeClr val="dk1"/>
              </a:buClr>
              <a:buSzPts val="2050"/>
              <a:buChar char="▸"/>
            </a:pPr>
            <a:r>
              <a:rPr lang="en" sz="1800" dirty="0">
                <a:solidFill>
                  <a:schemeClr val="dk1"/>
                </a:solidFill>
              </a:rPr>
              <a:t>Physics-informed and robust ML</a:t>
            </a:r>
            <a:endParaRPr sz="1800" dirty="0">
              <a:solidFill>
                <a:schemeClr val="dk1"/>
              </a:solidFill>
            </a:endParaRPr>
          </a:p>
          <a:p>
            <a:pPr marL="457200" lvl="0" indent="-358775" algn="l" rtl="0">
              <a:spcBef>
                <a:spcPts val="0"/>
              </a:spcBef>
              <a:spcAft>
                <a:spcPts val="0"/>
              </a:spcAft>
              <a:buClr>
                <a:schemeClr val="dk1"/>
              </a:buClr>
              <a:buSzPts val="2050"/>
              <a:buChar char="▸"/>
            </a:pPr>
            <a:r>
              <a:rPr lang="en" sz="1800" dirty="0">
                <a:solidFill>
                  <a:schemeClr val="dk1"/>
                </a:solidFill>
              </a:rPr>
              <a:t>Interpretable ML and uncertainty quantification</a:t>
            </a:r>
            <a:endParaRPr sz="1800" dirty="0">
              <a:solidFill>
                <a:schemeClr val="dk1"/>
              </a:solidFill>
            </a:endParaRPr>
          </a:p>
          <a:p>
            <a:pPr marL="457200" lvl="0" indent="-358775" algn="l" rtl="0">
              <a:spcBef>
                <a:spcPts val="0"/>
              </a:spcBef>
              <a:spcAft>
                <a:spcPts val="0"/>
              </a:spcAft>
              <a:buClr>
                <a:schemeClr val="dk1"/>
              </a:buClr>
              <a:buSzPts val="2050"/>
              <a:buChar char="▸"/>
            </a:pPr>
            <a:r>
              <a:rPr lang="en" sz="1800" dirty="0">
                <a:solidFill>
                  <a:schemeClr val="dk1"/>
                </a:solidFill>
              </a:rPr>
              <a:t>Generalization and causality</a:t>
            </a:r>
            <a:endParaRPr sz="1800" dirty="0">
              <a:solidFill>
                <a:schemeClr val="dk1"/>
              </a:solidFill>
            </a:endParaRPr>
          </a:p>
          <a:p>
            <a:pPr marL="0" lvl="0" indent="0" algn="l" rtl="0">
              <a:spcBef>
                <a:spcPts val="800"/>
              </a:spcBef>
              <a:spcAft>
                <a:spcPts val="0"/>
              </a:spcAft>
              <a:buNone/>
            </a:pPr>
            <a:r>
              <a:rPr lang="en" sz="1800" dirty="0">
                <a:solidFill>
                  <a:schemeClr val="dk1"/>
                </a:solidFill>
              </a:rPr>
              <a:t>Example projects</a:t>
            </a:r>
          </a:p>
          <a:p>
            <a:pPr marL="0" lvl="0" indent="0" algn="l" rtl="0">
              <a:spcBef>
                <a:spcPts val="800"/>
              </a:spcBef>
              <a:spcAft>
                <a:spcPts val="0"/>
              </a:spcAft>
              <a:buNone/>
            </a:pPr>
            <a:r>
              <a:rPr lang="en" sz="1800" dirty="0">
                <a:solidFill>
                  <a:schemeClr val="dk1"/>
                </a:solidFill>
              </a:rPr>
              <a:t>Is ML a help or hindrance for climate action?</a:t>
            </a:r>
            <a:endParaRPr sz="1800" dirty="0">
              <a:solidFill>
                <a:schemeClr val="dk1"/>
              </a:solidFill>
            </a:endParaRPr>
          </a:p>
          <a:p>
            <a:pPr marL="0" lvl="0" indent="0" algn="l" rtl="0">
              <a:spcBef>
                <a:spcPts val="800"/>
              </a:spcBef>
              <a:spcAft>
                <a:spcPts val="0"/>
              </a:spcAft>
              <a:buNone/>
            </a:pPr>
            <a:r>
              <a:rPr lang="en" sz="1800" b="1" dirty="0">
                <a:solidFill>
                  <a:schemeClr val="dk1"/>
                </a:solidFill>
              </a:rPr>
              <a:t>Considerations for research and deployment</a:t>
            </a:r>
            <a:endParaRPr sz="1800" b="1" dirty="0">
              <a:solidFill>
                <a:schemeClr val="dk1"/>
              </a:solidFill>
            </a:endParaRPr>
          </a:p>
          <a:p>
            <a:pPr marL="0" lvl="0" indent="0" algn="l" rtl="0">
              <a:spcBef>
                <a:spcPts val="800"/>
              </a:spcBef>
              <a:spcAft>
                <a:spcPts val="0"/>
              </a:spcAft>
              <a:buNone/>
            </a:pPr>
            <a:r>
              <a:rPr lang="en" sz="1800" dirty="0">
                <a:solidFill>
                  <a:schemeClr val="dk1"/>
                </a:solidFill>
              </a:rPr>
              <a:t>Takeaways and how to get involved</a:t>
            </a:r>
            <a:endParaRPr sz="1800" dirty="0">
              <a:solidFill>
                <a:schemeClr val="dk1"/>
              </a:solidFill>
            </a:endParaRPr>
          </a:p>
          <a:p>
            <a:pPr marL="0" lvl="0" indent="0" algn="l" rtl="0">
              <a:spcBef>
                <a:spcPts val="1200"/>
              </a:spcBef>
              <a:spcAft>
                <a:spcPts val="1200"/>
              </a:spcAft>
              <a:buNone/>
            </a:pPr>
            <a:endParaRPr sz="1800" dirty="0">
              <a:solidFill>
                <a:schemeClr val="dk1"/>
              </a:solidFill>
            </a:endParaRPr>
          </a:p>
        </p:txBody>
      </p:sp>
      <p:sp>
        <p:nvSpPr>
          <p:cNvPr id="1624" name="Google Shape;1624;p173"/>
          <p:cNvSpPr/>
          <p:nvPr/>
        </p:nvSpPr>
        <p:spPr>
          <a:xfrm>
            <a:off x="6926925" y="2547693"/>
            <a:ext cx="2107200" cy="2206800"/>
          </a:xfrm>
          <a:prstGeom prst="wedgeRoundRectCallout">
            <a:avLst>
              <a:gd name="adj1" fmla="val -63081"/>
              <a:gd name="adj2" fmla="val 21436"/>
              <a:gd name="adj3" fmla="val 0"/>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Source Sans Pro"/>
                <a:ea typeface="Source Sans Pro"/>
                <a:cs typeface="Source Sans Pro"/>
                <a:sym typeface="Source Sans Pro"/>
              </a:rPr>
              <a:t>Considerations for ML-for-climate</a:t>
            </a:r>
            <a:endParaRPr sz="1800" dirty="0">
              <a:latin typeface="Source Sans Pro"/>
              <a:ea typeface="Source Sans Pro"/>
              <a:cs typeface="Source Sans Pro"/>
              <a:sym typeface="Source Sans Pro"/>
            </a:endParaRPr>
          </a:p>
          <a:p>
            <a:pPr marL="0" lvl="0" indent="0" algn="ctr" rtl="0">
              <a:spcBef>
                <a:spcPts val="0"/>
              </a:spcBef>
              <a:spcAft>
                <a:spcPts val="0"/>
              </a:spcAft>
              <a:buNone/>
            </a:pPr>
            <a:endParaRPr sz="1800" dirty="0">
              <a:latin typeface="Source Sans Pro"/>
              <a:ea typeface="Source Sans Pro"/>
              <a:cs typeface="Source Sans Pro"/>
              <a:sym typeface="Source Sans Pro"/>
            </a:endParaRPr>
          </a:p>
          <a:p>
            <a:pPr marL="0" lvl="0" indent="0" algn="ctr" rtl="0">
              <a:spcBef>
                <a:spcPts val="0"/>
              </a:spcBef>
              <a:spcAft>
                <a:spcPts val="0"/>
              </a:spcAft>
              <a:buNone/>
            </a:pPr>
            <a:r>
              <a:rPr lang="en" sz="1800" dirty="0">
                <a:latin typeface="Source Sans Pro"/>
                <a:ea typeface="Source Sans Pro"/>
                <a:cs typeface="Source Sans Pro"/>
                <a:sym typeface="Source Sans Pro"/>
              </a:rPr>
              <a:t>Considerations for ML as a whole</a:t>
            </a:r>
            <a:endParaRPr sz="1800" dirty="0">
              <a:latin typeface="Source Sans Pro"/>
              <a:ea typeface="Source Sans Pro"/>
              <a:cs typeface="Source Sans Pro"/>
              <a:sym typeface="Source Sans Pr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74"/>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70C0"/>
              </a:buClr>
              <a:buSzPts val="2900"/>
              <a:buFont typeface="Source Sans Pro"/>
              <a:buNone/>
            </a:pPr>
            <a:r>
              <a:rPr lang="en" sz="2900" b="1">
                <a:solidFill>
                  <a:srgbClr val="0070C0"/>
                </a:solidFill>
                <a:latin typeface="Source Sans Pro"/>
                <a:ea typeface="Source Sans Pro"/>
                <a:cs typeface="Source Sans Pro"/>
                <a:sym typeface="Source Sans Pro"/>
              </a:rPr>
              <a:t>ML-for-climate: Pathway to impact</a:t>
            </a:r>
            <a:endParaRPr/>
          </a:p>
        </p:txBody>
      </p:sp>
      <p:grpSp>
        <p:nvGrpSpPr>
          <p:cNvPr id="1631" name="Google Shape;1631;p174"/>
          <p:cNvGrpSpPr/>
          <p:nvPr/>
        </p:nvGrpSpPr>
        <p:grpSpPr>
          <a:xfrm>
            <a:off x="3124013" y="2434744"/>
            <a:ext cx="2270700" cy="1560300"/>
            <a:chOff x="3124013" y="2434744"/>
            <a:chExt cx="2270700" cy="1560300"/>
          </a:xfrm>
        </p:grpSpPr>
        <p:sp>
          <p:nvSpPr>
            <p:cNvPr id="1632" name="Google Shape;1632;p174"/>
            <p:cNvSpPr/>
            <p:nvPr/>
          </p:nvSpPr>
          <p:spPr>
            <a:xfrm rot="10800000" flipH="1">
              <a:off x="3124013" y="2434744"/>
              <a:ext cx="2270700" cy="1560300"/>
            </a:xfrm>
            <a:prstGeom prst="wedgeRoundRectCallout">
              <a:avLst>
                <a:gd name="adj1" fmla="val -20833"/>
                <a:gd name="adj2" fmla="val 62500"/>
                <a:gd name="adj3" fmla="val 0"/>
              </a:avLst>
            </a:prstGeom>
            <a:solidFill>
              <a:schemeClr val="lt2"/>
            </a:solid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33" name="Google Shape;1633;p174"/>
            <p:cNvSpPr/>
            <p:nvPr/>
          </p:nvSpPr>
          <p:spPr>
            <a:xfrm>
              <a:off x="3200200" y="3307500"/>
              <a:ext cx="953100" cy="393600"/>
            </a:xfrm>
            <a:prstGeom prst="roundRect">
              <a:avLst>
                <a:gd name="adj" fmla="val 16667"/>
              </a:avLst>
            </a:prstGeom>
            <a:solidFill>
              <a:srgbClr val="FCFCFC"/>
            </a:solid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Dataset/Env</a:t>
              </a:r>
              <a:endParaRPr sz="1100" b="1">
                <a:latin typeface="Source Sans Pro"/>
                <a:ea typeface="Source Sans Pro"/>
                <a:cs typeface="Source Sans Pro"/>
                <a:sym typeface="Source Sans Pro"/>
              </a:endParaRPr>
            </a:p>
          </p:txBody>
        </p:sp>
        <p:sp>
          <p:nvSpPr>
            <p:cNvPr id="1634" name="Google Shape;1634;p174"/>
            <p:cNvSpPr/>
            <p:nvPr/>
          </p:nvSpPr>
          <p:spPr>
            <a:xfrm>
              <a:off x="4402425" y="3308850"/>
              <a:ext cx="893100" cy="390900"/>
            </a:xfrm>
            <a:prstGeom prst="roundRect">
              <a:avLst>
                <a:gd name="adj" fmla="val 16667"/>
              </a:avLst>
            </a:prstGeom>
            <a:solidFill>
              <a:srgbClr val="C0D6FC"/>
            </a:solid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chemeClr val="dk1"/>
                  </a:solidFill>
                  <a:latin typeface="Source Sans Pro"/>
                  <a:ea typeface="Source Sans Pro"/>
                  <a:cs typeface="Source Sans Pro"/>
                  <a:sym typeface="Source Sans Pro"/>
                </a:rPr>
                <a:t>ML</a:t>
              </a:r>
              <a:endParaRPr sz="1100" b="1">
                <a:solidFill>
                  <a:schemeClr val="dk1"/>
                </a:solidFill>
                <a:latin typeface="Source Sans Pro"/>
                <a:ea typeface="Source Sans Pro"/>
                <a:cs typeface="Source Sans Pro"/>
                <a:sym typeface="Source Sans Pro"/>
              </a:endParaRPr>
            </a:p>
          </p:txBody>
        </p:sp>
        <p:sp>
          <p:nvSpPr>
            <p:cNvPr id="1635" name="Google Shape;1635;p174"/>
            <p:cNvSpPr/>
            <p:nvPr/>
          </p:nvSpPr>
          <p:spPr>
            <a:xfrm>
              <a:off x="3231581" y="2752125"/>
              <a:ext cx="2035500" cy="390900"/>
            </a:xfrm>
            <a:prstGeom prst="roundRect">
              <a:avLst>
                <a:gd name="adj" fmla="val 16667"/>
              </a:avLst>
            </a:prstGeom>
            <a:solidFill>
              <a:srgbClr val="FCFCFC"/>
            </a:solid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Other tools</a:t>
              </a:r>
              <a:endParaRPr sz="1100" b="1">
                <a:latin typeface="Source Sans Pro"/>
                <a:ea typeface="Source Sans Pro"/>
                <a:cs typeface="Source Sans Pro"/>
                <a:sym typeface="Source Sans Pro"/>
              </a:endParaRPr>
            </a:p>
          </p:txBody>
        </p:sp>
        <p:cxnSp>
          <p:nvCxnSpPr>
            <p:cNvPr id="1636" name="Google Shape;1636;p174"/>
            <p:cNvCxnSpPr>
              <a:stCxn id="1633" idx="3"/>
              <a:endCxn id="1634" idx="1"/>
            </p:cNvCxnSpPr>
            <p:nvPr/>
          </p:nvCxnSpPr>
          <p:spPr>
            <a:xfrm>
              <a:off x="4153300" y="3504300"/>
              <a:ext cx="249000" cy="0"/>
            </a:xfrm>
            <a:prstGeom prst="straightConnector1">
              <a:avLst/>
            </a:prstGeom>
            <a:noFill/>
            <a:ln w="19050" cap="flat" cmpd="sng">
              <a:solidFill>
                <a:schemeClr val="dk2"/>
              </a:solidFill>
              <a:prstDash val="solid"/>
              <a:round/>
              <a:headEnd type="none" w="med" len="med"/>
              <a:tailEnd type="triangle" w="med" len="med"/>
            </a:ln>
          </p:spPr>
        </p:cxnSp>
      </p:grpSp>
      <p:sp>
        <p:nvSpPr>
          <p:cNvPr id="1637" name="Google Shape;1637;p174"/>
          <p:cNvSpPr txBox="1"/>
          <p:nvPr/>
        </p:nvSpPr>
        <p:spPr>
          <a:xfrm>
            <a:off x="5556300" y="2507850"/>
            <a:ext cx="358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Source Sans Pro"/>
                <a:ea typeface="Source Sans Pro"/>
                <a:cs typeface="Source Sans Pro"/>
                <a:sym typeface="Source Sans Pro"/>
              </a:rPr>
              <a:t>Not an “easy benchmark” field...</a:t>
            </a:r>
            <a:endParaRPr sz="1800">
              <a:latin typeface="Source Sans Pro"/>
              <a:ea typeface="Source Sans Pro"/>
              <a:cs typeface="Source Sans Pro"/>
              <a:sym typeface="Source Sans Pro"/>
            </a:endParaRPr>
          </a:p>
        </p:txBody>
      </p:sp>
      <p:sp>
        <p:nvSpPr>
          <p:cNvPr id="1638" name="Google Shape;1638;p174"/>
          <p:cNvSpPr txBox="1"/>
          <p:nvPr/>
        </p:nvSpPr>
        <p:spPr>
          <a:xfrm>
            <a:off x="5627725" y="2979250"/>
            <a:ext cx="3323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Source Sans Pro"/>
                <a:ea typeface="Source Sans Pro"/>
                <a:cs typeface="Source Sans Pro"/>
                <a:sym typeface="Source Sans Pro"/>
              </a:rPr>
              <a:t>... but yields many opportunities to ask important &amp; novel research questions</a:t>
            </a:r>
            <a:endParaRPr sz="1800">
              <a:latin typeface="Source Sans Pro"/>
              <a:ea typeface="Source Sans Pro"/>
              <a:cs typeface="Source Sans Pro"/>
              <a:sym typeface="Source Sans Pro"/>
            </a:endParaRPr>
          </a:p>
        </p:txBody>
      </p:sp>
      <p:grpSp>
        <p:nvGrpSpPr>
          <p:cNvPr id="1639" name="Google Shape;1639;p174"/>
          <p:cNvGrpSpPr/>
          <p:nvPr/>
        </p:nvGrpSpPr>
        <p:grpSpPr>
          <a:xfrm>
            <a:off x="148238" y="1110456"/>
            <a:ext cx="4339406" cy="1054419"/>
            <a:chOff x="148238" y="1110456"/>
            <a:chExt cx="4339406" cy="1054419"/>
          </a:xfrm>
        </p:grpSpPr>
        <p:sp>
          <p:nvSpPr>
            <p:cNvPr id="1640" name="Google Shape;1640;p174"/>
            <p:cNvSpPr/>
            <p:nvPr/>
          </p:nvSpPr>
          <p:spPr>
            <a:xfrm>
              <a:off x="148238" y="1337175"/>
              <a:ext cx="1306500" cy="827700"/>
            </a:xfrm>
            <a:prstGeom prst="roundRect">
              <a:avLst>
                <a:gd name="adj" fmla="val 16667"/>
              </a:avLst>
            </a:prstGeom>
            <a:solidFill>
              <a:schemeClr val="lt2"/>
            </a:solid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400" b="1">
                  <a:latin typeface="Source Sans Pro"/>
                  <a:ea typeface="Source Sans Pro"/>
                  <a:cs typeface="Source Sans Pro"/>
                  <a:sym typeface="Source Sans Pro"/>
                </a:rPr>
                <a:t>Domain identification</a:t>
              </a:r>
              <a:endParaRPr sz="1400" b="1">
                <a:latin typeface="Source Sans Pro"/>
                <a:ea typeface="Source Sans Pro"/>
                <a:cs typeface="Source Sans Pro"/>
                <a:sym typeface="Source Sans Pro"/>
              </a:endParaRPr>
            </a:p>
          </p:txBody>
        </p:sp>
        <p:sp>
          <p:nvSpPr>
            <p:cNvPr id="1641" name="Google Shape;1641;p174"/>
            <p:cNvSpPr/>
            <p:nvPr/>
          </p:nvSpPr>
          <p:spPr>
            <a:xfrm>
              <a:off x="1678388" y="1337175"/>
              <a:ext cx="1306500" cy="827700"/>
            </a:xfrm>
            <a:prstGeom prst="roundRect">
              <a:avLst>
                <a:gd name="adj" fmla="val 16667"/>
              </a:avLst>
            </a:prstGeom>
            <a:solidFill>
              <a:schemeClr val="lt2"/>
            </a:solid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400" b="1">
                  <a:latin typeface="Source Sans Pro"/>
                  <a:ea typeface="Source Sans Pro"/>
                  <a:cs typeface="Source Sans Pro"/>
                  <a:sym typeface="Source Sans Pro"/>
                </a:rPr>
                <a:t>Project scoping</a:t>
              </a:r>
              <a:endParaRPr sz="1400" b="1">
                <a:latin typeface="Source Sans Pro"/>
                <a:ea typeface="Source Sans Pro"/>
                <a:cs typeface="Source Sans Pro"/>
                <a:sym typeface="Source Sans Pro"/>
              </a:endParaRPr>
            </a:p>
          </p:txBody>
        </p:sp>
        <p:sp>
          <p:nvSpPr>
            <p:cNvPr id="1642" name="Google Shape;1642;p174"/>
            <p:cNvSpPr/>
            <p:nvPr/>
          </p:nvSpPr>
          <p:spPr>
            <a:xfrm>
              <a:off x="3181144" y="1337175"/>
              <a:ext cx="1306500" cy="827700"/>
            </a:xfrm>
            <a:prstGeom prst="roundRect">
              <a:avLst>
                <a:gd name="adj" fmla="val 16667"/>
              </a:avLst>
            </a:prstGeom>
            <a:solidFill>
              <a:schemeClr val="lt2"/>
            </a:solid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400" b="1">
                  <a:latin typeface="Source Sans Pro"/>
                  <a:ea typeface="Source Sans Pro"/>
                  <a:cs typeface="Source Sans Pro"/>
                  <a:sym typeface="Source Sans Pro"/>
                </a:rPr>
                <a:t>Development</a:t>
              </a:r>
              <a:endParaRPr sz="1400" b="1">
                <a:latin typeface="Source Sans Pro"/>
                <a:ea typeface="Source Sans Pro"/>
                <a:cs typeface="Source Sans Pro"/>
                <a:sym typeface="Source Sans Pro"/>
              </a:endParaRPr>
            </a:p>
          </p:txBody>
        </p:sp>
        <p:cxnSp>
          <p:nvCxnSpPr>
            <p:cNvPr id="1643" name="Google Shape;1643;p174"/>
            <p:cNvCxnSpPr>
              <a:stCxn id="1640" idx="3"/>
              <a:endCxn id="1641" idx="1"/>
            </p:cNvCxnSpPr>
            <p:nvPr/>
          </p:nvCxnSpPr>
          <p:spPr>
            <a:xfrm>
              <a:off x="1454738" y="1751025"/>
              <a:ext cx="223800" cy="0"/>
            </a:xfrm>
            <a:prstGeom prst="straightConnector1">
              <a:avLst/>
            </a:prstGeom>
            <a:noFill/>
            <a:ln w="19050" cap="flat" cmpd="sng">
              <a:solidFill>
                <a:schemeClr val="dk2"/>
              </a:solidFill>
              <a:prstDash val="solid"/>
              <a:round/>
              <a:headEnd type="none" w="med" len="med"/>
              <a:tailEnd type="triangle" w="med" len="med"/>
            </a:ln>
          </p:spPr>
        </p:cxnSp>
        <p:cxnSp>
          <p:nvCxnSpPr>
            <p:cNvPr id="1644" name="Google Shape;1644;p174"/>
            <p:cNvCxnSpPr>
              <a:stCxn id="1641" idx="3"/>
              <a:endCxn id="1642" idx="1"/>
            </p:cNvCxnSpPr>
            <p:nvPr/>
          </p:nvCxnSpPr>
          <p:spPr>
            <a:xfrm>
              <a:off x="2984888" y="1751025"/>
              <a:ext cx="196200" cy="0"/>
            </a:xfrm>
            <a:prstGeom prst="straightConnector1">
              <a:avLst/>
            </a:prstGeom>
            <a:noFill/>
            <a:ln w="19050" cap="flat" cmpd="sng">
              <a:solidFill>
                <a:schemeClr val="dk2"/>
              </a:solidFill>
              <a:prstDash val="solid"/>
              <a:round/>
              <a:headEnd type="none" w="med" len="med"/>
              <a:tailEnd type="triangle" w="med" len="med"/>
            </a:ln>
          </p:spPr>
        </p:cxnSp>
        <p:sp>
          <p:nvSpPr>
            <p:cNvPr id="1645" name="Google Shape;1645;p174"/>
            <p:cNvSpPr/>
            <p:nvPr/>
          </p:nvSpPr>
          <p:spPr>
            <a:xfrm>
              <a:off x="1047750" y="1110456"/>
              <a:ext cx="1304925" cy="223050"/>
            </a:xfrm>
            <a:custGeom>
              <a:avLst/>
              <a:gdLst/>
              <a:ahLst/>
              <a:cxnLst/>
              <a:rect l="l" t="t" r="r" b="b"/>
              <a:pathLst>
                <a:path w="52197" h="8922" extrusionOk="0">
                  <a:moveTo>
                    <a:pt x="52197" y="8922"/>
                  </a:moveTo>
                  <a:cubicBezTo>
                    <a:pt x="47117" y="7462"/>
                    <a:pt x="30417" y="794"/>
                    <a:pt x="21717" y="159"/>
                  </a:cubicBezTo>
                  <a:cubicBezTo>
                    <a:pt x="13018" y="-476"/>
                    <a:pt x="3620" y="4287"/>
                    <a:pt x="0" y="5112"/>
                  </a:cubicBezTo>
                </a:path>
              </a:pathLst>
            </a:custGeom>
            <a:noFill/>
            <a:ln w="19050" cap="flat" cmpd="sng">
              <a:solidFill>
                <a:schemeClr val="dk2"/>
              </a:solidFill>
              <a:prstDash val="dashDot"/>
              <a:round/>
              <a:headEnd type="none" w="med" len="med"/>
              <a:tailEnd type="triangle" w="med" len="med"/>
            </a:ln>
          </p:spPr>
        </p:sp>
        <p:sp>
          <p:nvSpPr>
            <p:cNvPr id="1646" name="Google Shape;1646;p174"/>
            <p:cNvSpPr/>
            <p:nvPr/>
          </p:nvSpPr>
          <p:spPr>
            <a:xfrm>
              <a:off x="2609850" y="1110456"/>
              <a:ext cx="1304925" cy="223050"/>
            </a:xfrm>
            <a:custGeom>
              <a:avLst/>
              <a:gdLst/>
              <a:ahLst/>
              <a:cxnLst/>
              <a:rect l="l" t="t" r="r" b="b"/>
              <a:pathLst>
                <a:path w="52197" h="8922" extrusionOk="0">
                  <a:moveTo>
                    <a:pt x="52197" y="8922"/>
                  </a:moveTo>
                  <a:cubicBezTo>
                    <a:pt x="47117" y="7462"/>
                    <a:pt x="30417" y="794"/>
                    <a:pt x="21717" y="159"/>
                  </a:cubicBezTo>
                  <a:cubicBezTo>
                    <a:pt x="13018" y="-476"/>
                    <a:pt x="3620" y="4287"/>
                    <a:pt x="0" y="5112"/>
                  </a:cubicBezTo>
                </a:path>
              </a:pathLst>
            </a:custGeom>
            <a:noFill/>
            <a:ln w="19050" cap="flat" cmpd="sng">
              <a:solidFill>
                <a:schemeClr val="dk2"/>
              </a:solidFill>
              <a:prstDash val="dashDot"/>
              <a:round/>
              <a:headEnd type="none" w="med" len="med"/>
              <a:tailEnd type="triangle" w="med" len="med"/>
            </a:ln>
          </p:spPr>
        </p:sp>
      </p:grpSp>
      <p:grpSp>
        <p:nvGrpSpPr>
          <p:cNvPr id="1647" name="Google Shape;1647;p174"/>
          <p:cNvGrpSpPr/>
          <p:nvPr/>
        </p:nvGrpSpPr>
        <p:grpSpPr>
          <a:xfrm>
            <a:off x="4029075" y="1110456"/>
            <a:ext cx="4966838" cy="1054419"/>
            <a:chOff x="4029075" y="1110456"/>
            <a:chExt cx="4966838" cy="1054419"/>
          </a:xfrm>
        </p:grpSpPr>
        <p:sp>
          <p:nvSpPr>
            <p:cNvPr id="1648" name="Google Shape;1648;p174"/>
            <p:cNvSpPr/>
            <p:nvPr/>
          </p:nvSpPr>
          <p:spPr>
            <a:xfrm>
              <a:off x="4683900" y="1337175"/>
              <a:ext cx="1306500" cy="827700"/>
            </a:xfrm>
            <a:prstGeom prst="roundRect">
              <a:avLst>
                <a:gd name="adj" fmla="val 16667"/>
              </a:avLst>
            </a:prstGeom>
            <a:solidFill>
              <a:schemeClr val="lt2"/>
            </a:solid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400" b="1">
                  <a:latin typeface="Source Sans Pro"/>
                  <a:ea typeface="Source Sans Pro"/>
                  <a:cs typeface="Source Sans Pro"/>
                  <a:sym typeface="Source Sans Pro"/>
                </a:rPr>
                <a:t>Analysis</a:t>
              </a:r>
              <a:endParaRPr sz="1400" b="1">
                <a:latin typeface="Source Sans Pro"/>
                <a:ea typeface="Source Sans Pro"/>
                <a:cs typeface="Source Sans Pro"/>
                <a:sym typeface="Source Sans Pro"/>
              </a:endParaRPr>
            </a:p>
          </p:txBody>
        </p:sp>
        <p:sp>
          <p:nvSpPr>
            <p:cNvPr id="1649" name="Google Shape;1649;p174"/>
            <p:cNvSpPr/>
            <p:nvPr/>
          </p:nvSpPr>
          <p:spPr>
            <a:xfrm>
              <a:off x="6186656" y="1337175"/>
              <a:ext cx="1306500" cy="827700"/>
            </a:xfrm>
            <a:prstGeom prst="roundRect">
              <a:avLst>
                <a:gd name="adj" fmla="val 16667"/>
              </a:avLst>
            </a:prstGeom>
            <a:solidFill>
              <a:schemeClr val="lt2"/>
            </a:solidFill>
            <a:ln w="9525" cap="flat" cmpd="sng">
              <a:solidFill>
                <a:srgbClr val="99999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400" b="1">
                  <a:latin typeface="Source Sans Pro"/>
                  <a:ea typeface="Source Sans Pro"/>
                  <a:cs typeface="Source Sans Pro"/>
                  <a:sym typeface="Source Sans Pro"/>
                </a:rPr>
                <a:t>Deployment</a:t>
              </a:r>
              <a:endParaRPr sz="1400" b="1">
                <a:latin typeface="Source Sans Pro"/>
                <a:ea typeface="Source Sans Pro"/>
                <a:cs typeface="Source Sans Pro"/>
                <a:sym typeface="Source Sans Pro"/>
              </a:endParaRPr>
            </a:p>
          </p:txBody>
        </p:sp>
        <p:sp>
          <p:nvSpPr>
            <p:cNvPr id="1650" name="Google Shape;1650;p174"/>
            <p:cNvSpPr/>
            <p:nvPr/>
          </p:nvSpPr>
          <p:spPr>
            <a:xfrm>
              <a:off x="7689413" y="1337175"/>
              <a:ext cx="1306500" cy="827700"/>
            </a:xfrm>
            <a:prstGeom prst="roundRect">
              <a:avLst>
                <a:gd name="adj" fmla="val 16667"/>
              </a:avLst>
            </a:prstGeom>
            <a:solidFill>
              <a:schemeClr val="lt2"/>
            </a:solidFill>
            <a:ln w="9525" cap="flat" cmpd="sng">
              <a:solidFill>
                <a:schemeClr val="dk2"/>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400" b="1">
                  <a:latin typeface="Source Sans Pro"/>
                  <a:ea typeface="Source Sans Pro"/>
                  <a:cs typeface="Source Sans Pro"/>
                  <a:sym typeface="Source Sans Pro"/>
                </a:rPr>
                <a:t>Downstream effects</a:t>
              </a:r>
              <a:endParaRPr sz="1400" b="1">
                <a:latin typeface="Source Sans Pro"/>
                <a:ea typeface="Source Sans Pro"/>
                <a:cs typeface="Source Sans Pro"/>
                <a:sym typeface="Source Sans Pro"/>
              </a:endParaRPr>
            </a:p>
          </p:txBody>
        </p:sp>
        <p:cxnSp>
          <p:nvCxnSpPr>
            <p:cNvPr id="1651" name="Google Shape;1651;p174"/>
            <p:cNvCxnSpPr>
              <a:stCxn id="1642" idx="3"/>
              <a:endCxn id="1648" idx="1"/>
            </p:cNvCxnSpPr>
            <p:nvPr/>
          </p:nvCxnSpPr>
          <p:spPr>
            <a:xfrm>
              <a:off x="4487644" y="1751025"/>
              <a:ext cx="196200" cy="0"/>
            </a:xfrm>
            <a:prstGeom prst="straightConnector1">
              <a:avLst/>
            </a:prstGeom>
            <a:noFill/>
            <a:ln w="19050" cap="flat" cmpd="sng">
              <a:solidFill>
                <a:schemeClr val="dk2"/>
              </a:solidFill>
              <a:prstDash val="solid"/>
              <a:round/>
              <a:headEnd type="none" w="med" len="med"/>
              <a:tailEnd type="triangle" w="med" len="med"/>
            </a:ln>
          </p:spPr>
        </p:cxnSp>
        <p:cxnSp>
          <p:nvCxnSpPr>
            <p:cNvPr id="1652" name="Google Shape;1652;p174"/>
            <p:cNvCxnSpPr>
              <a:stCxn id="1648" idx="3"/>
              <a:endCxn id="1649" idx="1"/>
            </p:cNvCxnSpPr>
            <p:nvPr/>
          </p:nvCxnSpPr>
          <p:spPr>
            <a:xfrm>
              <a:off x="5990400" y="1751025"/>
              <a:ext cx="196200" cy="0"/>
            </a:xfrm>
            <a:prstGeom prst="straightConnector1">
              <a:avLst/>
            </a:prstGeom>
            <a:noFill/>
            <a:ln w="19050" cap="flat" cmpd="sng">
              <a:solidFill>
                <a:schemeClr val="dk2"/>
              </a:solidFill>
              <a:prstDash val="solid"/>
              <a:round/>
              <a:headEnd type="none" w="med" len="med"/>
              <a:tailEnd type="triangle" w="med" len="med"/>
            </a:ln>
          </p:spPr>
        </p:cxnSp>
        <p:cxnSp>
          <p:nvCxnSpPr>
            <p:cNvPr id="1653" name="Google Shape;1653;p174"/>
            <p:cNvCxnSpPr>
              <a:stCxn id="1649" idx="3"/>
              <a:endCxn id="1650" idx="1"/>
            </p:cNvCxnSpPr>
            <p:nvPr/>
          </p:nvCxnSpPr>
          <p:spPr>
            <a:xfrm>
              <a:off x="7493156" y="1751025"/>
              <a:ext cx="196200" cy="0"/>
            </a:xfrm>
            <a:prstGeom prst="straightConnector1">
              <a:avLst/>
            </a:prstGeom>
            <a:noFill/>
            <a:ln w="19050" cap="flat" cmpd="sng">
              <a:solidFill>
                <a:schemeClr val="dk2"/>
              </a:solidFill>
              <a:prstDash val="solid"/>
              <a:round/>
              <a:headEnd type="none" w="med" len="med"/>
              <a:tailEnd type="triangle" w="med" len="med"/>
            </a:ln>
          </p:spPr>
        </p:cxnSp>
        <p:sp>
          <p:nvSpPr>
            <p:cNvPr id="1654" name="Google Shape;1654;p174"/>
            <p:cNvSpPr/>
            <p:nvPr/>
          </p:nvSpPr>
          <p:spPr>
            <a:xfrm>
              <a:off x="4029075" y="1110456"/>
              <a:ext cx="1304925" cy="223050"/>
            </a:xfrm>
            <a:custGeom>
              <a:avLst/>
              <a:gdLst/>
              <a:ahLst/>
              <a:cxnLst/>
              <a:rect l="l" t="t" r="r" b="b"/>
              <a:pathLst>
                <a:path w="52197" h="8922" extrusionOk="0">
                  <a:moveTo>
                    <a:pt x="52197" y="8922"/>
                  </a:moveTo>
                  <a:cubicBezTo>
                    <a:pt x="47117" y="7462"/>
                    <a:pt x="30417" y="794"/>
                    <a:pt x="21717" y="159"/>
                  </a:cubicBezTo>
                  <a:cubicBezTo>
                    <a:pt x="13018" y="-476"/>
                    <a:pt x="3620" y="4287"/>
                    <a:pt x="0" y="5112"/>
                  </a:cubicBezTo>
                </a:path>
              </a:pathLst>
            </a:custGeom>
            <a:noFill/>
            <a:ln w="19050" cap="flat" cmpd="sng">
              <a:solidFill>
                <a:schemeClr val="dk2"/>
              </a:solidFill>
              <a:prstDash val="dashDot"/>
              <a:round/>
              <a:headEnd type="none" w="med" len="med"/>
              <a:tailEnd type="triangle" w="med" len="med"/>
            </a:ln>
          </p:spPr>
        </p:sp>
        <p:sp>
          <p:nvSpPr>
            <p:cNvPr id="1655" name="Google Shape;1655;p174"/>
            <p:cNvSpPr/>
            <p:nvPr/>
          </p:nvSpPr>
          <p:spPr>
            <a:xfrm>
              <a:off x="5556300" y="1110456"/>
              <a:ext cx="1304925" cy="223050"/>
            </a:xfrm>
            <a:custGeom>
              <a:avLst/>
              <a:gdLst/>
              <a:ahLst/>
              <a:cxnLst/>
              <a:rect l="l" t="t" r="r" b="b"/>
              <a:pathLst>
                <a:path w="52197" h="8922" extrusionOk="0">
                  <a:moveTo>
                    <a:pt x="52197" y="8922"/>
                  </a:moveTo>
                  <a:cubicBezTo>
                    <a:pt x="47117" y="7462"/>
                    <a:pt x="30417" y="794"/>
                    <a:pt x="21717" y="159"/>
                  </a:cubicBezTo>
                  <a:cubicBezTo>
                    <a:pt x="13018" y="-476"/>
                    <a:pt x="3620" y="4287"/>
                    <a:pt x="0" y="5112"/>
                  </a:cubicBezTo>
                </a:path>
              </a:pathLst>
            </a:custGeom>
            <a:noFill/>
            <a:ln w="19050" cap="flat" cmpd="sng">
              <a:solidFill>
                <a:schemeClr val="dk2"/>
              </a:solidFill>
              <a:prstDash val="dashDot"/>
              <a:round/>
              <a:headEnd type="none" w="med" len="med"/>
              <a:tailEnd type="triangle" w="med" len="med"/>
            </a:ln>
          </p:spPr>
        </p:sp>
        <p:sp>
          <p:nvSpPr>
            <p:cNvPr id="1656" name="Google Shape;1656;p174"/>
            <p:cNvSpPr/>
            <p:nvPr/>
          </p:nvSpPr>
          <p:spPr>
            <a:xfrm>
              <a:off x="7083525" y="1110456"/>
              <a:ext cx="1304925" cy="223050"/>
            </a:xfrm>
            <a:custGeom>
              <a:avLst/>
              <a:gdLst/>
              <a:ahLst/>
              <a:cxnLst/>
              <a:rect l="l" t="t" r="r" b="b"/>
              <a:pathLst>
                <a:path w="52197" h="8922" extrusionOk="0">
                  <a:moveTo>
                    <a:pt x="52197" y="8922"/>
                  </a:moveTo>
                  <a:cubicBezTo>
                    <a:pt x="47117" y="7462"/>
                    <a:pt x="30417" y="794"/>
                    <a:pt x="21717" y="159"/>
                  </a:cubicBezTo>
                  <a:cubicBezTo>
                    <a:pt x="13018" y="-476"/>
                    <a:pt x="3620" y="4287"/>
                    <a:pt x="0" y="5112"/>
                  </a:cubicBezTo>
                </a:path>
              </a:pathLst>
            </a:custGeom>
            <a:noFill/>
            <a:ln w="19050" cap="flat" cmpd="sng">
              <a:solidFill>
                <a:schemeClr val="dk2"/>
              </a:solidFill>
              <a:prstDash val="dashDot"/>
              <a:round/>
              <a:headEnd type="none" w="med" len="med"/>
              <a:tailEnd type="triangle" w="med" len="med"/>
            </a:ln>
          </p:spPr>
        </p:sp>
      </p:grpSp>
      <p:sp>
        <p:nvSpPr>
          <p:cNvPr id="1657" name="Google Shape;1657;p174"/>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138</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9"/>
                                        </p:tgtEl>
                                        <p:attrNameLst>
                                          <p:attrName>style.visibility</p:attrName>
                                        </p:attrNameLst>
                                      </p:cBhvr>
                                      <p:to>
                                        <p:strVal val="visible"/>
                                      </p:to>
                                    </p:set>
                                    <p:animEffect transition="in" filter="fade">
                                      <p:cBhvr>
                                        <p:cTn id="7" dur="1"/>
                                        <p:tgtEl>
                                          <p:spTgt spid="1639"/>
                                        </p:tgtEl>
                                      </p:cBhvr>
                                    </p:animEffect>
                                  </p:childTnLst>
                                </p:cTn>
                              </p:par>
                              <p:par>
                                <p:cTn id="8" presetID="1" presetClass="entr" presetSubtype="0" fill="hold" nodeType="withEffect">
                                  <p:stCondLst>
                                    <p:cond delay="0"/>
                                  </p:stCondLst>
                                  <p:childTnLst>
                                    <p:set>
                                      <p:cBhvr>
                                        <p:cTn id="9" dur="1" fill="hold">
                                          <p:stCondLst>
                                            <p:cond delay="0"/>
                                          </p:stCondLst>
                                        </p:cTn>
                                        <p:tgtEl>
                                          <p:spTgt spid="163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47"/>
                                        </p:tgtEl>
                                        <p:attrNameLst>
                                          <p:attrName>style.visibility</p:attrName>
                                        </p:attrNameLst>
                                      </p:cBhvr>
                                      <p:to>
                                        <p:strVal val="visible"/>
                                      </p:to>
                                    </p:set>
                                    <p:animEffect transition="in" filter="fade">
                                      <p:cBhvr>
                                        <p:cTn id="14" dur="1"/>
                                        <p:tgtEl>
                                          <p:spTgt spid="164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37"/>
                                        </p:tgtEl>
                                        <p:attrNameLst>
                                          <p:attrName>style.visibility</p:attrName>
                                        </p:attrNameLst>
                                      </p:cBhvr>
                                      <p:to>
                                        <p:strVal val="visible"/>
                                      </p:to>
                                    </p:set>
                                    <p:animEffect transition="in" filter="fade">
                                      <p:cBhvr>
                                        <p:cTn id="19" dur="1"/>
                                        <p:tgtEl>
                                          <p:spTgt spid="16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38"/>
                                        </p:tgtEl>
                                        <p:attrNameLst>
                                          <p:attrName>style.visibility</p:attrName>
                                        </p:attrNameLst>
                                      </p:cBhvr>
                                      <p:to>
                                        <p:strVal val="visible"/>
                                      </p:to>
                                    </p:set>
                                    <p:animEffect transition="in" filter="fade">
                                      <p:cBhvr>
                                        <p:cTn id="24" dur="1"/>
                                        <p:tgtEl>
                                          <p:spTgt spid="1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75"/>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Developing data, simulators, and metrics</a:t>
            </a:r>
            <a:endParaRPr/>
          </a:p>
        </p:txBody>
      </p:sp>
      <p:sp>
        <p:nvSpPr>
          <p:cNvPr id="1663" name="Google Shape;1663;p175"/>
          <p:cNvSpPr txBox="1">
            <a:spLocks noGrp="1"/>
          </p:cNvSpPr>
          <p:nvPr>
            <p:ph type="body" idx="1"/>
          </p:nvPr>
        </p:nvSpPr>
        <p:spPr>
          <a:xfrm>
            <a:off x="628500" y="963100"/>
            <a:ext cx="8515500" cy="774900"/>
          </a:xfrm>
          <a:prstGeom prst="rect">
            <a:avLst/>
          </a:prstGeom>
        </p:spPr>
        <p:txBody>
          <a:bodyPr spcFirstLastPara="1" wrap="square" lIns="68575" tIns="34275" rIns="68575" bIns="34275" anchor="t" anchorCtr="0">
            <a:noAutofit/>
          </a:bodyPr>
          <a:lstStyle/>
          <a:p>
            <a:pPr marL="0" lvl="0" indent="0" algn="l" rtl="0">
              <a:lnSpc>
                <a:spcPct val="100000"/>
              </a:lnSpc>
              <a:spcBef>
                <a:spcPts val="0"/>
              </a:spcBef>
              <a:spcAft>
                <a:spcPts val="0"/>
              </a:spcAft>
              <a:buNone/>
            </a:pPr>
            <a:r>
              <a:rPr lang="en" sz="2100" b="1">
                <a:solidFill>
                  <a:schemeClr val="dk1"/>
                </a:solidFill>
              </a:rPr>
              <a:t>Data:</a:t>
            </a:r>
            <a:r>
              <a:rPr lang="en" sz="2100">
                <a:solidFill>
                  <a:schemeClr val="dk1"/>
                </a:solidFill>
              </a:rPr>
              <a:t> Collection, annotation, collation, inference, and/or licensing </a:t>
            </a:r>
            <a:endParaRPr sz="2100">
              <a:solidFill>
                <a:schemeClr val="dk1"/>
              </a:solidFill>
            </a:endParaRPr>
          </a:p>
          <a:p>
            <a:pPr marL="457200" lvl="0" indent="-342900" algn="l" rtl="0">
              <a:lnSpc>
                <a:spcPct val="100000"/>
              </a:lnSpc>
              <a:spcBef>
                <a:spcPts val="0"/>
              </a:spcBef>
              <a:spcAft>
                <a:spcPts val="1200"/>
              </a:spcAft>
              <a:buClr>
                <a:schemeClr val="dk1"/>
              </a:buClr>
              <a:buSzPts val="1800"/>
              <a:buChar char="▸"/>
            </a:pPr>
            <a:r>
              <a:rPr lang="en">
                <a:solidFill>
                  <a:schemeClr val="dk1"/>
                </a:solidFill>
              </a:rPr>
              <a:t>Note: “Data” can mean different things to different communities</a:t>
            </a:r>
            <a:endParaRPr sz="2100">
              <a:solidFill>
                <a:schemeClr val="dk1"/>
              </a:solidFill>
            </a:endParaRPr>
          </a:p>
        </p:txBody>
      </p:sp>
      <p:sp>
        <p:nvSpPr>
          <p:cNvPr id="1664" name="Google Shape;1664;p175"/>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139</a:t>
            </a:fld>
            <a:endParaRPr>
              <a:latin typeface="Source Sans Pro"/>
              <a:ea typeface="Source Sans Pro"/>
              <a:cs typeface="Source Sans Pro"/>
              <a:sym typeface="Source Sans Pro"/>
            </a:endParaRPr>
          </a:p>
        </p:txBody>
      </p:sp>
      <p:sp>
        <p:nvSpPr>
          <p:cNvPr id="1665" name="Google Shape;1665;p175"/>
          <p:cNvSpPr txBox="1"/>
          <p:nvPr/>
        </p:nvSpPr>
        <p:spPr>
          <a:xfrm>
            <a:off x="607127" y="1693825"/>
            <a:ext cx="7627500" cy="8235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en" sz="2100" b="1">
                <a:solidFill>
                  <a:schemeClr val="dk1"/>
                </a:solidFill>
                <a:latin typeface="Source Sans Pro"/>
                <a:ea typeface="Source Sans Pro"/>
                <a:cs typeface="Source Sans Pro"/>
                <a:sym typeface="Source Sans Pro"/>
              </a:rPr>
              <a:t>Simulators:</a:t>
            </a:r>
            <a:r>
              <a:rPr lang="en" sz="2100">
                <a:solidFill>
                  <a:schemeClr val="dk1"/>
                </a:solidFill>
                <a:latin typeface="Source Sans Pro"/>
                <a:ea typeface="Source Sans Pro"/>
                <a:cs typeface="Source Sans Pro"/>
                <a:sym typeface="Source Sans Pro"/>
              </a:rPr>
              <a:t> Needed for innovations in physical domains </a:t>
            </a:r>
            <a:endParaRPr sz="2100">
              <a:solidFill>
                <a:schemeClr val="dk1"/>
              </a:solidFill>
              <a:latin typeface="Source Sans Pro"/>
              <a:ea typeface="Source Sans Pro"/>
              <a:cs typeface="Source Sans Pro"/>
              <a:sym typeface="Source Sans Pro"/>
            </a:endParaRPr>
          </a:p>
          <a:p>
            <a:pPr marL="457200" lvl="0" indent="-342900" algn="l" rtl="0">
              <a:spcBef>
                <a:spcPts val="0"/>
              </a:spcBef>
              <a:spcAft>
                <a:spcPts val="1200"/>
              </a:spcAft>
              <a:buClr>
                <a:schemeClr val="dk1"/>
              </a:buClr>
              <a:buSzPts val="1800"/>
              <a:buChar char="▸"/>
            </a:pPr>
            <a:r>
              <a:rPr lang="en" sz="2050">
                <a:solidFill>
                  <a:schemeClr val="dk1"/>
                </a:solidFill>
                <a:latin typeface="Source Sans Pro"/>
                <a:ea typeface="Source Sans Pro"/>
                <a:cs typeface="Source Sans Pro"/>
                <a:sym typeface="Source Sans Pro"/>
              </a:rPr>
              <a:t>E.g., power systems, transport, buildings, heavy industry</a:t>
            </a:r>
            <a:endParaRPr/>
          </a:p>
        </p:txBody>
      </p:sp>
      <p:sp>
        <p:nvSpPr>
          <p:cNvPr id="1666" name="Google Shape;1666;p175"/>
          <p:cNvSpPr txBox="1"/>
          <p:nvPr/>
        </p:nvSpPr>
        <p:spPr>
          <a:xfrm>
            <a:off x="607110" y="2475767"/>
            <a:ext cx="87549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1"/>
                </a:solidFill>
                <a:latin typeface="Source Sans Pro"/>
                <a:ea typeface="Source Sans Pro"/>
                <a:cs typeface="Source Sans Pro"/>
                <a:sym typeface="Source Sans Pro"/>
              </a:rPr>
              <a:t>Evaluation metrics: </a:t>
            </a:r>
            <a:r>
              <a:rPr lang="en" sz="2100">
                <a:solidFill>
                  <a:schemeClr val="dk1"/>
                </a:solidFill>
                <a:latin typeface="Source Sans Pro"/>
                <a:ea typeface="Source Sans Pro"/>
                <a:cs typeface="Source Sans Pro"/>
                <a:sym typeface="Source Sans Pro"/>
              </a:rPr>
              <a:t>Need agreement and iteration from ML researchers, domain researchers, deployers, and other affected stakeholders</a:t>
            </a:r>
            <a:endParaRPr sz="200">
              <a:solidFill>
                <a:schemeClr val="dk1"/>
              </a:solidFill>
              <a:latin typeface="Source Sans Pro"/>
              <a:ea typeface="Source Sans Pro"/>
              <a:cs typeface="Source Sans Pro"/>
              <a:sym typeface="Source Sans Pro"/>
            </a:endParaRPr>
          </a:p>
          <a:p>
            <a:pPr marL="0" lvl="0" indent="0" algn="l" rtl="0">
              <a:spcBef>
                <a:spcPts val="1200"/>
              </a:spcBef>
              <a:spcAft>
                <a:spcPts val="0"/>
              </a:spcAft>
              <a:buNone/>
            </a:pPr>
            <a:r>
              <a:rPr lang="en" sz="2100" b="1">
                <a:solidFill>
                  <a:schemeClr val="dk1"/>
                </a:solidFill>
                <a:latin typeface="Source Sans Pro"/>
                <a:ea typeface="Source Sans Pro"/>
                <a:cs typeface="Source Sans Pro"/>
                <a:sym typeface="Source Sans Pro"/>
              </a:rPr>
              <a:t>Resources and venues</a:t>
            </a:r>
            <a:endParaRPr sz="2100" b="1">
              <a:solidFill>
                <a:schemeClr val="dk1"/>
              </a:solidFill>
              <a:latin typeface="Source Sans Pro"/>
              <a:ea typeface="Source Sans Pro"/>
              <a:cs typeface="Source Sans Pro"/>
              <a:sym typeface="Source Sans Pro"/>
            </a:endParaRPr>
          </a:p>
          <a:p>
            <a:pPr marL="457200" lvl="0" indent="-361950" algn="l" rtl="0">
              <a:spcBef>
                <a:spcPts val="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CCAI dataset wishlist </a:t>
            </a:r>
            <a:r>
              <a:rPr lang="en" sz="1900">
                <a:solidFill>
                  <a:schemeClr val="dk1"/>
                </a:solidFill>
                <a:latin typeface="Source Sans Pro"/>
                <a:ea typeface="Source Sans Pro"/>
                <a:cs typeface="Source Sans Pro"/>
                <a:sym typeface="Source Sans Pro"/>
              </a:rPr>
              <a:t>(</a:t>
            </a:r>
            <a:r>
              <a:rPr lang="en" sz="1900" u="sng">
                <a:solidFill>
                  <a:srgbClr val="0070C0"/>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www.climatechange.ai/dataset-wishlist.pdf</a:t>
            </a:r>
            <a:r>
              <a:rPr lang="en" sz="1900">
                <a:solidFill>
                  <a:schemeClr val="dk1"/>
                </a:solidFill>
                <a:latin typeface="Source Sans Pro"/>
                <a:ea typeface="Source Sans Pro"/>
                <a:cs typeface="Source Sans Pro"/>
                <a:sym typeface="Source Sans Pro"/>
              </a:rPr>
              <a:t>)</a:t>
            </a:r>
            <a:endParaRPr sz="1900">
              <a:solidFill>
                <a:schemeClr val="dk1"/>
              </a:solidFill>
              <a:latin typeface="Source Sans Pro"/>
              <a:ea typeface="Source Sans Pro"/>
              <a:cs typeface="Source Sans Pro"/>
              <a:sym typeface="Source Sans Pro"/>
            </a:endParaRPr>
          </a:p>
          <a:p>
            <a:pPr marL="457200" lvl="0" indent="-361950" algn="l" rtl="0">
              <a:spcBef>
                <a:spcPts val="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Lacuna Fund funding for climate datasets</a:t>
            </a:r>
            <a:endParaRPr sz="2100">
              <a:solidFill>
                <a:schemeClr val="dk1"/>
              </a:solidFill>
              <a:latin typeface="Source Sans Pro"/>
              <a:ea typeface="Source Sans Pro"/>
              <a:cs typeface="Source Sans Pro"/>
              <a:sym typeface="Source Sans Pro"/>
            </a:endParaRPr>
          </a:p>
          <a:p>
            <a:pPr marL="457200" lvl="0" indent="-361950" algn="l" rtl="0">
              <a:spcBef>
                <a:spcPts val="0"/>
              </a:spcBef>
              <a:spcAft>
                <a:spcPts val="1200"/>
              </a:spcAft>
              <a:buClr>
                <a:schemeClr val="dk1"/>
              </a:buClr>
              <a:buSzPts val="2100"/>
              <a:buChar char="▸"/>
            </a:pPr>
            <a:r>
              <a:rPr lang="en" sz="2100">
                <a:solidFill>
                  <a:schemeClr val="dk1"/>
                </a:solidFill>
                <a:latin typeface="Source Sans Pro"/>
                <a:ea typeface="Source Sans Pro"/>
                <a:cs typeface="Source Sans Pro"/>
                <a:sym typeface="Source Sans Pro"/>
              </a:rPr>
              <a:t>NeurIPS Datasets and Benchmarks track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3">
                                            <p:txEl>
                                              <p:pRg st="0" end="0"/>
                                            </p:txEl>
                                          </p:spTgt>
                                        </p:tgtEl>
                                        <p:attrNameLst>
                                          <p:attrName>style.visibility</p:attrName>
                                        </p:attrNameLst>
                                      </p:cBhvr>
                                      <p:to>
                                        <p:strVal val="visible"/>
                                      </p:to>
                                    </p:set>
                                    <p:animEffect transition="in" filter="fade">
                                      <p:cBhvr>
                                        <p:cTn id="7" dur="1"/>
                                        <p:tgtEl>
                                          <p:spTgt spid="16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3">
                                            <p:txEl>
                                              <p:pRg st="1" end="1"/>
                                            </p:txEl>
                                          </p:spTgt>
                                        </p:tgtEl>
                                        <p:attrNameLst>
                                          <p:attrName>style.visibility</p:attrName>
                                        </p:attrNameLst>
                                      </p:cBhvr>
                                      <p:to>
                                        <p:strVal val="visible"/>
                                      </p:to>
                                    </p:set>
                                    <p:animEffect transition="in" filter="fade">
                                      <p:cBhvr>
                                        <p:cTn id="12" dur="1"/>
                                        <p:tgtEl>
                                          <p:spTgt spid="16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5"/>
                                        </p:tgtEl>
                                        <p:attrNameLst>
                                          <p:attrName>style.visibility</p:attrName>
                                        </p:attrNameLst>
                                      </p:cBhvr>
                                      <p:to>
                                        <p:strVal val="visible"/>
                                      </p:to>
                                    </p:set>
                                    <p:animEffect transition="in" filter="fade">
                                      <p:cBhvr>
                                        <p:cTn id="17" dur="1"/>
                                        <p:tgtEl>
                                          <p:spTgt spid="16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6">
                                            <p:txEl>
                                              <p:pRg st="0" end="0"/>
                                            </p:txEl>
                                          </p:spTgt>
                                        </p:tgtEl>
                                        <p:attrNameLst>
                                          <p:attrName>style.visibility</p:attrName>
                                        </p:attrNameLst>
                                      </p:cBhvr>
                                      <p:to>
                                        <p:strVal val="visible"/>
                                      </p:to>
                                    </p:set>
                                    <p:animEffect transition="in" filter="fade">
                                      <p:cBhvr>
                                        <p:cTn id="22" dur="1"/>
                                        <p:tgtEl>
                                          <p:spTgt spid="166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6">
                                            <p:txEl>
                                              <p:pRg st="1" end="1"/>
                                            </p:txEl>
                                          </p:spTgt>
                                        </p:tgtEl>
                                        <p:attrNameLst>
                                          <p:attrName>style.visibility</p:attrName>
                                        </p:attrNameLst>
                                      </p:cBhvr>
                                      <p:to>
                                        <p:strVal val="visible"/>
                                      </p:to>
                                    </p:set>
                                    <p:animEffect transition="in" filter="fade">
                                      <p:cBhvr>
                                        <p:cTn id="27" dur="1"/>
                                        <p:tgtEl>
                                          <p:spTgt spid="166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66">
                                            <p:txEl>
                                              <p:pRg st="2" end="2"/>
                                            </p:txEl>
                                          </p:spTgt>
                                        </p:tgtEl>
                                        <p:attrNameLst>
                                          <p:attrName>style.visibility</p:attrName>
                                        </p:attrNameLst>
                                      </p:cBhvr>
                                      <p:to>
                                        <p:strVal val="visible"/>
                                      </p:to>
                                    </p:set>
                                    <p:animEffect transition="in" filter="fade">
                                      <p:cBhvr>
                                        <p:cTn id="32" dur="1"/>
                                        <p:tgtEl>
                                          <p:spTgt spid="166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66">
                                            <p:txEl>
                                              <p:pRg st="3" end="3"/>
                                            </p:txEl>
                                          </p:spTgt>
                                        </p:tgtEl>
                                        <p:attrNameLst>
                                          <p:attrName>style.visibility</p:attrName>
                                        </p:attrNameLst>
                                      </p:cBhvr>
                                      <p:to>
                                        <p:strVal val="visible"/>
                                      </p:to>
                                    </p:set>
                                    <p:animEffect transition="in" filter="fade">
                                      <p:cBhvr>
                                        <p:cTn id="37" dur="1"/>
                                        <p:tgtEl>
                                          <p:spTgt spid="166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66">
                                            <p:txEl>
                                              <p:pRg st="4" end="4"/>
                                            </p:txEl>
                                          </p:spTgt>
                                        </p:tgtEl>
                                        <p:attrNameLst>
                                          <p:attrName>style.visibility</p:attrName>
                                        </p:attrNameLst>
                                      </p:cBhvr>
                                      <p:to>
                                        <p:strVal val="visible"/>
                                      </p:to>
                                    </p:set>
                                    <p:animEffect transition="in" filter="fade">
                                      <p:cBhvr>
                                        <p:cTn id="42" dur="1"/>
                                        <p:tgtEl>
                                          <p:spTgt spid="16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82"/>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7931"/>
              <a:buFont typeface="Arial"/>
              <a:buNone/>
            </a:pPr>
            <a:r>
              <a:rPr lang="en"/>
              <a:t>Mitigation: Energy-related emissions</a:t>
            </a:r>
            <a:endParaRPr/>
          </a:p>
        </p:txBody>
      </p:sp>
      <p:sp>
        <p:nvSpPr>
          <p:cNvPr id="495" name="Google Shape;495;p82"/>
          <p:cNvSpPr/>
          <p:nvPr/>
        </p:nvSpPr>
        <p:spPr>
          <a:xfrm>
            <a:off x="235500" y="1487850"/>
            <a:ext cx="8549400" cy="783300"/>
          </a:xfrm>
          <a:prstGeom prst="bracketPair">
            <a:avLst/>
          </a:prstGeom>
          <a:no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2"/>
          <p:cNvSpPr txBox="1">
            <a:spLocks noGrp="1"/>
          </p:cNvSpPr>
          <p:nvPr>
            <p:ph type="body" idx="1"/>
          </p:nvPr>
        </p:nvSpPr>
        <p:spPr>
          <a:xfrm>
            <a:off x="311700" y="791575"/>
            <a:ext cx="7398600" cy="3564300"/>
          </a:xfrm>
          <a:prstGeom prst="rect">
            <a:avLst/>
          </a:prstGeom>
        </p:spPr>
        <p:txBody>
          <a:bodyPr spcFirstLastPara="1" wrap="square" lIns="91425" tIns="91425" rIns="91425" bIns="91425" anchor="t" anchorCtr="0">
            <a:normAutofit/>
          </a:bodyPr>
          <a:lstStyle/>
          <a:p>
            <a:pPr marL="0" lvl="0" indent="0" algn="l" rtl="0">
              <a:lnSpc>
                <a:spcPct val="114000"/>
              </a:lnSpc>
              <a:spcBef>
                <a:spcPts val="0"/>
              </a:spcBef>
              <a:spcAft>
                <a:spcPts val="0"/>
              </a:spcAft>
              <a:buClr>
                <a:schemeClr val="dk1"/>
              </a:buClr>
              <a:buSzPts val="2800"/>
              <a:buFont typeface="Arial"/>
              <a:buNone/>
            </a:pPr>
            <a:r>
              <a:rPr lang="en">
                <a:solidFill>
                  <a:schemeClr val="dk1"/>
                </a:solidFill>
              </a:rPr>
              <a:t>Conceptual framework based on </a:t>
            </a:r>
            <a:r>
              <a:rPr lang="en" b="1">
                <a:solidFill>
                  <a:schemeClr val="dk1"/>
                </a:solidFill>
              </a:rPr>
              <a:t>Kaya identity:</a:t>
            </a: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p:txBody>
      </p:sp>
      <p:sp>
        <p:nvSpPr>
          <p:cNvPr id="497" name="Google Shape;497;p82"/>
          <p:cNvSpPr txBox="1"/>
          <p:nvPr/>
        </p:nvSpPr>
        <p:spPr>
          <a:xfrm>
            <a:off x="235500" y="1295334"/>
            <a:ext cx="83448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GHG emissions = population   x                                  x                                  x</a:t>
            </a:r>
            <a:endParaRPr sz="1800">
              <a:solidFill>
                <a:schemeClr val="dk1"/>
              </a:solidFill>
              <a:latin typeface="Source Sans Pro"/>
              <a:ea typeface="Source Sans Pro"/>
              <a:cs typeface="Source Sans Pro"/>
              <a:sym typeface="Source Sans Pro"/>
            </a:endParaRPr>
          </a:p>
        </p:txBody>
      </p:sp>
      <p:graphicFrame>
        <p:nvGraphicFramePr>
          <p:cNvPr id="498" name="Google Shape;498;p82"/>
          <p:cNvGraphicFramePr/>
          <p:nvPr/>
        </p:nvGraphicFramePr>
        <p:xfrm>
          <a:off x="3397400" y="1353000"/>
          <a:ext cx="1381975" cy="914340"/>
        </p:xfrm>
        <a:graphic>
          <a:graphicData uri="http://schemas.openxmlformats.org/drawingml/2006/table">
            <a:tbl>
              <a:tblPr>
                <a:noFill/>
                <a:tableStyleId>{958F3E45-2422-44CC-AF38-643B69CAA189}</a:tableStyleId>
              </a:tblPr>
              <a:tblGrid>
                <a:gridCol w="13819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population</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499" name="Google Shape;499;p82"/>
          <p:cNvGraphicFramePr/>
          <p:nvPr/>
        </p:nvGraphicFramePr>
        <p:xfrm>
          <a:off x="5082895" y="1353000"/>
          <a:ext cx="1219400" cy="914340"/>
        </p:xfrm>
        <a:graphic>
          <a:graphicData uri="http://schemas.openxmlformats.org/drawingml/2006/table">
            <a:tbl>
              <a:tblPr>
                <a:noFill/>
                <a:tableStyleId>{958F3E45-2422-44CC-AF38-643B69CAA189}</a:tableStyleId>
              </a:tblPr>
              <a:tblGrid>
                <a:gridCol w="12194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00" name="Google Shape;500;p82"/>
          <p:cNvGraphicFramePr/>
          <p:nvPr/>
        </p:nvGraphicFramePr>
        <p:xfrm>
          <a:off x="6767225" y="1352988"/>
          <a:ext cx="1856775" cy="914340"/>
        </p:xfrm>
        <a:graphic>
          <a:graphicData uri="http://schemas.openxmlformats.org/drawingml/2006/table">
            <a:tbl>
              <a:tblPr>
                <a:noFill/>
                <a:tableStyleId>{958F3E45-2422-44CC-AF38-643B69CAA189}</a:tableStyleId>
              </a:tblPr>
              <a:tblGrid>
                <a:gridCol w="18567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GHG emissions</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01" name="Google Shape;501;p82"/>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14</a:t>
            </a:fld>
            <a:endParaRPr>
              <a:latin typeface="Source Sans Pro"/>
              <a:ea typeface="Source Sans Pro"/>
              <a:cs typeface="Source Sans Pro"/>
              <a:sym typeface="Source Sans Pro"/>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176"/>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70C0"/>
              </a:buClr>
              <a:buSzPts val="2900"/>
              <a:buFont typeface="Source Sans Pro"/>
              <a:buNone/>
            </a:pPr>
            <a:r>
              <a:rPr lang="en" sz="2900" b="1">
                <a:solidFill>
                  <a:srgbClr val="0070C0"/>
                </a:solidFill>
                <a:latin typeface="Source Sans Pro"/>
                <a:ea typeface="Source Sans Pro"/>
                <a:cs typeface="Source Sans Pro"/>
                <a:sym typeface="Source Sans Pro"/>
              </a:rPr>
              <a:t>Responsible AI for climate action</a:t>
            </a:r>
            <a:endParaRPr sz="1100"/>
          </a:p>
        </p:txBody>
      </p:sp>
      <p:sp>
        <p:nvSpPr>
          <p:cNvPr id="1672" name="Google Shape;1672;p176"/>
          <p:cNvSpPr txBox="1">
            <a:spLocks noGrp="1"/>
          </p:cNvSpPr>
          <p:nvPr>
            <p:ph type="body" idx="1"/>
          </p:nvPr>
        </p:nvSpPr>
        <p:spPr>
          <a:xfrm>
            <a:off x="432335" y="888230"/>
            <a:ext cx="8544688" cy="4062143"/>
          </a:xfrm>
          <a:prstGeom prst="rect">
            <a:avLst/>
          </a:prstGeom>
          <a:noFill/>
          <a:ln>
            <a:noFill/>
          </a:ln>
        </p:spPr>
        <p:txBody>
          <a:bodyPr spcFirstLastPara="1" wrap="square" lIns="68575" tIns="34275" rIns="68575" bIns="34275" anchor="t" anchorCtr="0">
            <a:noAutofit/>
          </a:bodyPr>
          <a:lstStyle/>
          <a:p>
            <a:pPr marL="0" lvl="0" indent="0" algn="l" rtl="0">
              <a:lnSpc>
                <a:spcPct val="110000"/>
              </a:lnSpc>
              <a:spcBef>
                <a:spcPts val="0"/>
              </a:spcBef>
              <a:spcAft>
                <a:spcPts val="0"/>
              </a:spcAft>
              <a:buClr>
                <a:schemeClr val="dk1"/>
              </a:buClr>
              <a:buSzPts val="2100"/>
              <a:buNone/>
            </a:pPr>
            <a:r>
              <a:rPr lang="en" sz="1800" b="1" dirty="0">
                <a:latin typeface="Source Sans Pro"/>
                <a:ea typeface="Source Sans Pro"/>
                <a:cs typeface="Source Sans Pro"/>
                <a:sym typeface="Source Sans Pro"/>
              </a:rPr>
              <a:t>Mitigating biases in data and models</a:t>
            </a:r>
            <a:endParaRPr sz="1800" dirty="0">
              <a:latin typeface="Source Sans Pro"/>
              <a:ea typeface="Source Sans Pro"/>
              <a:cs typeface="Source Sans Pro"/>
              <a:sym typeface="Source Sans Pro"/>
            </a:endParaRPr>
          </a:p>
          <a:p>
            <a:pPr marL="457200" lvl="0" indent="-342900" algn="l" rtl="0">
              <a:lnSpc>
                <a:spcPct val="110000"/>
              </a:lnSpc>
              <a:spcBef>
                <a:spcPts val="400"/>
              </a:spcBef>
              <a:spcAft>
                <a:spcPts val="0"/>
              </a:spcAft>
              <a:buSzPts val="1800"/>
              <a:buFont typeface="Source Sans Pro"/>
              <a:buChar char="▸"/>
            </a:pPr>
            <a:r>
              <a:rPr lang="en" sz="1800" dirty="0">
                <a:latin typeface="Source Sans Pro"/>
                <a:ea typeface="Source Sans Pro"/>
                <a:cs typeface="Source Sans Pro"/>
                <a:sym typeface="Source Sans Pro"/>
              </a:rPr>
              <a:t>E.g., buildings data: Housing discrimination, geographic disparities in availability</a:t>
            </a:r>
            <a:endParaRPr sz="1800" dirty="0">
              <a:latin typeface="Source Sans Pro"/>
              <a:ea typeface="Source Sans Pro"/>
              <a:cs typeface="Source Sans Pro"/>
              <a:sym typeface="Source Sans Pro"/>
            </a:endParaRPr>
          </a:p>
          <a:p>
            <a:pPr marL="457200" lvl="0" indent="-342900" algn="l" rtl="0">
              <a:lnSpc>
                <a:spcPct val="110000"/>
              </a:lnSpc>
              <a:spcBef>
                <a:spcPts val="0"/>
              </a:spcBef>
              <a:spcAft>
                <a:spcPts val="0"/>
              </a:spcAft>
              <a:buSzPts val="1800"/>
              <a:buFont typeface="Source Sans Pro"/>
              <a:buChar char="▸"/>
            </a:pPr>
            <a:r>
              <a:rPr lang="en" sz="1800" dirty="0">
                <a:latin typeface="Source Sans Pro"/>
                <a:ea typeface="Source Sans Pro"/>
                <a:cs typeface="Source Sans Pro"/>
                <a:sym typeface="Source Sans Pro"/>
              </a:rPr>
              <a:t>E.g., weather models: Calibration may be optimized for particular regions</a:t>
            </a:r>
            <a:endParaRPr sz="1800" dirty="0">
              <a:latin typeface="Source Sans Pro"/>
              <a:ea typeface="Source Sans Pro"/>
              <a:cs typeface="Source Sans Pro"/>
              <a:sym typeface="Source Sans Pro"/>
            </a:endParaRPr>
          </a:p>
          <a:p>
            <a:pPr marL="0" lvl="0" indent="0" algn="l" rtl="0">
              <a:lnSpc>
                <a:spcPct val="110000"/>
              </a:lnSpc>
              <a:spcBef>
                <a:spcPts val="1100"/>
              </a:spcBef>
              <a:spcAft>
                <a:spcPts val="0"/>
              </a:spcAft>
              <a:buClr>
                <a:schemeClr val="dk1"/>
              </a:buClr>
              <a:buSzPts val="2100"/>
              <a:buNone/>
            </a:pPr>
            <a:r>
              <a:rPr lang="en" sz="1800" b="1" dirty="0">
                <a:latin typeface="Source Sans Pro"/>
                <a:ea typeface="Source Sans Pro"/>
                <a:cs typeface="Source Sans Pro"/>
                <a:sym typeface="Source Sans Pro"/>
              </a:rPr>
              <a:t>Improving trustworthiness and accountability</a:t>
            </a:r>
            <a:endParaRPr sz="1800" dirty="0">
              <a:latin typeface="Source Sans Pro"/>
              <a:ea typeface="Source Sans Pro"/>
              <a:cs typeface="Source Sans Pro"/>
              <a:sym typeface="Source Sans Pro"/>
            </a:endParaRPr>
          </a:p>
          <a:p>
            <a:pPr marL="457200" lvl="0" indent="-342900" algn="l" rtl="0">
              <a:lnSpc>
                <a:spcPct val="110000"/>
              </a:lnSpc>
              <a:spcBef>
                <a:spcPts val="400"/>
              </a:spcBef>
              <a:spcAft>
                <a:spcPts val="0"/>
              </a:spcAft>
              <a:buSzPts val="1800"/>
              <a:buFont typeface="Source Sans Pro"/>
              <a:buChar char="▸"/>
            </a:pPr>
            <a:r>
              <a:rPr lang="en" sz="1800" dirty="0">
                <a:latin typeface="Source Sans Pro"/>
                <a:ea typeface="Source Sans Pro"/>
                <a:cs typeface="Source Sans Pro"/>
                <a:sym typeface="Source Sans Pro"/>
              </a:rPr>
              <a:t>Safety and robustness: Critical in, e.g., power systems and industrial operations</a:t>
            </a:r>
            <a:endParaRPr sz="1800" dirty="0">
              <a:latin typeface="Source Sans Pro"/>
              <a:ea typeface="Source Sans Pro"/>
              <a:cs typeface="Source Sans Pro"/>
              <a:sym typeface="Source Sans Pro"/>
            </a:endParaRPr>
          </a:p>
          <a:p>
            <a:pPr marL="457200" lvl="0" indent="-342900" algn="l" rtl="0">
              <a:lnSpc>
                <a:spcPct val="110000"/>
              </a:lnSpc>
              <a:spcBef>
                <a:spcPts val="0"/>
              </a:spcBef>
              <a:spcAft>
                <a:spcPts val="0"/>
              </a:spcAft>
              <a:buSzPts val="1800"/>
              <a:buFont typeface="Source Sans Pro"/>
              <a:buChar char="▸"/>
            </a:pPr>
            <a:r>
              <a:rPr lang="en" sz="1800" dirty="0">
                <a:latin typeface="Source Sans Pro"/>
                <a:ea typeface="Source Sans Pro"/>
                <a:cs typeface="Source Sans Pro"/>
                <a:sym typeface="Source Sans Pro"/>
              </a:rPr>
              <a:t>Interpretability and auditability: Critical in, e.g., policymaking contexts</a:t>
            </a:r>
            <a:endParaRPr sz="1800" dirty="0">
              <a:latin typeface="Source Sans Pro"/>
              <a:ea typeface="Source Sans Pro"/>
              <a:cs typeface="Source Sans Pro"/>
              <a:sym typeface="Source Sans Pro"/>
            </a:endParaRPr>
          </a:p>
          <a:p>
            <a:pPr marL="0" lvl="0" indent="0" algn="l" rtl="0">
              <a:lnSpc>
                <a:spcPct val="110000"/>
              </a:lnSpc>
              <a:spcBef>
                <a:spcPts val="1100"/>
              </a:spcBef>
              <a:spcAft>
                <a:spcPts val="0"/>
              </a:spcAft>
              <a:buClr>
                <a:schemeClr val="dk1"/>
              </a:buClr>
              <a:buSzPts val="2100"/>
              <a:buNone/>
            </a:pPr>
            <a:r>
              <a:rPr lang="en" sz="1800" b="1" dirty="0">
                <a:latin typeface="Source Sans Pro"/>
                <a:ea typeface="Source Sans Pro"/>
                <a:cs typeface="Source Sans Pro"/>
                <a:sym typeface="Source Sans Pro"/>
              </a:rPr>
              <a:t>Centering equity and climate justice</a:t>
            </a:r>
            <a:endParaRPr sz="1800" dirty="0">
              <a:latin typeface="Source Sans Pro"/>
              <a:ea typeface="Source Sans Pro"/>
              <a:cs typeface="Source Sans Pro"/>
              <a:sym typeface="Source Sans Pro"/>
            </a:endParaRPr>
          </a:p>
          <a:p>
            <a:pPr marL="457200" lvl="0" indent="-342900" algn="l" rtl="0">
              <a:lnSpc>
                <a:spcPct val="110000"/>
              </a:lnSpc>
              <a:spcBef>
                <a:spcPts val="400"/>
              </a:spcBef>
              <a:spcAft>
                <a:spcPts val="0"/>
              </a:spcAft>
              <a:buSzPts val="1800"/>
              <a:buFont typeface="Source Sans Pro"/>
              <a:buChar char="▸"/>
            </a:pPr>
            <a:r>
              <a:rPr lang="en" sz="1800" dirty="0">
                <a:latin typeface="Source Sans Pro"/>
                <a:ea typeface="Source Sans Pro"/>
                <a:cs typeface="Source Sans Pro"/>
                <a:sym typeface="Source Sans Pro"/>
              </a:rPr>
              <a:t>Centering diverse stakeholders: E.g., industrial ag vs. smallholder farmers</a:t>
            </a:r>
            <a:endParaRPr sz="1800" dirty="0">
              <a:latin typeface="Source Sans Pro"/>
              <a:ea typeface="Source Sans Pro"/>
              <a:cs typeface="Source Sans Pro"/>
              <a:sym typeface="Source Sans Pro"/>
            </a:endParaRPr>
          </a:p>
          <a:p>
            <a:pPr marL="457200" lvl="0" indent="-342900" algn="l" rtl="0">
              <a:lnSpc>
                <a:spcPct val="110000"/>
              </a:lnSpc>
              <a:spcBef>
                <a:spcPts val="0"/>
              </a:spcBef>
              <a:spcAft>
                <a:spcPts val="0"/>
              </a:spcAft>
              <a:buSzPts val="1800"/>
              <a:buFont typeface="Source Sans Pro"/>
              <a:buChar char="▸"/>
            </a:pPr>
            <a:r>
              <a:rPr lang="en" sz="1800" dirty="0">
                <a:latin typeface="Source Sans Pro"/>
                <a:ea typeface="Source Sans Pro"/>
                <a:cs typeface="Source Sans Pro"/>
                <a:sym typeface="Source Sans Pro"/>
              </a:rPr>
              <a:t>Avoiding centralization: Democratized capacity and compute, digital divide</a:t>
            </a:r>
            <a:endParaRPr sz="1800" dirty="0">
              <a:latin typeface="Source Sans Pro"/>
              <a:ea typeface="Source Sans Pro"/>
              <a:cs typeface="Source Sans Pro"/>
              <a:sym typeface="Source Sans Pro"/>
            </a:endParaRPr>
          </a:p>
          <a:p>
            <a:pPr marL="457200" lvl="0" indent="-342900" algn="l" rtl="0">
              <a:lnSpc>
                <a:spcPct val="110000"/>
              </a:lnSpc>
              <a:spcBef>
                <a:spcPts val="0"/>
              </a:spcBef>
              <a:spcAft>
                <a:spcPts val="0"/>
              </a:spcAft>
              <a:buSzPts val="1800"/>
              <a:buFont typeface="Source Sans Pro"/>
              <a:buChar char="▸"/>
            </a:pPr>
            <a:r>
              <a:rPr lang="en" sz="1800" dirty="0">
                <a:latin typeface="Source Sans Pro"/>
                <a:ea typeface="Source Sans Pro"/>
                <a:cs typeface="Source Sans Pro"/>
                <a:sym typeface="Source Sans Pro"/>
              </a:rPr>
              <a:t>Avoiding digital colonialism: E.g., smart meters, analysis of remote sensing data</a:t>
            </a:r>
            <a:endParaRPr sz="1800" dirty="0">
              <a:latin typeface="Source Sans Pro"/>
              <a:ea typeface="Source Sans Pro"/>
              <a:cs typeface="Source Sans Pro"/>
              <a:sym typeface="Source Sans Pro"/>
            </a:endParaRPr>
          </a:p>
        </p:txBody>
      </p:sp>
      <p:sp>
        <p:nvSpPr>
          <p:cNvPr id="1673" name="Google Shape;1673;p176"/>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000">
                <a:latin typeface="Source Sans Pro"/>
                <a:ea typeface="Source Sans Pro"/>
                <a:cs typeface="Source Sans Pro"/>
                <a:sym typeface="Source Sans Pro"/>
              </a:rPr>
              <a:t>140</a:t>
            </a:fld>
            <a:endParaRPr sz="100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7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177"/>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70C0"/>
              </a:buClr>
              <a:buSzPts val="2900"/>
              <a:buFont typeface="Source Sans Pro"/>
              <a:buNone/>
            </a:pPr>
            <a:r>
              <a:rPr lang="en" sz="2900" b="1">
                <a:solidFill>
                  <a:srgbClr val="0070C0"/>
                </a:solidFill>
                <a:latin typeface="Source Sans Pro"/>
                <a:ea typeface="Source Sans Pro"/>
                <a:cs typeface="Source Sans Pro"/>
                <a:sym typeface="Source Sans Pro"/>
              </a:rPr>
              <a:t>Importance of stakeholder engagement</a:t>
            </a:r>
            <a:endParaRPr sz="1100"/>
          </a:p>
        </p:txBody>
      </p:sp>
      <p:sp>
        <p:nvSpPr>
          <p:cNvPr id="1679" name="Google Shape;1679;p177"/>
          <p:cNvSpPr txBox="1">
            <a:spLocks noGrp="1"/>
          </p:cNvSpPr>
          <p:nvPr>
            <p:ph type="body" idx="1"/>
          </p:nvPr>
        </p:nvSpPr>
        <p:spPr>
          <a:xfrm>
            <a:off x="485375" y="995400"/>
            <a:ext cx="4869600" cy="2981700"/>
          </a:xfrm>
          <a:prstGeom prst="rect">
            <a:avLst/>
          </a:prstGeom>
          <a:noFill/>
          <a:ln>
            <a:noFill/>
          </a:ln>
        </p:spPr>
        <p:txBody>
          <a:bodyPr spcFirstLastPara="1" wrap="square" lIns="68575" tIns="34275" rIns="68575" bIns="34275" anchor="t" anchorCtr="0">
            <a:noAutofit/>
          </a:bodyPr>
          <a:lstStyle/>
          <a:p>
            <a:pPr marL="0" lvl="0" indent="0" algn="l" rtl="0">
              <a:lnSpc>
                <a:spcPct val="110000"/>
              </a:lnSpc>
              <a:spcBef>
                <a:spcPts val="1100"/>
              </a:spcBef>
              <a:spcAft>
                <a:spcPts val="0"/>
              </a:spcAft>
              <a:buClr>
                <a:schemeClr val="dk1"/>
              </a:buClr>
              <a:buSzPts val="2100"/>
              <a:buNone/>
            </a:pPr>
            <a:r>
              <a:rPr lang="en" b="1">
                <a:latin typeface="Source Sans Pro"/>
                <a:ea typeface="Source Sans Pro"/>
                <a:cs typeface="Source Sans Pro"/>
                <a:sym typeface="Source Sans Pro"/>
              </a:rPr>
              <a:t>Stakeholder types </a:t>
            </a:r>
            <a:r>
              <a:rPr lang="en">
                <a:latin typeface="Source Sans Pro"/>
                <a:ea typeface="Source Sans Pro"/>
                <a:cs typeface="Source Sans Pro"/>
                <a:sym typeface="Source Sans Pro"/>
              </a:rPr>
              <a:t>(e.g.)</a:t>
            </a:r>
            <a:endParaRPr>
              <a:latin typeface="Source Sans Pro"/>
              <a:ea typeface="Source Sans Pro"/>
              <a:cs typeface="Source Sans Pro"/>
              <a:sym typeface="Source Sans Pro"/>
            </a:endParaRPr>
          </a:p>
          <a:p>
            <a:pPr marL="457200" lvl="0" indent="-361950" algn="l" rtl="0">
              <a:lnSpc>
                <a:spcPct val="110000"/>
              </a:lnSpc>
              <a:spcBef>
                <a:spcPts val="0"/>
              </a:spcBef>
              <a:spcAft>
                <a:spcPts val="0"/>
              </a:spcAft>
              <a:buSzPts val="2100"/>
              <a:buFont typeface="Source Sans Pro"/>
              <a:buChar char="▸"/>
            </a:pPr>
            <a:r>
              <a:rPr lang="en">
                <a:latin typeface="Source Sans Pro"/>
                <a:ea typeface="Source Sans Pro"/>
                <a:cs typeface="Source Sans Pro"/>
                <a:sym typeface="Source Sans Pro"/>
              </a:rPr>
              <a:t>Researchers (tech &amp; social sciences)</a:t>
            </a:r>
            <a:endParaRPr>
              <a:latin typeface="Source Sans Pro"/>
              <a:ea typeface="Source Sans Pro"/>
              <a:cs typeface="Source Sans Pro"/>
              <a:sym typeface="Source Sans Pro"/>
            </a:endParaRPr>
          </a:p>
          <a:p>
            <a:pPr marL="457200" lvl="0" indent="-361950" algn="l" rtl="0">
              <a:lnSpc>
                <a:spcPct val="110000"/>
              </a:lnSpc>
              <a:spcBef>
                <a:spcPts val="0"/>
              </a:spcBef>
              <a:spcAft>
                <a:spcPts val="0"/>
              </a:spcAft>
              <a:buSzPts val="2100"/>
              <a:buFont typeface="Source Sans Pro"/>
              <a:buChar char="▸"/>
            </a:pPr>
            <a:r>
              <a:rPr lang="en">
                <a:latin typeface="Source Sans Pro"/>
                <a:ea typeface="Source Sans Pro"/>
                <a:cs typeface="Source Sans Pro"/>
                <a:sym typeface="Source Sans Pro"/>
              </a:rPr>
              <a:t>Implementing entities and industries</a:t>
            </a:r>
            <a:endParaRPr>
              <a:latin typeface="Source Sans Pro"/>
              <a:ea typeface="Source Sans Pro"/>
              <a:cs typeface="Source Sans Pro"/>
              <a:sym typeface="Source Sans Pro"/>
            </a:endParaRPr>
          </a:p>
          <a:p>
            <a:pPr marL="457200" lvl="0" indent="-361950" algn="l" rtl="0">
              <a:lnSpc>
                <a:spcPct val="110000"/>
              </a:lnSpc>
              <a:spcBef>
                <a:spcPts val="0"/>
              </a:spcBef>
              <a:spcAft>
                <a:spcPts val="0"/>
              </a:spcAft>
              <a:buSzPts val="2100"/>
              <a:buFont typeface="Source Sans Pro"/>
              <a:buChar char="▸"/>
            </a:pPr>
            <a:r>
              <a:rPr lang="en">
                <a:latin typeface="Source Sans Pro"/>
                <a:ea typeface="Source Sans Pro"/>
                <a:cs typeface="Source Sans Pro"/>
                <a:sym typeface="Source Sans Pro"/>
              </a:rPr>
              <a:t>End users</a:t>
            </a:r>
            <a:endParaRPr>
              <a:latin typeface="Source Sans Pro"/>
              <a:ea typeface="Source Sans Pro"/>
              <a:cs typeface="Source Sans Pro"/>
              <a:sym typeface="Source Sans Pro"/>
            </a:endParaRPr>
          </a:p>
          <a:p>
            <a:pPr marL="457200" lvl="0" indent="-361950" algn="l" rtl="0">
              <a:lnSpc>
                <a:spcPct val="110000"/>
              </a:lnSpc>
              <a:spcBef>
                <a:spcPts val="0"/>
              </a:spcBef>
              <a:spcAft>
                <a:spcPts val="0"/>
              </a:spcAft>
              <a:buSzPts val="2100"/>
              <a:buFont typeface="Source Sans Pro"/>
              <a:buChar char="▸"/>
            </a:pPr>
            <a:r>
              <a:rPr lang="en">
                <a:latin typeface="Source Sans Pro"/>
                <a:ea typeface="Source Sans Pro"/>
                <a:cs typeface="Source Sans Pro"/>
                <a:sym typeface="Source Sans Pro"/>
              </a:rPr>
              <a:t>Policymakers</a:t>
            </a:r>
            <a:endParaRPr>
              <a:latin typeface="Source Sans Pro"/>
              <a:ea typeface="Source Sans Pro"/>
              <a:cs typeface="Source Sans Pro"/>
              <a:sym typeface="Source Sans Pro"/>
            </a:endParaRPr>
          </a:p>
          <a:p>
            <a:pPr marL="457200" lvl="0" indent="-361950" algn="l" rtl="0">
              <a:lnSpc>
                <a:spcPct val="110000"/>
              </a:lnSpc>
              <a:spcBef>
                <a:spcPts val="0"/>
              </a:spcBef>
              <a:spcAft>
                <a:spcPts val="0"/>
              </a:spcAft>
              <a:buSzPts val="2100"/>
              <a:buFont typeface="Source Sans Pro"/>
              <a:buChar char="▸"/>
            </a:pPr>
            <a:r>
              <a:rPr lang="en">
                <a:latin typeface="Source Sans Pro"/>
                <a:ea typeface="Source Sans Pro"/>
                <a:cs typeface="Source Sans Pro"/>
                <a:sym typeface="Source Sans Pro"/>
              </a:rPr>
              <a:t>Other affected parties</a:t>
            </a:r>
            <a:endParaRPr>
              <a:latin typeface="Source Sans Pro"/>
              <a:ea typeface="Source Sans Pro"/>
              <a:cs typeface="Source Sans Pro"/>
              <a:sym typeface="Source Sans Pro"/>
            </a:endParaRPr>
          </a:p>
        </p:txBody>
      </p:sp>
      <p:grpSp>
        <p:nvGrpSpPr>
          <p:cNvPr id="1680" name="Google Shape;1680;p177"/>
          <p:cNvGrpSpPr/>
          <p:nvPr/>
        </p:nvGrpSpPr>
        <p:grpSpPr>
          <a:xfrm>
            <a:off x="45575" y="923624"/>
            <a:ext cx="8988600" cy="4142976"/>
            <a:chOff x="45575" y="923624"/>
            <a:chExt cx="8988600" cy="4142976"/>
          </a:xfrm>
        </p:grpSpPr>
        <p:pic>
          <p:nvPicPr>
            <p:cNvPr id="1681" name="Google Shape;1681;p177"/>
            <p:cNvPicPr preferRelativeResize="0"/>
            <p:nvPr/>
          </p:nvPicPr>
          <p:blipFill rotWithShape="1">
            <a:blip r:embed="rId3">
              <a:alphaModFix/>
            </a:blip>
            <a:srcRect b="8508"/>
            <a:stretch/>
          </p:blipFill>
          <p:spPr>
            <a:xfrm>
              <a:off x="5458275" y="923624"/>
              <a:ext cx="3154650" cy="3448450"/>
            </a:xfrm>
            <a:prstGeom prst="rect">
              <a:avLst/>
            </a:prstGeom>
            <a:noFill/>
            <a:ln>
              <a:noFill/>
            </a:ln>
          </p:spPr>
        </p:pic>
        <p:sp>
          <p:nvSpPr>
            <p:cNvPr id="1682" name="Google Shape;1682;p177"/>
            <p:cNvSpPr txBox="1"/>
            <p:nvPr/>
          </p:nvSpPr>
          <p:spPr>
            <a:xfrm>
              <a:off x="5220300" y="4372075"/>
              <a:ext cx="363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Arnstein’s Ladder of Citizen Participation</a:t>
              </a:r>
              <a:endParaRPr>
                <a:latin typeface="Source Sans Pro"/>
                <a:ea typeface="Source Sans Pro"/>
                <a:cs typeface="Source Sans Pro"/>
                <a:sym typeface="Source Sans Pro"/>
              </a:endParaRPr>
            </a:p>
          </p:txBody>
        </p:sp>
        <p:sp>
          <p:nvSpPr>
            <p:cNvPr id="1683" name="Google Shape;1683;p177"/>
            <p:cNvSpPr txBox="1"/>
            <p:nvPr/>
          </p:nvSpPr>
          <p:spPr>
            <a:xfrm>
              <a:off x="45575" y="4727900"/>
              <a:ext cx="8988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latin typeface="Source Sans Pro"/>
                  <a:ea typeface="Source Sans Pro"/>
                  <a:cs typeface="Source Sans Pro"/>
                  <a:sym typeface="Source Sans Pro"/>
                </a:rPr>
                <a:t>Figure source: Arnstein, S. R. (1969). A ladder of citizen participation. </a:t>
              </a:r>
              <a:r>
                <a:rPr lang="en" sz="1000" i="1">
                  <a:solidFill>
                    <a:srgbClr val="222222"/>
                  </a:solidFill>
                  <a:latin typeface="Source Sans Pro"/>
                  <a:ea typeface="Source Sans Pro"/>
                  <a:cs typeface="Source Sans Pro"/>
                  <a:sym typeface="Source Sans Pro"/>
                </a:rPr>
                <a:t>Journal of the American Institute of Planners</a:t>
              </a:r>
              <a:r>
                <a:rPr lang="en" sz="1000">
                  <a:solidFill>
                    <a:srgbClr val="222222"/>
                  </a:solidFill>
                  <a:latin typeface="Source Sans Pro"/>
                  <a:ea typeface="Source Sans Pro"/>
                  <a:cs typeface="Source Sans Pro"/>
                  <a:sym typeface="Source Sans Pro"/>
                </a:rPr>
                <a:t>, </a:t>
              </a:r>
              <a:r>
                <a:rPr lang="en" sz="1000" i="1">
                  <a:solidFill>
                    <a:srgbClr val="222222"/>
                  </a:solidFill>
                  <a:latin typeface="Source Sans Pro"/>
                  <a:ea typeface="Source Sans Pro"/>
                  <a:cs typeface="Source Sans Pro"/>
                  <a:sym typeface="Source Sans Pro"/>
                </a:rPr>
                <a:t>35</a:t>
              </a:r>
              <a:r>
                <a:rPr lang="en" sz="1000">
                  <a:solidFill>
                    <a:srgbClr val="222222"/>
                  </a:solidFill>
                  <a:latin typeface="Source Sans Pro"/>
                  <a:ea typeface="Source Sans Pro"/>
                  <a:cs typeface="Source Sans Pro"/>
                  <a:sym typeface="Source Sans Pro"/>
                </a:rPr>
                <a:t>(4), 216-224.</a:t>
              </a:r>
              <a:endParaRPr sz="1000">
                <a:latin typeface="Source Sans Pro"/>
                <a:ea typeface="Source Sans Pro"/>
                <a:cs typeface="Source Sans Pro"/>
                <a:sym typeface="Source Sans Pro"/>
              </a:endParaRPr>
            </a:p>
          </p:txBody>
        </p:sp>
      </p:grpSp>
      <p:sp>
        <p:nvSpPr>
          <p:cNvPr id="1684" name="Google Shape;1684;p177"/>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000">
                <a:latin typeface="Source Sans Pro"/>
                <a:ea typeface="Source Sans Pro"/>
                <a:cs typeface="Source Sans Pro"/>
                <a:sym typeface="Source Sans Pro"/>
              </a:rPr>
              <a:t>141</a:t>
            </a:fld>
            <a:endParaRPr sz="1000">
              <a:latin typeface="Source Sans Pro"/>
              <a:ea typeface="Source Sans Pro"/>
              <a:cs typeface="Source Sans Pro"/>
              <a:sym typeface="Source Sans Pro"/>
            </a:endParaRPr>
          </a:p>
        </p:txBody>
      </p:sp>
      <p:sp>
        <p:nvSpPr>
          <p:cNvPr id="1685" name="Google Shape;1685;p177"/>
          <p:cNvSpPr txBox="1"/>
          <p:nvPr/>
        </p:nvSpPr>
        <p:spPr>
          <a:xfrm>
            <a:off x="485364" y="3416967"/>
            <a:ext cx="4631100" cy="5079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100"/>
              </a:spcBef>
              <a:spcAft>
                <a:spcPts val="0"/>
              </a:spcAft>
              <a:buNone/>
            </a:pPr>
            <a:r>
              <a:rPr lang="en" sz="2100" b="1">
                <a:solidFill>
                  <a:schemeClr val="dk1"/>
                </a:solidFill>
                <a:latin typeface="Source Sans Pro"/>
                <a:ea typeface="Source Sans Pro"/>
                <a:cs typeface="Source Sans Pro"/>
                <a:sym typeface="Source Sans Pro"/>
              </a:rPr>
              <a:t>Meaningful engagement</a:t>
            </a:r>
            <a:r>
              <a:rPr lang="en" sz="2100">
                <a:solidFill>
                  <a:schemeClr val="dk1"/>
                </a:solidFill>
                <a:latin typeface="Source Sans Pro"/>
                <a:ea typeface="Source Sans Pro"/>
                <a:cs typeface="Source Sans Pro"/>
                <a:sym typeface="Source Sans Pro"/>
              </a:rPr>
              <a:t> required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85"/>
                                        </p:tgtEl>
                                        <p:attrNameLst>
                                          <p:attrName>style.visibility</p:attrName>
                                        </p:attrNameLst>
                                      </p:cBhvr>
                                      <p:to>
                                        <p:strVal val="visible"/>
                                      </p:to>
                                    </p:set>
                                    <p:animEffect transition="in" filter="fade">
                                      <p:cBhvr>
                                        <p:cTn id="11" dur="1"/>
                                        <p:tgtEl>
                                          <p:spTgt spid="1685"/>
                                        </p:tgtEl>
                                      </p:cBhvr>
                                    </p:animEffect>
                                  </p:childTnLst>
                                </p:cTn>
                              </p:par>
                              <p:par>
                                <p:cTn id="12" presetID="10" presetClass="entr" presetSubtype="0" fill="hold" nodeType="withEffect">
                                  <p:stCondLst>
                                    <p:cond delay="0"/>
                                  </p:stCondLst>
                                  <p:childTnLst>
                                    <p:set>
                                      <p:cBhvr>
                                        <p:cTn id="13" dur="1" fill="hold">
                                          <p:stCondLst>
                                            <p:cond delay="0"/>
                                          </p:stCondLst>
                                        </p:cTn>
                                        <p:tgtEl>
                                          <p:spTgt spid="1680"/>
                                        </p:tgtEl>
                                        <p:attrNameLst>
                                          <p:attrName>style.visibility</p:attrName>
                                        </p:attrNameLst>
                                      </p:cBhvr>
                                      <p:to>
                                        <p:strVal val="visible"/>
                                      </p:to>
                                    </p:set>
                                    <p:animEffect transition="in" filter="fade">
                                      <p:cBhvr>
                                        <p:cTn id="14" dur="1"/>
                                        <p:tgtEl>
                                          <p:spTgt spid="1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78"/>
          <p:cNvSpPr txBox="1">
            <a:spLocks noGrp="1"/>
          </p:cNvSpPr>
          <p:nvPr>
            <p:ph type="body" idx="1"/>
          </p:nvPr>
        </p:nvSpPr>
        <p:spPr>
          <a:xfrm>
            <a:off x="630250" y="1069650"/>
            <a:ext cx="7885200" cy="535200"/>
          </a:xfrm>
          <a:prstGeom prst="rect">
            <a:avLst/>
          </a:prstGeom>
        </p:spPr>
        <p:txBody>
          <a:bodyPr spcFirstLastPara="1" wrap="square" lIns="68575" tIns="34275" rIns="68575" bIns="34275" anchor="t" anchorCtr="0">
            <a:noAutofit/>
          </a:bodyPr>
          <a:lstStyle/>
          <a:p>
            <a:pPr marL="0" lvl="0" indent="0" algn="l" rtl="0">
              <a:lnSpc>
                <a:spcPct val="115000"/>
              </a:lnSpc>
              <a:spcBef>
                <a:spcPts val="800"/>
              </a:spcBef>
              <a:spcAft>
                <a:spcPts val="0"/>
              </a:spcAft>
              <a:buNone/>
            </a:pPr>
            <a:r>
              <a:rPr lang="en">
                <a:latin typeface="Source Sans Pro"/>
                <a:ea typeface="Source Sans Pro"/>
                <a:cs typeface="Source Sans Pro"/>
                <a:sym typeface="Source Sans Pro"/>
              </a:rPr>
              <a:t>If you work on ML, your work probably impacts climate change</a:t>
            </a:r>
            <a:endParaRPr sz="2100">
              <a:latin typeface="Source Sans Pro"/>
              <a:ea typeface="Source Sans Pro"/>
              <a:cs typeface="Source Sans Pro"/>
              <a:sym typeface="Source Sans Pro"/>
            </a:endParaRPr>
          </a:p>
        </p:txBody>
      </p:sp>
      <p:sp>
        <p:nvSpPr>
          <p:cNvPr id="1691" name="Google Shape;1691;p178"/>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70C0"/>
              </a:buClr>
              <a:buSzPts val="2900"/>
              <a:buFont typeface="Source Sans Pro"/>
              <a:buNone/>
            </a:pPr>
            <a:r>
              <a:rPr lang="en" sz="2900" b="1">
                <a:solidFill>
                  <a:srgbClr val="0070C0"/>
                </a:solidFill>
                <a:latin typeface="Source Sans Pro"/>
                <a:ea typeface="Source Sans Pro"/>
                <a:cs typeface="Source Sans Pro"/>
                <a:sym typeface="Source Sans Pro"/>
              </a:rPr>
              <a:t>Considerations for ML as a whole</a:t>
            </a:r>
            <a:endParaRPr sz="1100"/>
          </a:p>
        </p:txBody>
      </p:sp>
      <p:sp>
        <p:nvSpPr>
          <p:cNvPr id="1692" name="Google Shape;1692;p178"/>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000">
                <a:latin typeface="Source Sans Pro"/>
                <a:ea typeface="Source Sans Pro"/>
                <a:cs typeface="Source Sans Pro"/>
                <a:sym typeface="Source Sans Pro"/>
              </a:rPr>
              <a:t>142</a:t>
            </a:fld>
            <a:endParaRPr sz="1000">
              <a:latin typeface="Source Sans Pro"/>
              <a:ea typeface="Source Sans Pro"/>
              <a:cs typeface="Source Sans Pro"/>
              <a:sym typeface="Source Sans Pro"/>
            </a:endParaRPr>
          </a:p>
        </p:txBody>
      </p:sp>
      <p:sp>
        <p:nvSpPr>
          <p:cNvPr id="1693" name="Google Shape;1693;p178"/>
          <p:cNvSpPr txBox="1"/>
          <p:nvPr/>
        </p:nvSpPr>
        <p:spPr>
          <a:xfrm>
            <a:off x="606764" y="1483289"/>
            <a:ext cx="7605900" cy="83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r>
              <a:rPr lang="en" sz="2100" b="1">
                <a:solidFill>
                  <a:schemeClr val="dk1"/>
                </a:solidFill>
                <a:latin typeface="Source Sans Pro"/>
                <a:ea typeface="Source Sans Pro"/>
                <a:cs typeface="Source Sans Pro"/>
                <a:sym typeface="Source Sans Pro"/>
              </a:rPr>
              <a:t>Consider emissions impacts from applications and compute</a:t>
            </a:r>
            <a:endParaRPr sz="21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1200"/>
              </a:spcAft>
              <a:buNone/>
            </a:pPr>
            <a:r>
              <a:rPr lang="en" sz="1800">
                <a:solidFill>
                  <a:schemeClr val="dk1"/>
                </a:solidFill>
                <a:latin typeface="Source Sans Pro"/>
                <a:ea typeface="Source Sans Pro"/>
                <a:cs typeface="Source Sans Pro"/>
                <a:sym typeface="Source Sans Pro"/>
              </a:rPr>
              <a:t>(See tutorial section: “Is ML a help or hindrance for climate action?”)</a:t>
            </a:r>
            <a:endParaRPr/>
          </a:p>
        </p:txBody>
      </p:sp>
      <p:sp>
        <p:nvSpPr>
          <p:cNvPr id="1694" name="Google Shape;1694;p178"/>
          <p:cNvSpPr txBox="1"/>
          <p:nvPr/>
        </p:nvSpPr>
        <p:spPr>
          <a:xfrm>
            <a:off x="608863" y="2316700"/>
            <a:ext cx="7940100" cy="177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r>
              <a:rPr lang="en" sz="2100" b="1">
                <a:solidFill>
                  <a:schemeClr val="dk1"/>
                </a:solidFill>
                <a:latin typeface="Source Sans Pro"/>
                <a:ea typeface="Source Sans Pro"/>
                <a:cs typeface="Source Sans Pro"/>
                <a:sym typeface="Source Sans Pro"/>
              </a:rPr>
              <a:t>Apply a climate justice lens:</a:t>
            </a:r>
            <a:r>
              <a:rPr lang="en" sz="2100">
                <a:solidFill>
                  <a:schemeClr val="dk1"/>
                </a:solidFill>
                <a:latin typeface="Source Sans Pro"/>
                <a:ea typeface="Source Sans Pro"/>
                <a:cs typeface="Source Sans Pro"/>
                <a:sym typeface="Source Sans Pro"/>
              </a:rPr>
              <a:t> ML may concentrate resources and widen the digital divide, affecting mitigation &amp; adaptation capacity</a:t>
            </a:r>
            <a:endParaRPr sz="21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r>
              <a:rPr lang="en" sz="2100" b="1">
                <a:solidFill>
                  <a:schemeClr val="dk1"/>
                </a:solidFill>
                <a:latin typeface="Source Sans Pro"/>
                <a:ea typeface="Source Sans Pro"/>
                <a:cs typeface="Source Sans Pro"/>
                <a:sym typeface="Source Sans Pro"/>
              </a:rPr>
              <a:t>Communicate responsibly</a:t>
            </a:r>
            <a:r>
              <a:rPr lang="en" sz="2100">
                <a:solidFill>
                  <a:schemeClr val="dk1"/>
                </a:solidFill>
                <a:latin typeface="Source Sans Pro"/>
                <a:ea typeface="Source Sans Pro"/>
                <a:cs typeface="Source Sans Pro"/>
                <a:sym typeface="Source Sans Pro"/>
              </a:rPr>
              <a:t> about ML’s capabilities, limitations, and alternatives: Risk of misunderstanding, diversion of funding/attention</a:t>
            </a:r>
            <a:endParaRPr sz="2100">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3"/>
                                        </p:tgtEl>
                                        <p:attrNameLst>
                                          <p:attrName>style.visibility</p:attrName>
                                        </p:attrNameLst>
                                      </p:cBhvr>
                                      <p:to>
                                        <p:strVal val="visible"/>
                                      </p:to>
                                    </p:set>
                                    <p:animEffect transition="in" filter="fade">
                                      <p:cBhvr>
                                        <p:cTn id="7" dur="1"/>
                                        <p:tgtEl>
                                          <p:spTgt spid="16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4">
                                            <p:txEl>
                                              <p:pRg st="0" end="0"/>
                                            </p:txEl>
                                          </p:spTgt>
                                        </p:tgtEl>
                                        <p:attrNameLst>
                                          <p:attrName>style.visibility</p:attrName>
                                        </p:attrNameLst>
                                      </p:cBhvr>
                                      <p:to>
                                        <p:strVal val="visible"/>
                                      </p:to>
                                    </p:set>
                                    <p:animEffect transition="in" filter="fade">
                                      <p:cBhvr>
                                        <p:cTn id="12" dur="1"/>
                                        <p:tgtEl>
                                          <p:spTgt spid="169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94">
                                            <p:txEl>
                                              <p:pRg st="1" end="1"/>
                                            </p:txEl>
                                          </p:spTgt>
                                        </p:tgtEl>
                                        <p:attrNameLst>
                                          <p:attrName>style.visibility</p:attrName>
                                        </p:attrNameLst>
                                      </p:cBhvr>
                                      <p:to>
                                        <p:strVal val="visible"/>
                                      </p:to>
                                    </p:set>
                                    <p:animEffect transition="in" filter="fade">
                                      <p:cBhvr>
                                        <p:cTn id="17" dur="1"/>
                                        <p:tgtEl>
                                          <p:spTgt spid="169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79"/>
          <p:cNvSpPr txBox="1">
            <a:spLocks noGrp="1"/>
          </p:cNvSpPr>
          <p:nvPr>
            <p:ph type="title"/>
          </p:nvPr>
        </p:nvSpPr>
        <p:spPr>
          <a:xfrm>
            <a:off x="0" y="113425"/>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Takeaways: Considerations for </a:t>
            </a:r>
            <a:endParaRPr/>
          </a:p>
          <a:p>
            <a:pPr marL="0" lvl="0" indent="0" algn="ctr" rtl="0">
              <a:spcBef>
                <a:spcPts val="0"/>
              </a:spcBef>
              <a:spcAft>
                <a:spcPts val="0"/>
              </a:spcAft>
              <a:buNone/>
            </a:pPr>
            <a:r>
              <a:rPr lang="en"/>
              <a:t>research &amp; deployment</a:t>
            </a:r>
            <a:endParaRPr/>
          </a:p>
        </p:txBody>
      </p:sp>
      <p:sp>
        <p:nvSpPr>
          <p:cNvPr id="1700" name="Google Shape;1700;p179"/>
          <p:cNvSpPr txBox="1">
            <a:spLocks noGrp="1"/>
          </p:cNvSpPr>
          <p:nvPr>
            <p:ph type="body" idx="1"/>
          </p:nvPr>
        </p:nvSpPr>
        <p:spPr>
          <a:xfrm>
            <a:off x="628500" y="1189800"/>
            <a:ext cx="4333800" cy="1824900"/>
          </a:xfrm>
          <a:prstGeom prst="rect">
            <a:avLst/>
          </a:prstGeom>
        </p:spPr>
        <p:txBody>
          <a:bodyPr spcFirstLastPara="1" wrap="square" lIns="68575" tIns="34275" rIns="68575" bIns="34275" anchor="t" anchorCtr="0">
            <a:normAutofit/>
          </a:bodyPr>
          <a:lstStyle/>
          <a:p>
            <a:pPr marL="0" lvl="0" indent="0" algn="l" rtl="0">
              <a:lnSpc>
                <a:spcPct val="100000"/>
              </a:lnSpc>
              <a:spcBef>
                <a:spcPts val="400"/>
              </a:spcBef>
              <a:spcAft>
                <a:spcPts val="0"/>
              </a:spcAft>
              <a:buNone/>
            </a:pPr>
            <a:r>
              <a:rPr lang="en" sz="2100" b="1">
                <a:solidFill>
                  <a:schemeClr val="dk1"/>
                </a:solidFill>
              </a:rPr>
              <a:t>ML-for-climate:</a:t>
            </a:r>
            <a:r>
              <a:rPr lang="en" sz="2100">
                <a:solidFill>
                  <a:schemeClr val="dk1"/>
                </a:solidFill>
              </a:rPr>
              <a:t> Consider the full pathway to impact, including</a:t>
            </a:r>
            <a:endParaRPr sz="2100">
              <a:solidFill>
                <a:schemeClr val="dk1"/>
              </a:solidFill>
            </a:endParaRPr>
          </a:p>
          <a:p>
            <a:pPr marL="457200" lvl="0" indent="-361950" algn="l" rtl="0">
              <a:lnSpc>
                <a:spcPct val="100000"/>
              </a:lnSpc>
              <a:spcBef>
                <a:spcPts val="400"/>
              </a:spcBef>
              <a:spcAft>
                <a:spcPts val="0"/>
              </a:spcAft>
              <a:buSzPts val="2100"/>
              <a:buChar char="▸"/>
            </a:pPr>
            <a:r>
              <a:rPr lang="en" sz="2100">
                <a:solidFill>
                  <a:schemeClr val="dk1"/>
                </a:solidFill>
              </a:rPr>
              <a:t>Data, simulators, metrics</a:t>
            </a:r>
            <a:endParaRPr sz="2100">
              <a:solidFill>
                <a:schemeClr val="dk1"/>
              </a:solidFill>
            </a:endParaRPr>
          </a:p>
          <a:p>
            <a:pPr marL="457200" lvl="0" indent="-361950" algn="l" rtl="0">
              <a:lnSpc>
                <a:spcPct val="100000"/>
              </a:lnSpc>
              <a:spcBef>
                <a:spcPts val="0"/>
              </a:spcBef>
              <a:spcAft>
                <a:spcPts val="0"/>
              </a:spcAft>
              <a:buSzPts val="2100"/>
              <a:buChar char="▸"/>
            </a:pPr>
            <a:r>
              <a:rPr lang="en" sz="2100">
                <a:solidFill>
                  <a:schemeClr val="dk1"/>
                </a:solidFill>
              </a:rPr>
              <a:t>Stakeholder engagement</a:t>
            </a:r>
            <a:endParaRPr sz="2100">
              <a:solidFill>
                <a:schemeClr val="dk1"/>
              </a:solidFill>
            </a:endParaRPr>
          </a:p>
          <a:p>
            <a:pPr marL="457200" lvl="0" indent="-361950" algn="l" rtl="0">
              <a:lnSpc>
                <a:spcPct val="100000"/>
              </a:lnSpc>
              <a:spcBef>
                <a:spcPts val="0"/>
              </a:spcBef>
              <a:spcAft>
                <a:spcPts val="0"/>
              </a:spcAft>
              <a:buSzPts val="2100"/>
              <a:buChar char="▸"/>
            </a:pPr>
            <a:r>
              <a:rPr lang="en" sz="2100">
                <a:solidFill>
                  <a:schemeClr val="dk1"/>
                </a:solidFill>
              </a:rPr>
              <a:t>Responsible AI considerations</a:t>
            </a:r>
            <a:endParaRPr sz="2100">
              <a:solidFill>
                <a:schemeClr val="dk1"/>
              </a:solidFill>
            </a:endParaRPr>
          </a:p>
        </p:txBody>
      </p:sp>
      <p:pic>
        <p:nvPicPr>
          <p:cNvPr id="1701" name="Google Shape;1701;p179"/>
          <p:cNvPicPr preferRelativeResize="0"/>
          <p:nvPr/>
        </p:nvPicPr>
        <p:blipFill>
          <a:blip r:embed="rId3">
            <a:alphaModFix/>
          </a:blip>
          <a:stretch>
            <a:fillRect/>
          </a:stretch>
        </p:blipFill>
        <p:spPr>
          <a:xfrm>
            <a:off x="5108825" y="3188725"/>
            <a:ext cx="3732603" cy="1423412"/>
          </a:xfrm>
          <a:prstGeom prst="rect">
            <a:avLst/>
          </a:prstGeom>
          <a:noFill/>
          <a:ln>
            <a:noFill/>
          </a:ln>
        </p:spPr>
      </p:pic>
      <p:pic>
        <p:nvPicPr>
          <p:cNvPr id="1702" name="Google Shape;1702;p179"/>
          <p:cNvPicPr preferRelativeResize="0"/>
          <p:nvPr/>
        </p:nvPicPr>
        <p:blipFill>
          <a:blip r:embed="rId4">
            <a:alphaModFix/>
          </a:blip>
          <a:stretch>
            <a:fillRect/>
          </a:stretch>
        </p:blipFill>
        <p:spPr>
          <a:xfrm>
            <a:off x="4665539" y="1269708"/>
            <a:ext cx="4333798" cy="1525717"/>
          </a:xfrm>
          <a:prstGeom prst="rect">
            <a:avLst/>
          </a:prstGeom>
          <a:noFill/>
          <a:ln>
            <a:noFill/>
          </a:ln>
        </p:spPr>
      </p:pic>
      <p:sp>
        <p:nvSpPr>
          <p:cNvPr id="1703" name="Google Shape;1703;p17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143</a:t>
            </a:fld>
            <a:endParaRPr>
              <a:latin typeface="Source Sans Pro"/>
              <a:ea typeface="Source Sans Pro"/>
              <a:cs typeface="Source Sans Pro"/>
              <a:sym typeface="Source Sans Pro"/>
            </a:endParaRPr>
          </a:p>
        </p:txBody>
      </p:sp>
      <p:sp>
        <p:nvSpPr>
          <p:cNvPr id="1704" name="Google Shape;1704;p179"/>
          <p:cNvSpPr txBox="1"/>
          <p:nvPr/>
        </p:nvSpPr>
        <p:spPr>
          <a:xfrm>
            <a:off x="605029" y="3136035"/>
            <a:ext cx="4363500" cy="15288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en" sz="2100" b="1">
                <a:solidFill>
                  <a:schemeClr val="dk1"/>
                </a:solidFill>
                <a:latin typeface="Source Sans Pro"/>
                <a:ea typeface="Source Sans Pro"/>
                <a:cs typeface="Source Sans Pro"/>
                <a:sym typeface="Source Sans Pro"/>
              </a:rPr>
              <a:t>ML overall: </a:t>
            </a:r>
            <a:r>
              <a:rPr lang="en" sz="2100">
                <a:solidFill>
                  <a:schemeClr val="dk1"/>
                </a:solidFill>
                <a:latin typeface="Source Sans Pro"/>
                <a:ea typeface="Source Sans Pro"/>
                <a:cs typeface="Source Sans Pro"/>
                <a:sym typeface="Source Sans Pro"/>
              </a:rPr>
              <a:t>Consider climate impacts</a:t>
            </a:r>
            <a:endParaRPr sz="2100">
              <a:solidFill>
                <a:schemeClr val="dk1"/>
              </a:solidFill>
              <a:latin typeface="Source Sans Pro"/>
              <a:ea typeface="Source Sans Pro"/>
              <a:cs typeface="Source Sans Pro"/>
              <a:sym typeface="Source Sans Pro"/>
            </a:endParaRPr>
          </a:p>
          <a:p>
            <a:pPr marL="457200" lvl="0" indent="-361950" algn="l" rtl="0">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Emissions impacts</a:t>
            </a:r>
            <a:endParaRPr sz="2100">
              <a:solidFill>
                <a:schemeClr val="dk1"/>
              </a:solidFill>
              <a:latin typeface="Source Sans Pro"/>
              <a:ea typeface="Source Sans Pro"/>
              <a:cs typeface="Source Sans Pro"/>
              <a:sym typeface="Source Sans Pro"/>
            </a:endParaRPr>
          </a:p>
          <a:p>
            <a:pPr marL="457200" lvl="0" indent="-361950" algn="l" rtl="0">
              <a:spcBef>
                <a:spcPts val="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Climate justice</a:t>
            </a:r>
            <a:endParaRPr sz="2100">
              <a:solidFill>
                <a:schemeClr val="dk1"/>
              </a:solidFill>
              <a:latin typeface="Source Sans Pro"/>
              <a:ea typeface="Source Sans Pro"/>
              <a:cs typeface="Source Sans Pro"/>
              <a:sym typeface="Source Sans Pro"/>
            </a:endParaRPr>
          </a:p>
          <a:p>
            <a:pPr marL="457200" lvl="0" indent="-361950" algn="l" rtl="0">
              <a:spcBef>
                <a:spcPts val="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Implications of communication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0"/>
                                        </p:tgtEl>
                                        <p:attrNameLst>
                                          <p:attrName>style.visibility</p:attrName>
                                        </p:attrNameLst>
                                      </p:cBhvr>
                                      <p:to>
                                        <p:strVal val="visible"/>
                                      </p:to>
                                    </p:set>
                                    <p:animEffect transition="in" filter="fade">
                                      <p:cBhvr>
                                        <p:cTn id="7" dur="1"/>
                                        <p:tgtEl>
                                          <p:spTgt spid="1700"/>
                                        </p:tgtEl>
                                      </p:cBhvr>
                                    </p:animEffect>
                                  </p:childTnLst>
                                </p:cTn>
                              </p:par>
                              <p:par>
                                <p:cTn id="8" presetID="10" presetClass="entr" presetSubtype="0" fill="hold" nodeType="withEffect">
                                  <p:stCondLst>
                                    <p:cond delay="0"/>
                                  </p:stCondLst>
                                  <p:childTnLst>
                                    <p:set>
                                      <p:cBhvr>
                                        <p:cTn id="9" dur="1" fill="hold">
                                          <p:stCondLst>
                                            <p:cond delay="0"/>
                                          </p:stCondLst>
                                        </p:cTn>
                                        <p:tgtEl>
                                          <p:spTgt spid="1702"/>
                                        </p:tgtEl>
                                        <p:attrNameLst>
                                          <p:attrName>style.visibility</p:attrName>
                                        </p:attrNameLst>
                                      </p:cBhvr>
                                      <p:to>
                                        <p:strVal val="visible"/>
                                      </p:to>
                                    </p:set>
                                    <p:animEffect transition="in" filter="fade">
                                      <p:cBhvr>
                                        <p:cTn id="10" dur="1"/>
                                        <p:tgtEl>
                                          <p:spTgt spid="17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04"/>
                                        </p:tgtEl>
                                        <p:attrNameLst>
                                          <p:attrName>style.visibility</p:attrName>
                                        </p:attrNameLst>
                                      </p:cBhvr>
                                      <p:to>
                                        <p:strVal val="visible"/>
                                      </p:to>
                                    </p:set>
                                    <p:animEffect transition="in" filter="fade">
                                      <p:cBhvr>
                                        <p:cTn id="15" dur="1"/>
                                        <p:tgtEl>
                                          <p:spTgt spid="1704"/>
                                        </p:tgtEl>
                                      </p:cBhvr>
                                    </p:animEffect>
                                  </p:childTnLst>
                                </p:cTn>
                              </p:par>
                              <p:par>
                                <p:cTn id="16" presetID="10" presetClass="entr" presetSubtype="0" fill="hold" nodeType="withEffect">
                                  <p:stCondLst>
                                    <p:cond delay="0"/>
                                  </p:stCondLst>
                                  <p:childTnLst>
                                    <p:set>
                                      <p:cBhvr>
                                        <p:cTn id="17" dur="1" fill="hold">
                                          <p:stCondLst>
                                            <p:cond delay="0"/>
                                          </p:stCondLst>
                                        </p:cTn>
                                        <p:tgtEl>
                                          <p:spTgt spid="1701"/>
                                        </p:tgtEl>
                                        <p:attrNameLst>
                                          <p:attrName>style.visibility</p:attrName>
                                        </p:attrNameLst>
                                      </p:cBhvr>
                                      <p:to>
                                        <p:strVal val="visible"/>
                                      </p:to>
                                    </p:set>
                                    <p:animEffect transition="in" filter="fade">
                                      <p:cBhvr>
                                        <p:cTn id="18" dur="1"/>
                                        <p:tgtEl>
                                          <p:spTgt spid="1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80"/>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1711" name="Google Shape;1711;p180"/>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2" name="Google Shape;1712;p180"/>
          <p:cNvSpPr/>
          <p:nvPr/>
        </p:nvSpPr>
        <p:spPr>
          <a:xfrm>
            <a:off x="523875" y="4357314"/>
            <a:ext cx="5953800" cy="413215"/>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80"/>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dirty="0">
                <a:solidFill>
                  <a:schemeClr val="dk1"/>
                </a:solidFill>
              </a:rPr>
              <a:t>Introduction to climate change</a:t>
            </a:r>
            <a:endParaRPr sz="1800" dirty="0">
              <a:solidFill>
                <a:schemeClr val="dk1"/>
              </a:solidFill>
            </a:endParaRPr>
          </a:p>
          <a:p>
            <a:pPr marL="0" lvl="0" indent="0" algn="l" rtl="0">
              <a:spcBef>
                <a:spcPts val="800"/>
              </a:spcBef>
              <a:spcAft>
                <a:spcPts val="0"/>
              </a:spcAft>
              <a:buNone/>
            </a:pPr>
            <a:r>
              <a:rPr lang="en" sz="1800" dirty="0">
                <a:solidFill>
                  <a:schemeClr val="dk1"/>
                </a:solidFill>
              </a:rPr>
              <a:t>Opportunities for ML in climate action</a:t>
            </a:r>
            <a:endParaRPr sz="1800" dirty="0">
              <a:solidFill>
                <a:schemeClr val="dk1"/>
              </a:solidFill>
            </a:endParaRPr>
          </a:p>
          <a:p>
            <a:pPr marL="0" lvl="0" indent="0" algn="l" rtl="0">
              <a:lnSpc>
                <a:spcPct val="100000"/>
              </a:lnSpc>
              <a:spcBef>
                <a:spcPts val="800"/>
              </a:spcBef>
              <a:spcAft>
                <a:spcPts val="0"/>
              </a:spcAft>
              <a:buNone/>
            </a:pPr>
            <a:r>
              <a:rPr lang="en" sz="1800" dirty="0">
                <a:solidFill>
                  <a:schemeClr val="dk1"/>
                </a:solidFill>
              </a:rPr>
              <a:t>Research challenges</a:t>
            </a:r>
            <a:endParaRPr sz="1800" dirty="0">
              <a:solidFill>
                <a:schemeClr val="dk1"/>
              </a:solidFill>
            </a:endParaRPr>
          </a:p>
          <a:p>
            <a:pPr marL="457200" lvl="0" indent="-358775" algn="l" rtl="0">
              <a:spcBef>
                <a:spcPts val="400"/>
              </a:spcBef>
              <a:spcAft>
                <a:spcPts val="0"/>
              </a:spcAft>
              <a:buClr>
                <a:schemeClr val="dk1"/>
              </a:buClr>
              <a:buSzPts val="2050"/>
              <a:buChar char="▸"/>
            </a:pPr>
            <a:r>
              <a:rPr lang="en" sz="1800" dirty="0">
                <a:solidFill>
                  <a:schemeClr val="dk1"/>
                </a:solidFill>
              </a:rPr>
              <a:t>Physics-informed and robust ML</a:t>
            </a:r>
            <a:endParaRPr sz="1800" dirty="0">
              <a:solidFill>
                <a:schemeClr val="dk1"/>
              </a:solidFill>
            </a:endParaRPr>
          </a:p>
          <a:p>
            <a:pPr marL="457200" lvl="0" indent="-358775" algn="l" rtl="0">
              <a:spcBef>
                <a:spcPts val="0"/>
              </a:spcBef>
              <a:spcAft>
                <a:spcPts val="0"/>
              </a:spcAft>
              <a:buClr>
                <a:schemeClr val="dk1"/>
              </a:buClr>
              <a:buSzPts val="2050"/>
              <a:buChar char="▸"/>
            </a:pPr>
            <a:r>
              <a:rPr lang="en" sz="1800" dirty="0">
                <a:solidFill>
                  <a:schemeClr val="dk1"/>
                </a:solidFill>
              </a:rPr>
              <a:t>Interpretable ML and uncertainty quantification</a:t>
            </a:r>
            <a:endParaRPr sz="1800" dirty="0">
              <a:solidFill>
                <a:schemeClr val="dk1"/>
              </a:solidFill>
            </a:endParaRPr>
          </a:p>
          <a:p>
            <a:pPr marL="457200" lvl="0" indent="-358775" algn="l" rtl="0">
              <a:spcBef>
                <a:spcPts val="0"/>
              </a:spcBef>
              <a:spcAft>
                <a:spcPts val="0"/>
              </a:spcAft>
              <a:buClr>
                <a:schemeClr val="dk1"/>
              </a:buClr>
              <a:buSzPts val="2050"/>
              <a:buChar char="▸"/>
            </a:pPr>
            <a:r>
              <a:rPr lang="en" sz="1800" dirty="0">
                <a:solidFill>
                  <a:schemeClr val="dk1"/>
                </a:solidFill>
              </a:rPr>
              <a:t>Generalization and causality</a:t>
            </a:r>
            <a:endParaRPr sz="1800" dirty="0">
              <a:solidFill>
                <a:schemeClr val="dk1"/>
              </a:solidFill>
            </a:endParaRPr>
          </a:p>
          <a:p>
            <a:pPr marL="0" lvl="0" indent="0" algn="l" rtl="0">
              <a:spcBef>
                <a:spcPts val="800"/>
              </a:spcBef>
              <a:spcAft>
                <a:spcPts val="0"/>
              </a:spcAft>
              <a:buNone/>
            </a:pPr>
            <a:r>
              <a:rPr lang="en" sz="1800" dirty="0">
                <a:solidFill>
                  <a:schemeClr val="dk1"/>
                </a:solidFill>
              </a:rPr>
              <a:t>Example projects</a:t>
            </a:r>
          </a:p>
          <a:p>
            <a:pPr marL="0" lvl="0" indent="0" algn="l" rtl="0">
              <a:spcBef>
                <a:spcPts val="800"/>
              </a:spcBef>
              <a:spcAft>
                <a:spcPts val="0"/>
              </a:spcAft>
              <a:buNone/>
            </a:pPr>
            <a:r>
              <a:rPr lang="en" sz="1800" dirty="0">
                <a:solidFill>
                  <a:schemeClr val="dk1"/>
                </a:solidFill>
              </a:rPr>
              <a:t>Is ML a help or hindrance for climate action?</a:t>
            </a:r>
            <a:endParaRPr sz="1800" dirty="0">
              <a:solidFill>
                <a:schemeClr val="dk1"/>
              </a:solidFill>
            </a:endParaRPr>
          </a:p>
          <a:p>
            <a:pPr marL="0" lvl="0" indent="0" algn="l" rtl="0">
              <a:spcBef>
                <a:spcPts val="800"/>
              </a:spcBef>
              <a:spcAft>
                <a:spcPts val="0"/>
              </a:spcAft>
              <a:buNone/>
            </a:pPr>
            <a:r>
              <a:rPr lang="en" sz="1800" dirty="0">
                <a:solidFill>
                  <a:schemeClr val="dk1"/>
                </a:solidFill>
              </a:rPr>
              <a:t>Considerations for research and deployment</a:t>
            </a:r>
            <a:endParaRPr sz="1800" dirty="0">
              <a:solidFill>
                <a:schemeClr val="dk1"/>
              </a:solidFill>
            </a:endParaRPr>
          </a:p>
          <a:p>
            <a:pPr marL="0" lvl="0" indent="0" algn="l" rtl="0">
              <a:spcBef>
                <a:spcPts val="800"/>
              </a:spcBef>
              <a:spcAft>
                <a:spcPts val="0"/>
              </a:spcAft>
              <a:buNone/>
            </a:pPr>
            <a:r>
              <a:rPr lang="en" sz="1800" b="1" dirty="0">
                <a:solidFill>
                  <a:schemeClr val="dk1"/>
                </a:solidFill>
              </a:rPr>
              <a:t>Takeaways and how to get involved</a:t>
            </a:r>
            <a:endParaRPr sz="1800" b="1" dirty="0">
              <a:solidFill>
                <a:schemeClr val="dk1"/>
              </a:solidFill>
            </a:endParaRPr>
          </a:p>
          <a:p>
            <a:pPr marL="0" lvl="0" indent="0" algn="l" rtl="0">
              <a:spcBef>
                <a:spcPts val="1200"/>
              </a:spcBef>
              <a:spcAft>
                <a:spcPts val="1200"/>
              </a:spcAft>
              <a:buNone/>
            </a:pPr>
            <a:endParaRPr sz="1800" dirty="0">
              <a:solidFill>
                <a:schemeClr val="dk1"/>
              </a:solidFill>
            </a:endParaRPr>
          </a:p>
        </p:txBody>
      </p:sp>
      <p:sp>
        <p:nvSpPr>
          <p:cNvPr id="1714" name="Google Shape;1714;p180"/>
          <p:cNvSpPr/>
          <p:nvPr/>
        </p:nvSpPr>
        <p:spPr>
          <a:xfrm>
            <a:off x="6926925" y="2538080"/>
            <a:ext cx="1958400" cy="2206800"/>
          </a:xfrm>
          <a:prstGeom prst="wedgeRoundRectCallout">
            <a:avLst>
              <a:gd name="adj1" fmla="val -61289"/>
              <a:gd name="adj2" fmla="val 38630"/>
              <a:gd name="adj3" fmla="val 0"/>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Source Sans Pro"/>
                <a:ea typeface="Source Sans Pro"/>
                <a:cs typeface="Source Sans Pro"/>
                <a:sym typeface="Source Sans Pro"/>
              </a:rPr>
              <a:t>Ways to get involved</a:t>
            </a:r>
            <a:endParaRPr sz="1800" dirty="0">
              <a:latin typeface="Source Sans Pro"/>
              <a:ea typeface="Source Sans Pro"/>
              <a:cs typeface="Source Sans Pro"/>
              <a:sym typeface="Source Sans Pro"/>
            </a:endParaRPr>
          </a:p>
          <a:p>
            <a:pPr marL="0" lvl="0" indent="0" algn="ctr" rtl="0">
              <a:spcBef>
                <a:spcPts val="0"/>
              </a:spcBef>
              <a:spcAft>
                <a:spcPts val="0"/>
              </a:spcAft>
              <a:buNone/>
            </a:pPr>
            <a:endParaRPr sz="1000" dirty="0">
              <a:latin typeface="Source Sans Pro"/>
              <a:ea typeface="Source Sans Pro"/>
              <a:cs typeface="Source Sans Pro"/>
              <a:sym typeface="Source Sans Pro"/>
            </a:endParaRPr>
          </a:p>
          <a:p>
            <a:pPr marL="0" lvl="0" indent="0" algn="ctr" rtl="0">
              <a:spcBef>
                <a:spcPts val="0"/>
              </a:spcBef>
              <a:spcAft>
                <a:spcPts val="0"/>
              </a:spcAft>
              <a:buNone/>
            </a:pPr>
            <a:r>
              <a:rPr lang="en" sz="1800" dirty="0">
                <a:latin typeface="Source Sans Pro"/>
                <a:ea typeface="Source Sans Pro"/>
                <a:cs typeface="Source Sans Pro"/>
                <a:sym typeface="Source Sans Pro"/>
              </a:rPr>
              <a:t>Communities and resources</a:t>
            </a:r>
            <a:endParaRPr sz="1800" dirty="0">
              <a:latin typeface="Source Sans Pro"/>
              <a:ea typeface="Source Sans Pro"/>
              <a:cs typeface="Source Sans Pro"/>
              <a:sym typeface="Source Sans Pro"/>
            </a:endParaRPr>
          </a:p>
          <a:p>
            <a:pPr marL="0" lvl="0" indent="0" algn="ctr" rtl="0">
              <a:spcBef>
                <a:spcPts val="0"/>
              </a:spcBef>
              <a:spcAft>
                <a:spcPts val="0"/>
              </a:spcAft>
              <a:buNone/>
            </a:pPr>
            <a:endParaRPr sz="1000" dirty="0">
              <a:latin typeface="Source Sans Pro"/>
              <a:ea typeface="Source Sans Pro"/>
              <a:cs typeface="Source Sans Pro"/>
              <a:sym typeface="Source Sans Pro"/>
            </a:endParaRPr>
          </a:p>
          <a:p>
            <a:pPr marL="0" lvl="0" indent="0" algn="ctr" rtl="0">
              <a:spcBef>
                <a:spcPts val="0"/>
              </a:spcBef>
              <a:spcAft>
                <a:spcPts val="0"/>
              </a:spcAft>
              <a:buNone/>
            </a:pPr>
            <a:r>
              <a:rPr lang="en" sz="1800" dirty="0">
                <a:latin typeface="Source Sans Pro"/>
                <a:ea typeface="Source Sans Pro"/>
                <a:cs typeface="Source Sans Pro"/>
                <a:sym typeface="Source Sans Pro"/>
              </a:rPr>
              <a:t>Roadmap for starting out</a:t>
            </a:r>
            <a:endParaRPr sz="1800" dirty="0">
              <a:latin typeface="Source Sans Pro"/>
              <a:ea typeface="Source Sans Pro"/>
              <a:cs typeface="Source Sans Pro"/>
              <a:sym typeface="Source Sans Pro"/>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181"/>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Ways to get involved</a:t>
            </a:r>
            <a:endParaRPr/>
          </a:p>
        </p:txBody>
      </p:sp>
      <p:sp>
        <p:nvSpPr>
          <p:cNvPr id="1721" name="Google Shape;1721;p181"/>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2" name="Google Shape;1722;p181"/>
          <p:cNvSpPr txBox="1">
            <a:spLocks noGrp="1"/>
          </p:cNvSpPr>
          <p:nvPr>
            <p:ph type="body" idx="1"/>
          </p:nvPr>
        </p:nvSpPr>
        <p:spPr>
          <a:xfrm>
            <a:off x="628650" y="841772"/>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1900" b="1">
                <a:solidFill>
                  <a:schemeClr val="dk1"/>
                </a:solidFill>
              </a:rPr>
              <a:t>Include climate-relevant applications </a:t>
            </a:r>
            <a:r>
              <a:rPr lang="en" sz="1900">
                <a:solidFill>
                  <a:schemeClr val="dk1"/>
                </a:solidFill>
              </a:rPr>
              <a:t>in the set of problems that motivate your work, and </a:t>
            </a:r>
            <a:r>
              <a:rPr lang="en" sz="1900" b="1">
                <a:solidFill>
                  <a:schemeClr val="dk1"/>
                </a:solidFill>
              </a:rPr>
              <a:t>collaborate with relevant domain experts</a:t>
            </a:r>
            <a:endParaRPr sz="1900" b="1">
              <a:solidFill>
                <a:schemeClr val="dk1"/>
              </a:solidFill>
            </a:endParaRPr>
          </a:p>
          <a:p>
            <a:pPr marL="0" lvl="0" indent="0" algn="l" rtl="0">
              <a:spcBef>
                <a:spcPts val="1200"/>
              </a:spcBef>
              <a:spcAft>
                <a:spcPts val="0"/>
              </a:spcAft>
              <a:buNone/>
            </a:pPr>
            <a:r>
              <a:rPr lang="en" sz="1900">
                <a:solidFill>
                  <a:schemeClr val="dk1"/>
                </a:solidFill>
              </a:rPr>
              <a:t>Especially for students: </a:t>
            </a:r>
            <a:r>
              <a:rPr lang="en" sz="1900" b="1">
                <a:solidFill>
                  <a:schemeClr val="dk1"/>
                </a:solidFill>
              </a:rPr>
              <a:t>consider becoming a bridge </a:t>
            </a:r>
            <a:r>
              <a:rPr lang="en" sz="1900">
                <a:solidFill>
                  <a:schemeClr val="dk1"/>
                </a:solidFill>
              </a:rPr>
              <a:t>between ML and another field, such as energy, agriculture, or Earth sciences</a:t>
            </a:r>
            <a:endParaRPr sz="1900" b="1">
              <a:solidFill>
                <a:schemeClr val="dk1"/>
              </a:solidFill>
            </a:endParaRPr>
          </a:p>
          <a:p>
            <a:pPr marL="0" lvl="0" indent="0" algn="l" rtl="0">
              <a:spcBef>
                <a:spcPts val="1200"/>
              </a:spcBef>
              <a:spcAft>
                <a:spcPts val="0"/>
              </a:spcAft>
              <a:buNone/>
            </a:pPr>
            <a:r>
              <a:rPr lang="en" sz="1900" b="1">
                <a:solidFill>
                  <a:schemeClr val="dk1"/>
                </a:solidFill>
              </a:rPr>
              <a:t>Many job opportunities </a:t>
            </a:r>
            <a:r>
              <a:rPr lang="en" sz="1900">
                <a:solidFill>
                  <a:schemeClr val="dk1"/>
                </a:solidFill>
              </a:rPr>
              <a:t>exist in this space, incl. mainstream CS research, focused institutes, startups, major tech companies, public sector initiatives</a:t>
            </a:r>
            <a:endParaRPr sz="1900">
              <a:solidFill>
                <a:schemeClr val="dk1"/>
              </a:solidFill>
            </a:endParaRPr>
          </a:p>
          <a:p>
            <a:pPr marL="0" lvl="0" indent="0" algn="l" rtl="0">
              <a:spcBef>
                <a:spcPts val="1200"/>
              </a:spcBef>
              <a:spcAft>
                <a:spcPts val="0"/>
              </a:spcAft>
              <a:buNone/>
            </a:pPr>
            <a:r>
              <a:rPr lang="en" sz="1900">
                <a:solidFill>
                  <a:schemeClr val="dk1"/>
                </a:solidFill>
              </a:rPr>
              <a:t>Working explicitly on climate problems isn't the only way to help - consider how to better </a:t>
            </a:r>
            <a:r>
              <a:rPr lang="en" sz="1900" b="1">
                <a:solidFill>
                  <a:schemeClr val="dk1"/>
                </a:solidFill>
              </a:rPr>
              <a:t>align your existing projects </a:t>
            </a:r>
            <a:r>
              <a:rPr lang="en" sz="1900">
                <a:solidFill>
                  <a:schemeClr val="dk1"/>
                </a:solidFill>
              </a:rPr>
              <a:t>w/ climate goals</a:t>
            </a:r>
            <a:endParaRPr sz="1900">
              <a:solidFill>
                <a:schemeClr val="dk1"/>
              </a:solidFill>
            </a:endParaRPr>
          </a:p>
          <a:p>
            <a:pPr marL="0" lvl="0" indent="0" algn="l" rtl="0">
              <a:spcBef>
                <a:spcPts val="1200"/>
              </a:spcBef>
              <a:spcAft>
                <a:spcPts val="0"/>
              </a:spcAft>
              <a:buNone/>
            </a:pPr>
            <a:r>
              <a:rPr lang="en" sz="1900" b="1">
                <a:solidFill>
                  <a:schemeClr val="dk1"/>
                </a:solidFill>
              </a:rPr>
              <a:t>Every application of ML affects the climate</a:t>
            </a:r>
            <a:r>
              <a:rPr lang="en" sz="1900">
                <a:solidFill>
                  <a:schemeClr val="dk1"/>
                </a:solidFill>
              </a:rPr>
              <a:t>, often in multiple ways</a:t>
            </a:r>
            <a:endParaRPr sz="1900">
              <a:solidFill>
                <a:schemeClr val="dk1"/>
              </a:solidFill>
            </a:endParaRPr>
          </a:p>
          <a:p>
            <a:pPr marL="0" lvl="0" indent="0" algn="l" rtl="0">
              <a:spcBef>
                <a:spcPts val="1200"/>
              </a:spcBef>
              <a:spcAft>
                <a:spcPts val="0"/>
              </a:spcAft>
              <a:buNone/>
            </a:pPr>
            <a:r>
              <a:rPr lang="en" sz="1900">
                <a:solidFill>
                  <a:schemeClr val="dk1"/>
                </a:solidFill>
              </a:rPr>
              <a:t>Outside ML, may be able to</a:t>
            </a:r>
            <a:r>
              <a:rPr lang="en" sz="1900" b="1">
                <a:solidFill>
                  <a:schemeClr val="dk1"/>
                </a:solidFill>
              </a:rPr>
              <a:t> advance broader actions</a:t>
            </a:r>
            <a:r>
              <a:rPr lang="en" sz="1900">
                <a:solidFill>
                  <a:schemeClr val="dk1"/>
                </a:solidFill>
              </a:rPr>
              <a:t> by employer or society</a:t>
            </a:r>
            <a:endParaRPr sz="1900">
              <a:solidFill>
                <a:schemeClr val="dk1"/>
              </a:solidFill>
            </a:endParaRPr>
          </a:p>
          <a:p>
            <a:pPr marL="0" lvl="0" indent="0" algn="l" rtl="0">
              <a:spcBef>
                <a:spcPts val="1200"/>
              </a:spcBef>
              <a:spcAft>
                <a:spcPts val="0"/>
              </a:spcAft>
              <a:buNone/>
            </a:pPr>
            <a:endParaRPr sz="1900">
              <a:solidFill>
                <a:schemeClr val="dk1"/>
              </a:solidFill>
            </a:endParaRPr>
          </a:p>
          <a:p>
            <a:pPr marL="0" lvl="0" indent="0" algn="l" rtl="0">
              <a:spcBef>
                <a:spcPts val="1200"/>
              </a:spcBef>
              <a:spcAft>
                <a:spcPts val="1200"/>
              </a:spcAft>
              <a:buNone/>
            </a:pPr>
            <a:endParaRPr sz="1900" b="1">
              <a:solidFill>
                <a:schemeClr val="dk1"/>
              </a:solidFill>
            </a:endParaRPr>
          </a:p>
        </p:txBody>
      </p:sp>
      <p:sp>
        <p:nvSpPr>
          <p:cNvPr id="1723" name="Google Shape;1723;p181"/>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145</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p:nvPr/>
        </p:nvSpPr>
        <p:spPr>
          <a:xfrm>
            <a:off x="91181" y="3264488"/>
            <a:ext cx="2859000" cy="1714500"/>
          </a:xfrm>
          <a:prstGeom prst="rect">
            <a:avLst/>
          </a:prstGeom>
          <a:noFill/>
          <a:ln w="28575" cap="flat" cmpd="sng">
            <a:solidFill>
              <a:srgbClr val="0070C0"/>
            </a:solidFill>
            <a:prstDash val="solid"/>
            <a:round/>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326;p52"/>
          <p:cNvSpPr txBox="1"/>
          <p:nvPr/>
        </p:nvSpPr>
        <p:spPr>
          <a:xfrm>
            <a:off x="91181" y="1362919"/>
            <a:ext cx="2859000" cy="1354200"/>
          </a:xfrm>
          <a:prstGeom prst="rect">
            <a:avLst/>
          </a:prstGeom>
          <a:solidFill>
            <a:schemeClr val="lt1"/>
          </a:solidFill>
          <a:ln>
            <a:noFill/>
          </a:ln>
        </p:spPr>
        <p:txBody>
          <a:bodyPr spcFirstLastPara="1" wrap="square" lIns="91425" tIns="102875" rIns="2057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Reports </a:t>
            </a:r>
            <a:r>
              <a:rPr kumimoji="0" lang="en"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with opportunities for researchers, practitioners, and policymakers</a:t>
            </a:r>
            <a:endParaRPr kumimoji="0"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endParaRPr>
          </a:p>
        </p:txBody>
      </p:sp>
      <p:sp>
        <p:nvSpPr>
          <p:cNvPr id="327" name="Google Shape;327;p52"/>
          <p:cNvSpPr/>
          <p:nvPr/>
        </p:nvSpPr>
        <p:spPr>
          <a:xfrm>
            <a:off x="91171" y="1141275"/>
            <a:ext cx="2859000" cy="266100"/>
          </a:xfrm>
          <a:prstGeom prst="rect">
            <a:avLst/>
          </a:prstGeom>
          <a:solidFill>
            <a:srgbClr val="0070C0"/>
          </a:solidFill>
          <a:ln>
            <a:noFill/>
          </a:ln>
        </p:spPr>
        <p:txBody>
          <a:bodyPr spcFirstLastPara="1" wrap="square" lIns="68575" tIns="68575" rIns="68575" bIns="685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 Digital resources</a:t>
            </a:r>
            <a:endParaRPr kumimoji="0" sz="15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endParaRPr>
          </a:p>
        </p:txBody>
      </p:sp>
      <p:pic>
        <p:nvPicPr>
          <p:cNvPr id="328" name="Google Shape;328;p52"/>
          <p:cNvPicPr preferRelativeResize="0"/>
          <p:nvPr/>
        </p:nvPicPr>
        <p:blipFill rotWithShape="1">
          <a:blip r:embed="rId3">
            <a:alphaModFix/>
          </a:blip>
          <a:srcRect t="4320" b="54250"/>
          <a:stretch/>
        </p:blipFill>
        <p:spPr>
          <a:xfrm>
            <a:off x="3030050" y="3978108"/>
            <a:ext cx="3106575" cy="994200"/>
          </a:xfrm>
          <a:prstGeom prst="rect">
            <a:avLst/>
          </a:prstGeom>
          <a:noFill/>
          <a:ln>
            <a:noFill/>
          </a:ln>
        </p:spPr>
      </p:pic>
      <p:sp>
        <p:nvSpPr>
          <p:cNvPr id="329" name="Google Shape;329;p52"/>
          <p:cNvSpPr txBox="1">
            <a:spLocks noGrp="1"/>
          </p:cNvSpPr>
          <p:nvPr>
            <p:ph type="title"/>
          </p:nvPr>
        </p:nvSpPr>
        <p:spPr>
          <a:xfrm>
            <a:off x="0" y="137160"/>
            <a:ext cx="9144000" cy="994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0070C0"/>
              </a:buClr>
              <a:buSzPts val="2900"/>
              <a:buFont typeface="Source Sans Pro"/>
              <a:buNone/>
            </a:pPr>
            <a:r>
              <a:rPr lang="en" sz="2900" b="1">
                <a:solidFill>
                  <a:srgbClr val="0070C0"/>
                </a:solidFill>
                <a:latin typeface="Source Sans Pro"/>
                <a:ea typeface="Source Sans Pro"/>
                <a:cs typeface="Source Sans Pro"/>
                <a:sym typeface="Source Sans Pro"/>
              </a:rPr>
              <a:t>Climate Change AI</a:t>
            </a:r>
            <a:endParaRPr sz="1500" b="1">
              <a:solidFill>
                <a:srgbClr val="0070C0"/>
              </a:solidFill>
              <a:latin typeface="Source Sans Pro"/>
              <a:ea typeface="Source Sans Pro"/>
              <a:cs typeface="Source Sans Pro"/>
              <a:sym typeface="Source Sans Pro"/>
            </a:endParaRPr>
          </a:p>
          <a:p>
            <a:pPr marL="0" lvl="0" indent="0" algn="ctr" rtl="0">
              <a:lnSpc>
                <a:spcPct val="115000"/>
              </a:lnSpc>
              <a:spcBef>
                <a:spcPts val="0"/>
              </a:spcBef>
              <a:spcAft>
                <a:spcPts val="0"/>
              </a:spcAft>
              <a:buClr>
                <a:schemeClr val="dk1"/>
              </a:buClr>
              <a:buSzPts val="800"/>
              <a:buFont typeface="Arial"/>
              <a:buNone/>
            </a:pPr>
            <a:r>
              <a:rPr lang="en" sz="2000" i="1">
                <a:solidFill>
                  <a:schemeClr val="dk1"/>
                </a:solidFill>
                <a:latin typeface="Source Sans Pro"/>
                <a:ea typeface="Source Sans Pro"/>
                <a:cs typeface="Source Sans Pro"/>
                <a:sym typeface="Source Sans Pro"/>
              </a:rPr>
              <a:t>Catalyzing impactful work at the intersection of climate change &amp; ML</a:t>
            </a:r>
            <a:endParaRPr sz="2000" b="1" i="1">
              <a:solidFill>
                <a:srgbClr val="0070C0"/>
              </a:solidFill>
              <a:latin typeface="Source Sans Pro"/>
              <a:ea typeface="Source Sans Pro"/>
              <a:cs typeface="Source Sans Pro"/>
              <a:sym typeface="Source Sans Pro"/>
            </a:endParaRPr>
          </a:p>
        </p:txBody>
      </p:sp>
      <p:pic>
        <p:nvPicPr>
          <p:cNvPr id="330" name="Google Shape;330;p52"/>
          <p:cNvPicPr preferRelativeResize="0"/>
          <p:nvPr/>
        </p:nvPicPr>
        <p:blipFill>
          <a:blip r:embed="rId4">
            <a:alphaModFix/>
          </a:blip>
          <a:stretch>
            <a:fillRect/>
          </a:stretch>
        </p:blipFill>
        <p:spPr>
          <a:xfrm>
            <a:off x="8283420" y="92793"/>
            <a:ext cx="704579" cy="661537"/>
          </a:xfrm>
          <a:prstGeom prst="rect">
            <a:avLst/>
          </a:prstGeom>
          <a:noFill/>
          <a:ln>
            <a:noFill/>
          </a:ln>
        </p:spPr>
      </p:pic>
      <p:sp>
        <p:nvSpPr>
          <p:cNvPr id="331" name="Google Shape;331;p52"/>
          <p:cNvSpPr/>
          <p:nvPr/>
        </p:nvSpPr>
        <p:spPr>
          <a:xfrm>
            <a:off x="3035980" y="3252200"/>
            <a:ext cx="3106500" cy="287100"/>
          </a:xfrm>
          <a:prstGeom prst="rect">
            <a:avLst/>
          </a:prstGeom>
          <a:solidFill>
            <a:srgbClr val="0070C0"/>
          </a:solidFill>
          <a:ln>
            <a:noFill/>
          </a:ln>
        </p:spPr>
        <p:txBody>
          <a:bodyPr spcFirstLastPara="1" wrap="square" lIns="68575" tIns="68575" rIns="68575" bIns="685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Webinars &amp; happy hours</a:t>
            </a:r>
            <a:endParaRPr kumimoji="0" sz="15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332" name="Google Shape;332;p52"/>
          <p:cNvSpPr/>
          <p:nvPr/>
        </p:nvSpPr>
        <p:spPr>
          <a:xfrm>
            <a:off x="81469" y="3266681"/>
            <a:ext cx="2859000" cy="287100"/>
          </a:xfrm>
          <a:prstGeom prst="rect">
            <a:avLst/>
          </a:prstGeom>
          <a:solidFill>
            <a:srgbClr val="0070C0"/>
          </a:solidFill>
          <a:ln>
            <a:noFill/>
          </a:ln>
        </p:spPr>
        <p:txBody>
          <a:bodyPr spcFirstLastPara="1" wrap="square" lIns="68575" tIns="68575" rIns="68575" bIns="685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Newsletter, blog, &amp;  community</a:t>
            </a:r>
            <a:endParaRPr kumimoji="0" sz="15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grpSp>
        <p:nvGrpSpPr>
          <p:cNvPr id="333" name="Google Shape;333;p52"/>
          <p:cNvGrpSpPr/>
          <p:nvPr/>
        </p:nvGrpSpPr>
        <p:grpSpPr>
          <a:xfrm>
            <a:off x="1896365" y="3688217"/>
            <a:ext cx="1101775" cy="1166208"/>
            <a:chOff x="8104157" y="1433174"/>
            <a:chExt cx="4796582" cy="5288924"/>
          </a:xfrm>
        </p:grpSpPr>
        <p:pic>
          <p:nvPicPr>
            <p:cNvPr id="334" name="Google Shape;334;p52"/>
            <p:cNvPicPr preferRelativeResize="0"/>
            <p:nvPr/>
          </p:nvPicPr>
          <p:blipFill>
            <a:blip r:embed="rId5">
              <a:alphaModFix/>
            </a:blip>
            <a:stretch>
              <a:fillRect/>
            </a:stretch>
          </p:blipFill>
          <p:spPr>
            <a:xfrm>
              <a:off x="8108826" y="1433200"/>
              <a:ext cx="767883" cy="767883"/>
            </a:xfrm>
            <a:prstGeom prst="rect">
              <a:avLst/>
            </a:prstGeom>
            <a:noFill/>
            <a:ln>
              <a:noFill/>
            </a:ln>
          </p:spPr>
        </p:pic>
        <p:pic>
          <p:nvPicPr>
            <p:cNvPr id="335" name="Google Shape;335;p52"/>
            <p:cNvPicPr preferRelativeResize="0"/>
            <p:nvPr/>
          </p:nvPicPr>
          <p:blipFill>
            <a:blip r:embed="rId6">
              <a:alphaModFix/>
            </a:blip>
            <a:stretch>
              <a:fillRect/>
            </a:stretch>
          </p:blipFill>
          <p:spPr>
            <a:xfrm>
              <a:off x="8171070" y="2529997"/>
              <a:ext cx="767867" cy="767867"/>
            </a:xfrm>
            <a:prstGeom prst="rect">
              <a:avLst/>
            </a:prstGeom>
            <a:noFill/>
            <a:ln>
              <a:noFill/>
            </a:ln>
          </p:spPr>
        </p:pic>
        <p:pic>
          <p:nvPicPr>
            <p:cNvPr id="336" name="Google Shape;336;p52"/>
            <p:cNvPicPr preferRelativeResize="0"/>
            <p:nvPr/>
          </p:nvPicPr>
          <p:blipFill>
            <a:blip r:embed="rId7">
              <a:alphaModFix/>
            </a:blip>
            <a:stretch>
              <a:fillRect/>
            </a:stretch>
          </p:blipFill>
          <p:spPr>
            <a:xfrm>
              <a:off x="8104157" y="3626803"/>
              <a:ext cx="901700" cy="901700"/>
            </a:xfrm>
            <a:prstGeom prst="rect">
              <a:avLst/>
            </a:prstGeom>
            <a:noFill/>
            <a:ln>
              <a:noFill/>
            </a:ln>
          </p:spPr>
        </p:pic>
        <p:pic>
          <p:nvPicPr>
            <p:cNvPr id="337" name="Google Shape;337;p52"/>
            <p:cNvPicPr preferRelativeResize="0"/>
            <p:nvPr/>
          </p:nvPicPr>
          <p:blipFill>
            <a:blip r:embed="rId8">
              <a:alphaModFix/>
            </a:blip>
            <a:stretch>
              <a:fillRect/>
            </a:stretch>
          </p:blipFill>
          <p:spPr>
            <a:xfrm>
              <a:off x="8104157" y="4740250"/>
              <a:ext cx="901700" cy="901700"/>
            </a:xfrm>
            <a:prstGeom prst="rect">
              <a:avLst/>
            </a:prstGeom>
            <a:noFill/>
            <a:ln>
              <a:noFill/>
            </a:ln>
          </p:spPr>
        </p:pic>
        <p:pic>
          <p:nvPicPr>
            <p:cNvPr id="338" name="Google Shape;338;p52"/>
            <p:cNvPicPr preferRelativeResize="0"/>
            <p:nvPr/>
          </p:nvPicPr>
          <p:blipFill>
            <a:blip r:embed="rId9">
              <a:alphaModFix/>
            </a:blip>
            <a:stretch>
              <a:fillRect/>
            </a:stretch>
          </p:blipFill>
          <p:spPr>
            <a:xfrm>
              <a:off x="8171072" y="5954232"/>
              <a:ext cx="767867" cy="767867"/>
            </a:xfrm>
            <a:prstGeom prst="rect">
              <a:avLst/>
            </a:prstGeom>
            <a:noFill/>
            <a:ln>
              <a:noFill/>
            </a:ln>
          </p:spPr>
        </p:pic>
        <p:sp>
          <p:nvSpPr>
            <p:cNvPr id="339" name="Google Shape;339;p52"/>
            <p:cNvSpPr txBox="1"/>
            <p:nvPr/>
          </p:nvSpPr>
          <p:spPr>
            <a:xfrm>
              <a:off x="8969239" y="1433174"/>
              <a:ext cx="3931500" cy="5039100"/>
            </a:xfrm>
            <a:prstGeom prst="rect">
              <a:avLst/>
            </a:prstGeom>
            <a:noFill/>
            <a:ln>
              <a:noFill/>
            </a:ln>
          </p:spPr>
          <p:txBody>
            <a:bodyPr spcFirstLastPara="1" wrap="square" lIns="91425" tIns="2057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Lato"/>
                  <a:ea typeface="Lato"/>
                  <a:cs typeface="Lato"/>
                  <a:sym typeface="Lato"/>
                </a:rPr>
                <a:t>Calls for Submissions</a:t>
              </a:r>
              <a:br>
                <a:rPr kumimoji="0" lang="en" sz="600" b="0" i="0" u="none" strike="noStrike" kern="0" cap="none" spc="0" normalizeH="0" baseline="0" noProof="0">
                  <a:ln>
                    <a:noFill/>
                  </a:ln>
                  <a:solidFill>
                    <a:srgbClr val="000000"/>
                  </a:solidFill>
                  <a:effectLst/>
                  <a:uLnTx/>
                  <a:uFillTx/>
                  <a:latin typeface="Lato"/>
                  <a:ea typeface="Lato"/>
                  <a:cs typeface="Lato"/>
                  <a:sym typeface="Lato"/>
                </a:rPr>
              </a:br>
              <a:br>
                <a:rPr kumimoji="0" lang="en" sz="500" b="0" i="0" u="none" strike="noStrike" kern="0" cap="none" spc="0" normalizeH="0" baseline="0" noProof="0">
                  <a:ln>
                    <a:noFill/>
                  </a:ln>
                  <a:solidFill>
                    <a:srgbClr val="000000"/>
                  </a:solidFill>
                  <a:effectLst/>
                  <a:uLnTx/>
                  <a:uFillTx/>
                  <a:latin typeface="Lato"/>
                  <a:ea typeface="Lato"/>
                  <a:cs typeface="Lato"/>
                  <a:sym typeface="Lato"/>
                </a:rPr>
              </a:br>
              <a:r>
                <a:rPr kumimoji="0" lang="en" sz="600" b="0" i="0" u="none" strike="noStrike" kern="0" cap="none" spc="0" normalizeH="0" baseline="0" noProof="0">
                  <a:ln>
                    <a:noFill/>
                  </a:ln>
                  <a:solidFill>
                    <a:srgbClr val="000000"/>
                  </a:solidFill>
                  <a:effectLst/>
                  <a:uLnTx/>
                  <a:uFillTx/>
                  <a:latin typeface="Lato"/>
                  <a:ea typeface="Lato"/>
                  <a:cs typeface="Lato"/>
                  <a:sym typeface="Lato"/>
                </a:rPr>
                <a:t>Funding</a:t>
              </a:r>
              <a:br>
                <a:rPr kumimoji="0" lang="en" sz="600" b="0" i="0" u="none" strike="noStrike" kern="0" cap="none" spc="0" normalizeH="0" baseline="0" noProof="0">
                  <a:ln>
                    <a:noFill/>
                  </a:ln>
                  <a:solidFill>
                    <a:srgbClr val="000000"/>
                  </a:solidFill>
                  <a:effectLst/>
                  <a:uLnTx/>
                  <a:uFillTx/>
                  <a:latin typeface="Lato"/>
                  <a:ea typeface="Lato"/>
                  <a:cs typeface="Lato"/>
                  <a:sym typeface="Lato"/>
                </a:rPr>
              </a:br>
              <a:br>
                <a:rPr kumimoji="0" lang="en" sz="500" b="0" i="0" u="none" strike="noStrike" kern="0" cap="none" spc="0" normalizeH="0" baseline="0" noProof="0">
                  <a:ln>
                    <a:noFill/>
                  </a:ln>
                  <a:solidFill>
                    <a:srgbClr val="000000"/>
                  </a:solidFill>
                  <a:effectLst/>
                  <a:uLnTx/>
                  <a:uFillTx/>
                  <a:latin typeface="Lato"/>
                  <a:ea typeface="Lato"/>
                  <a:cs typeface="Lato"/>
                  <a:sym typeface="Lato"/>
                </a:rPr>
              </a:br>
              <a:r>
                <a:rPr kumimoji="0" lang="en" sz="600" b="0" i="0" u="none" strike="noStrike" kern="0" cap="none" spc="0" normalizeH="0" baseline="0" noProof="0">
                  <a:ln>
                    <a:noFill/>
                  </a:ln>
                  <a:solidFill>
                    <a:srgbClr val="000000"/>
                  </a:solidFill>
                  <a:effectLst/>
                  <a:uLnTx/>
                  <a:uFillTx/>
                  <a:latin typeface="Lato"/>
                  <a:ea typeface="Lato"/>
                  <a:cs typeface="Lato"/>
                  <a:sym typeface="Lato"/>
                </a:rPr>
                <a:t>Projects &amp; Courses</a:t>
              </a:r>
              <a:endParaRPr kumimoji="0" sz="600"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sz="500"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Lato"/>
                  <a:ea typeface="Lato"/>
                  <a:cs typeface="Lato"/>
                  <a:sym typeface="Lato"/>
                </a:rPr>
                <a:t>Readings</a:t>
              </a:r>
              <a:br>
                <a:rPr kumimoji="0" lang="en" sz="600" b="0" i="0" u="none" strike="noStrike" kern="0" cap="none" spc="0" normalizeH="0" baseline="0" noProof="0">
                  <a:ln>
                    <a:noFill/>
                  </a:ln>
                  <a:solidFill>
                    <a:srgbClr val="000000"/>
                  </a:solidFill>
                  <a:effectLst/>
                  <a:uLnTx/>
                  <a:uFillTx/>
                  <a:latin typeface="Lato"/>
                  <a:ea typeface="Lato"/>
                  <a:cs typeface="Lato"/>
                  <a:sym typeface="Lato"/>
                </a:rPr>
              </a:br>
              <a:br>
                <a:rPr kumimoji="0" lang="en" sz="600" b="0" i="0" u="none" strike="noStrike" kern="0" cap="none" spc="0" normalizeH="0" baseline="0" noProof="0">
                  <a:ln>
                    <a:noFill/>
                  </a:ln>
                  <a:solidFill>
                    <a:srgbClr val="000000"/>
                  </a:solidFill>
                  <a:effectLst/>
                  <a:uLnTx/>
                  <a:uFillTx/>
                  <a:latin typeface="Lato"/>
                  <a:ea typeface="Lato"/>
                  <a:cs typeface="Lato"/>
                  <a:sym typeface="Lato"/>
                </a:rPr>
              </a:br>
              <a:r>
                <a:rPr kumimoji="0" lang="en" sz="600" b="0" i="0" u="none" strike="noStrike" kern="0" cap="none" spc="0" normalizeH="0" baseline="0" noProof="0">
                  <a:ln>
                    <a:noFill/>
                  </a:ln>
                  <a:solidFill>
                    <a:srgbClr val="000000"/>
                  </a:solidFill>
                  <a:effectLst/>
                  <a:uLnTx/>
                  <a:uFillTx/>
                  <a:latin typeface="Lato"/>
                  <a:ea typeface="Lato"/>
                  <a:cs typeface="Lato"/>
                  <a:sym typeface="Lato"/>
                </a:rPr>
                <a:t>Jobs</a:t>
              </a:r>
              <a:endParaRPr kumimoji="0" sz="600" b="0" i="0" u="none" strike="noStrike" kern="0" cap="none" spc="0" normalizeH="0" baseline="0" noProof="0">
                <a:ln>
                  <a:noFill/>
                </a:ln>
                <a:solidFill>
                  <a:srgbClr val="000000"/>
                </a:solidFill>
                <a:effectLst/>
                <a:uLnTx/>
                <a:uFillTx/>
                <a:latin typeface="Lato"/>
                <a:ea typeface="Lato"/>
                <a:cs typeface="Lato"/>
                <a:sym typeface="Lato"/>
              </a:endParaRPr>
            </a:p>
          </p:txBody>
        </p:sp>
      </p:grpSp>
      <p:grpSp>
        <p:nvGrpSpPr>
          <p:cNvPr id="340" name="Google Shape;340;p52"/>
          <p:cNvGrpSpPr/>
          <p:nvPr/>
        </p:nvGrpSpPr>
        <p:grpSpPr>
          <a:xfrm>
            <a:off x="6360724" y="3640650"/>
            <a:ext cx="2708100" cy="1209825"/>
            <a:chOff x="8519066" y="4682750"/>
            <a:chExt cx="3610800" cy="1613100"/>
          </a:xfrm>
        </p:grpSpPr>
        <p:sp>
          <p:nvSpPr>
            <p:cNvPr id="341" name="Google Shape;341;p52"/>
            <p:cNvSpPr txBox="1"/>
            <p:nvPr/>
          </p:nvSpPr>
          <p:spPr>
            <a:xfrm>
              <a:off x="8519066" y="4682750"/>
              <a:ext cx="3610800" cy="1613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Source Sans Pro"/>
                  <a:ea typeface="Source Sans Pro"/>
                  <a:cs typeface="Source Sans Pro"/>
                  <a:sym typeface="Source Sans Pro"/>
                </a:rPr>
                <a:t> Learn more &amp; join in:   </a:t>
              </a:r>
              <a:endParaRPr kumimoji="0" sz="2000" b="1" i="0" u="none" strike="noStrike" kern="0" cap="none" spc="0" normalizeH="0" baseline="0" noProof="0">
                <a:ln>
                  <a:noFill/>
                </a:ln>
                <a:solidFill>
                  <a:srgbClr val="000000"/>
                </a:solidFill>
                <a:effectLst/>
                <a:uLnTx/>
                <a:uFillTx/>
                <a:latin typeface="Source Sans Pro"/>
                <a:ea typeface="Source Sans Pro"/>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1" i="0" u="none" strike="noStrike" kern="0" cap="none" spc="0" normalizeH="0" baseline="0" noProof="0">
                <a:ln>
                  <a:noFill/>
                </a:ln>
                <a:solidFill>
                  <a:srgbClr val="000000"/>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900" b="1" i="0" u="none" strike="noStrike" kern="0" cap="none" spc="0" normalizeH="0" baseline="0" noProof="0">
                  <a:ln>
                    <a:noFill/>
                  </a:ln>
                  <a:solidFill>
                    <a:srgbClr val="0070C0"/>
                  </a:solidFill>
                  <a:effectLst/>
                  <a:uLnTx/>
                  <a:uFill>
                    <a:noFill/>
                  </a:uFill>
                  <a:latin typeface="Source Sans Pro"/>
                  <a:ea typeface="Source Sans Pro"/>
                  <a:cs typeface="Source Sans Pro"/>
                  <a:sym typeface="Source Sans Pro"/>
                  <a:hlinkClick r:id="rId10">
                    <a:extLst>
                      <a:ext uri="{A12FA001-AC4F-418D-AE19-62706E023703}">
                        <ahyp:hlinkClr xmlns:ahyp="http://schemas.microsoft.com/office/drawing/2018/hyperlinkcolor" val="tx"/>
                      </a:ext>
                    </a:extLst>
                  </a:hlinkClick>
                </a:rPr>
                <a:t>www.climatechange.ai</a:t>
              </a:r>
              <a:endParaRPr kumimoji="0" sz="1900" b="1" i="0" u="none" strike="noStrike" kern="0" cap="none" spc="0" normalizeH="0" baseline="0" noProof="0">
                <a:ln>
                  <a:noFill/>
                </a:ln>
                <a:solidFill>
                  <a:srgbClr val="0070C0"/>
                </a:solidFill>
                <a:effectLst/>
                <a:uLnTx/>
                <a:uFillTx/>
                <a:latin typeface="Source Sans Pro"/>
                <a:ea typeface="Source Sans Pro"/>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70C0"/>
                </a:solidFill>
                <a:effectLst/>
                <a:uLnTx/>
                <a:uFillTx/>
                <a:latin typeface="Source Sans Pro"/>
                <a:ea typeface="Source Sans Pro"/>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0070C0"/>
                  </a:solidFill>
                  <a:effectLst/>
                  <a:uLnTx/>
                  <a:uFillTx/>
                  <a:latin typeface="Source Sans Pro"/>
                  <a:ea typeface="Source Sans Pro"/>
                  <a:cs typeface="Source Sans Pro"/>
                  <a:sym typeface="Source Sans Pro"/>
                </a:rPr>
                <a:t>         </a:t>
              </a:r>
              <a:r>
                <a:rPr kumimoji="0" lang="en" sz="1800" b="0" i="0" u="none" strike="noStrike" kern="0" cap="none" spc="0" normalizeH="0" baseline="0" noProof="0">
                  <a:ln>
                    <a:noFill/>
                  </a:ln>
                  <a:solidFill>
                    <a:srgbClr val="0070C0"/>
                  </a:solidFill>
                  <a:effectLst/>
                  <a:uLnTx/>
                  <a:uFillTx/>
                  <a:latin typeface="Source Sans Pro"/>
                  <a:ea typeface="Source Sans Pro"/>
                  <a:cs typeface="Source Sans Pro"/>
                  <a:sym typeface="Source Sans Pro"/>
                </a:rPr>
                <a:t>@ClimateChangeAI</a:t>
              </a:r>
              <a:r>
                <a:rPr kumimoji="0" lang="en" sz="2000" b="0" i="0" u="none" strike="noStrike" kern="0" cap="none" spc="0" normalizeH="0" baseline="0" noProof="0">
                  <a:ln>
                    <a:noFill/>
                  </a:ln>
                  <a:solidFill>
                    <a:srgbClr val="0070C0"/>
                  </a:solidFill>
                  <a:effectLst/>
                  <a:uLnTx/>
                  <a:uFillTx/>
                  <a:latin typeface="Source Sans Pro"/>
                  <a:ea typeface="Source Sans Pro"/>
                  <a:cs typeface="Source Sans Pro"/>
                  <a:sym typeface="Source Sans Pro"/>
                </a:rPr>
                <a:t>       </a:t>
              </a:r>
              <a:endParaRPr kumimoji="0" sz="2000" b="1" i="0" u="none" strike="noStrike" kern="0" cap="none" spc="0" normalizeH="0" baseline="0" noProof="0">
                <a:ln>
                  <a:noFill/>
                </a:ln>
                <a:solidFill>
                  <a:srgbClr val="0070C0"/>
                </a:solidFill>
                <a:effectLst/>
                <a:uLnTx/>
                <a:uFillTx/>
                <a:latin typeface="Source Sans Pro"/>
                <a:ea typeface="Source Sans Pro"/>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070C0"/>
                </a:solidFill>
                <a:effectLst/>
                <a:uLnTx/>
                <a:uFillTx/>
                <a:latin typeface="Source Sans Pro"/>
                <a:ea typeface="Source Sans Pro"/>
                <a:cs typeface="Source Sans Pro"/>
                <a:sym typeface="Source Sans Pro"/>
              </a:endParaRPr>
            </a:p>
          </p:txBody>
        </p:sp>
        <p:pic>
          <p:nvPicPr>
            <p:cNvPr id="342" name="Google Shape;342;p52"/>
            <p:cNvPicPr preferRelativeResize="0"/>
            <p:nvPr/>
          </p:nvPicPr>
          <p:blipFill rotWithShape="1">
            <a:blip r:embed="rId11">
              <a:alphaModFix/>
            </a:blip>
            <a:srcRect/>
            <a:stretch/>
          </p:blipFill>
          <p:spPr>
            <a:xfrm>
              <a:off x="8534575" y="5781199"/>
              <a:ext cx="239075" cy="193949"/>
            </a:xfrm>
            <a:prstGeom prst="rect">
              <a:avLst/>
            </a:prstGeom>
            <a:noFill/>
            <a:ln>
              <a:noFill/>
            </a:ln>
          </p:spPr>
        </p:pic>
        <p:pic>
          <p:nvPicPr>
            <p:cNvPr id="343" name="Google Shape;343;p52"/>
            <p:cNvPicPr preferRelativeResize="0"/>
            <p:nvPr/>
          </p:nvPicPr>
          <p:blipFill>
            <a:blip r:embed="rId12">
              <a:alphaModFix/>
            </a:blip>
            <a:stretch>
              <a:fillRect/>
            </a:stretch>
          </p:blipFill>
          <p:spPr>
            <a:xfrm>
              <a:off x="9058022" y="5785938"/>
              <a:ext cx="193949" cy="193949"/>
            </a:xfrm>
            <a:prstGeom prst="rect">
              <a:avLst/>
            </a:prstGeom>
            <a:noFill/>
            <a:ln>
              <a:noFill/>
            </a:ln>
          </p:spPr>
        </p:pic>
        <p:pic>
          <p:nvPicPr>
            <p:cNvPr id="344" name="Google Shape;344;p52"/>
            <p:cNvPicPr preferRelativeResize="0"/>
            <p:nvPr/>
          </p:nvPicPr>
          <p:blipFill>
            <a:blip r:embed="rId13">
              <a:alphaModFix/>
            </a:blip>
            <a:stretch>
              <a:fillRect/>
            </a:stretch>
          </p:blipFill>
          <p:spPr>
            <a:xfrm>
              <a:off x="8745078" y="5753859"/>
              <a:ext cx="341519" cy="239075"/>
            </a:xfrm>
            <a:prstGeom prst="rect">
              <a:avLst/>
            </a:prstGeom>
            <a:noFill/>
            <a:ln>
              <a:noFill/>
            </a:ln>
          </p:spPr>
        </p:pic>
      </p:grpSp>
      <p:pic>
        <p:nvPicPr>
          <p:cNvPr id="345" name="Google Shape;345;p52"/>
          <p:cNvPicPr preferRelativeResize="0"/>
          <p:nvPr/>
        </p:nvPicPr>
        <p:blipFill>
          <a:blip r:embed="rId14">
            <a:alphaModFix/>
          </a:blip>
          <a:stretch>
            <a:fillRect/>
          </a:stretch>
        </p:blipFill>
        <p:spPr>
          <a:xfrm>
            <a:off x="200784" y="3638175"/>
            <a:ext cx="1554198" cy="1214775"/>
          </a:xfrm>
          <a:prstGeom prst="rect">
            <a:avLst/>
          </a:prstGeom>
          <a:noFill/>
          <a:ln>
            <a:noFill/>
          </a:ln>
        </p:spPr>
      </p:pic>
      <p:sp>
        <p:nvSpPr>
          <p:cNvPr id="346" name="Google Shape;346;p52"/>
          <p:cNvSpPr txBox="1"/>
          <p:nvPr/>
        </p:nvSpPr>
        <p:spPr>
          <a:xfrm>
            <a:off x="3030038" y="3551344"/>
            <a:ext cx="3106500" cy="578700"/>
          </a:xfrm>
          <a:prstGeom prst="rect">
            <a:avLst/>
          </a:prstGeom>
          <a:solidFill>
            <a:schemeClr val="lt1"/>
          </a:solidFill>
          <a:ln>
            <a:noFill/>
          </a:ln>
        </p:spPr>
        <p:txBody>
          <a:bodyPr spcFirstLastPara="1" wrap="square" lIns="89150" tIns="34275" rIns="2057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Webinar series </a:t>
            </a:r>
            <a:r>
              <a:rPr kumimoji="0" lang="en"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(monthly)</a:t>
            </a:r>
            <a:endParaRPr kumimoji="0"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Virtual happy hours </a:t>
            </a:r>
            <a:r>
              <a:rPr kumimoji="0" lang="en"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(biweekly)</a:t>
            </a:r>
            <a:endParaRPr kumimoji="0" sz="1500" b="1"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endParaRPr>
          </a:p>
        </p:txBody>
      </p:sp>
      <p:pic>
        <p:nvPicPr>
          <p:cNvPr id="347" name="Google Shape;347;p52"/>
          <p:cNvPicPr preferRelativeResize="0"/>
          <p:nvPr/>
        </p:nvPicPr>
        <p:blipFill rotWithShape="1">
          <a:blip r:embed="rId15">
            <a:alphaModFix/>
          </a:blip>
          <a:srcRect t="9479" b="41609"/>
          <a:stretch/>
        </p:blipFill>
        <p:spPr>
          <a:xfrm>
            <a:off x="6229550" y="1993575"/>
            <a:ext cx="2859075" cy="1166201"/>
          </a:xfrm>
          <a:prstGeom prst="rect">
            <a:avLst/>
          </a:prstGeom>
          <a:noFill/>
          <a:ln>
            <a:noFill/>
          </a:ln>
        </p:spPr>
      </p:pic>
      <p:sp>
        <p:nvSpPr>
          <p:cNvPr id="348" name="Google Shape;348;p52"/>
          <p:cNvSpPr txBox="1"/>
          <p:nvPr/>
        </p:nvSpPr>
        <p:spPr>
          <a:xfrm>
            <a:off x="6242569" y="1397550"/>
            <a:ext cx="2859000" cy="578700"/>
          </a:xfrm>
          <a:prstGeom prst="rect">
            <a:avLst/>
          </a:prstGeom>
          <a:solidFill>
            <a:schemeClr val="lt1"/>
          </a:solidFill>
          <a:ln>
            <a:noFill/>
          </a:ln>
        </p:spPr>
        <p:txBody>
          <a:bodyPr spcFirstLastPara="1" wrap="square" lIns="89150" tIns="150875" rIns="91425" bIns="1577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Global research funding</a:t>
            </a:r>
            <a:r>
              <a:rPr kumimoji="0" lang="en"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 </a:t>
            </a:r>
            <a:endParaRPr kumimoji="0"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for impactful projects</a:t>
            </a:r>
            <a:endParaRPr kumimoji="0"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endParaRPr>
          </a:p>
        </p:txBody>
      </p:sp>
      <p:sp>
        <p:nvSpPr>
          <p:cNvPr id="349" name="Google Shape;349;p52"/>
          <p:cNvSpPr/>
          <p:nvPr/>
        </p:nvSpPr>
        <p:spPr>
          <a:xfrm>
            <a:off x="6240957" y="1131650"/>
            <a:ext cx="2859000" cy="266100"/>
          </a:xfrm>
          <a:prstGeom prst="rect">
            <a:avLst/>
          </a:prstGeom>
          <a:solidFill>
            <a:srgbClr val="0070C0"/>
          </a:solidFill>
          <a:ln>
            <a:noFill/>
          </a:ln>
        </p:spPr>
        <p:txBody>
          <a:bodyPr spcFirstLastPara="1" wrap="square" lIns="68575" tIns="68575" rIns="68575" bIns="685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Funding programs</a:t>
            </a:r>
            <a:endParaRPr kumimoji="0" sz="15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350" name="Google Shape;350;p52"/>
          <p:cNvSpPr/>
          <p:nvPr/>
        </p:nvSpPr>
        <p:spPr>
          <a:xfrm>
            <a:off x="3033207" y="3264493"/>
            <a:ext cx="3106500" cy="1714500"/>
          </a:xfrm>
          <a:prstGeom prst="rect">
            <a:avLst/>
          </a:prstGeom>
          <a:noFill/>
          <a:ln w="28575" cap="flat" cmpd="sng">
            <a:solidFill>
              <a:srgbClr val="0070C0"/>
            </a:solidFill>
            <a:prstDash val="solid"/>
            <a:round/>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351;p52"/>
          <p:cNvSpPr/>
          <p:nvPr/>
        </p:nvSpPr>
        <p:spPr>
          <a:xfrm>
            <a:off x="6242573" y="1138140"/>
            <a:ext cx="2859000" cy="2003400"/>
          </a:xfrm>
          <a:prstGeom prst="rect">
            <a:avLst/>
          </a:prstGeom>
          <a:noFill/>
          <a:ln w="28575" cap="flat" cmpd="sng">
            <a:solidFill>
              <a:srgbClr val="0070C0"/>
            </a:solidFill>
            <a:prstDash val="solid"/>
            <a:round/>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352;p52"/>
          <p:cNvSpPr/>
          <p:nvPr/>
        </p:nvSpPr>
        <p:spPr>
          <a:xfrm>
            <a:off x="79856" y="1140196"/>
            <a:ext cx="2859000" cy="2005800"/>
          </a:xfrm>
          <a:prstGeom prst="rect">
            <a:avLst/>
          </a:prstGeom>
          <a:noFill/>
          <a:ln w="28575" cap="flat" cmpd="sng">
            <a:solidFill>
              <a:srgbClr val="0070C0"/>
            </a:solidFill>
            <a:prstDash val="solid"/>
            <a:round/>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353;p52"/>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888888"/>
                </a:solidFill>
                <a:effectLst/>
                <a:uLnTx/>
                <a:uFillTx/>
                <a:latin typeface="Source Sans Pro"/>
                <a:ea typeface="Source Sans Pro"/>
                <a:cs typeface="Source Sans Pro"/>
                <a:sym typeface="Source Sans Pr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146</a:t>
            </a:fld>
            <a:endParaRPr kumimoji="0" sz="1000" b="0" i="0" u="none" strike="noStrike" kern="0" cap="none" spc="0" normalizeH="0" baseline="0" noProof="0">
              <a:ln>
                <a:noFill/>
              </a:ln>
              <a:solidFill>
                <a:srgbClr val="888888"/>
              </a:solidFill>
              <a:effectLst/>
              <a:uLnTx/>
              <a:uFillTx/>
              <a:latin typeface="Source Sans Pro"/>
              <a:ea typeface="Source Sans Pro"/>
              <a:cs typeface="Source Sans Pro"/>
              <a:sym typeface="Source Sans Pro"/>
            </a:endParaRPr>
          </a:p>
        </p:txBody>
      </p:sp>
      <p:pic>
        <p:nvPicPr>
          <p:cNvPr id="354" name="Google Shape;354;p52"/>
          <p:cNvPicPr preferRelativeResize="0"/>
          <p:nvPr/>
        </p:nvPicPr>
        <p:blipFill rotWithShape="1">
          <a:blip r:embed="rId16">
            <a:alphaModFix/>
          </a:blip>
          <a:srcRect t="-34216" r="4870" b="57600"/>
          <a:stretch/>
        </p:blipFill>
        <p:spPr>
          <a:xfrm>
            <a:off x="3035975" y="1607925"/>
            <a:ext cx="3106582" cy="1531748"/>
          </a:xfrm>
          <a:prstGeom prst="rect">
            <a:avLst/>
          </a:prstGeom>
          <a:noFill/>
          <a:ln>
            <a:noFill/>
          </a:ln>
        </p:spPr>
      </p:pic>
      <p:sp>
        <p:nvSpPr>
          <p:cNvPr id="355" name="Google Shape;355;p52"/>
          <p:cNvSpPr txBox="1"/>
          <p:nvPr/>
        </p:nvSpPr>
        <p:spPr>
          <a:xfrm>
            <a:off x="3035975" y="1408525"/>
            <a:ext cx="3106500" cy="1308600"/>
          </a:xfrm>
          <a:prstGeom prst="rect">
            <a:avLst/>
          </a:prstGeom>
          <a:solidFill>
            <a:schemeClr val="lt1"/>
          </a:solidFill>
          <a:ln>
            <a:noFill/>
          </a:ln>
        </p:spPr>
        <p:txBody>
          <a:bodyPr spcFirstLastPara="1" wrap="square" lIns="89150" tIns="48000" rIns="2057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Workshop series</a:t>
            </a:r>
            <a:endParaRPr kumimoji="0"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endParaRPr>
          </a:p>
          <a:p>
            <a:pPr marL="342900" marR="0" lvl="0" indent="-260350" algn="l" defTabSz="914400" rtl="0" eaLnBrk="1" fontAlgn="auto" latinLnBrk="0" hangingPunct="1">
              <a:lnSpc>
                <a:spcPct val="100000"/>
              </a:lnSpc>
              <a:spcBef>
                <a:spcPts val="0"/>
              </a:spcBef>
              <a:spcAft>
                <a:spcPts val="0"/>
              </a:spcAft>
              <a:buClr>
                <a:srgbClr val="000000"/>
              </a:buClr>
              <a:buSzPts val="1500"/>
              <a:buFont typeface="Source Sans Pro"/>
              <a:buChar char="▸"/>
              <a:tabLst/>
              <a:defRPr/>
            </a:pPr>
            <a:r>
              <a:rPr kumimoji="0" lang="en"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Next workshop @ </a:t>
            </a:r>
            <a:r>
              <a:rPr kumimoji="0" lang="en" sz="1500" b="0" i="0" u="none" strike="noStrike" kern="0" cap="none" spc="0" normalizeH="0" baseline="0" noProof="0" dirty="0" err="1">
                <a:ln>
                  <a:noFill/>
                </a:ln>
                <a:solidFill>
                  <a:srgbClr val="000000"/>
                </a:solidFill>
                <a:effectLst/>
                <a:uLnTx/>
                <a:uFillTx/>
                <a:latin typeface="Source Sans Pro"/>
                <a:ea typeface="Source Sans Pro"/>
                <a:cs typeface="Source Sans Pro"/>
                <a:sym typeface="Source Sans Pro"/>
              </a:rPr>
              <a:t>NeurIPS</a:t>
            </a:r>
            <a:r>
              <a:rPr kumimoji="0" lang="en"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 ’23 </a:t>
            </a:r>
          </a:p>
          <a:p>
            <a:pPr marL="342900" marR="0" lvl="0" indent="-260350" algn="l" defTabSz="914400" rtl="0" eaLnBrk="1" fontAlgn="auto" latinLnBrk="0" hangingPunct="1">
              <a:lnSpc>
                <a:spcPct val="100000"/>
              </a:lnSpc>
              <a:spcBef>
                <a:spcPts val="0"/>
              </a:spcBef>
              <a:spcAft>
                <a:spcPts val="0"/>
              </a:spcAft>
              <a:buClr>
                <a:srgbClr val="000000"/>
              </a:buClr>
              <a:buSzPts val="1500"/>
              <a:buFont typeface="Source Sans Pro"/>
              <a:buChar char="▸"/>
              <a:tabLst/>
              <a:defRPr/>
            </a:pPr>
            <a:r>
              <a:rPr kumimoji="0" lang="en" sz="1500" b="0" i="0" u="none" strike="noStrike" kern="0" cap="none" spc="0" normalizeH="0" baseline="0" noProof="0" dirty="0">
                <a:ln>
                  <a:noFill/>
                </a:ln>
                <a:solidFill>
                  <a:srgbClr val="000000"/>
                </a:solidFill>
                <a:effectLst/>
                <a:uLnTx/>
                <a:uFill>
                  <a:noFill/>
                </a:uFill>
                <a:latin typeface="Source Sans Pro"/>
                <a:ea typeface="Source Sans Pro"/>
                <a:cs typeface="Source Sans Pro"/>
                <a:sym typeface="Source Sans Pro"/>
                <a:hlinkClick r:id="rId17">
                  <a:extLst>
                    <a:ext uri="{A12FA001-AC4F-418D-AE19-62706E023703}">
                      <ahyp:hlinkClr xmlns:ahyp="http://schemas.microsoft.com/office/drawing/2018/hyperlinkcolor" val="tx"/>
                    </a:ext>
                  </a:extLst>
                </a:hlinkClick>
              </a:rPr>
              <a:t>View past papers at: www.climatechange.ai/papers</a:t>
            </a:r>
            <a:endParaRPr kumimoji="0"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4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Summer school </a:t>
            </a:r>
            <a:r>
              <a:rPr kumimoji="0" lang="en"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rPr>
              <a:t>in ML and climate</a:t>
            </a:r>
            <a:endParaRPr kumimoji="0" sz="1500" b="0" i="0" u="none" strike="noStrike" kern="0" cap="none" spc="0" normalizeH="0" baseline="0" noProof="0" dirty="0">
              <a:ln>
                <a:noFill/>
              </a:ln>
              <a:solidFill>
                <a:srgbClr val="000000"/>
              </a:solidFill>
              <a:effectLst/>
              <a:uLnTx/>
              <a:uFillTx/>
              <a:latin typeface="Source Sans Pro"/>
              <a:ea typeface="Source Sans Pro"/>
              <a:cs typeface="Source Sans Pro"/>
              <a:sym typeface="Source Sans Pro"/>
            </a:endParaRPr>
          </a:p>
        </p:txBody>
      </p:sp>
      <p:sp>
        <p:nvSpPr>
          <p:cNvPr id="356" name="Google Shape;356;p52"/>
          <p:cNvSpPr/>
          <p:nvPr/>
        </p:nvSpPr>
        <p:spPr>
          <a:xfrm>
            <a:off x="3035972" y="1137600"/>
            <a:ext cx="3106500" cy="265200"/>
          </a:xfrm>
          <a:prstGeom prst="rect">
            <a:avLst/>
          </a:prstGeom>
          <a:solidFill>
            <a:srgbClr val="0070C0"/>
          </a:solidFill>
          <a:ln>
            <a:noFill/>
          </a:ln>
        </p:spPr>
        <p:txBody>
          <a:bodyPr spcFirstLastPara="1" wrap="square" lIns="68575" tIns="68575" rIns="68575" bIns="685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Conferences &amp; events</a:t>
            </a:r>
            <a:endParaRPr kumimoji="0" sz="15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357" name="Google Shape;357;p52"/>
          <p:cNvSpPr/>
          <p:nvPr/>
        </p:nvSpPr>
        <p:spPr>
          <a:xfrm>
            <a:off x="3036638" y="1140177"/>
            <a:ext cx="3106500" cy="1999500"/>
          </a:xfrm>
          <a:prstGeom prst="rect">
            <a:avLst/>
          </a:prstGeom>
          <a:noFill/>
          <a:ln w="28575" cap="flat" cmpd="sng">
            <a:solidFill>
              <a:srgbClr val="0070C0"/>
            </a:solidFill>
            <a:prstDash val="solid"/>
            <a:round/>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descr="A screenshot of a keywords&#10;&#10;Description automatically generated">
            <a:extLst>
              <a:ext uri="{FF2B5EF4-FFF2-40B4-BE49-F238E27FC236}">
                <a16:creationId xmlns:a16="http://schemas.microsoft.com/office/drawing/2014/main" id="{018AB5DB-8539-FE25-BF33-B498820A5C04}"/>
              </a:ext>
            </a:extLst>
          </p:cNvPr>
          <p:cNvPicPr>
            <a:picLocks noChangeAspect="1"/>
          </p:cNvPicPr>
          <p:nvPr/>
        </p:nvPicPr>
        <p:blipFill rotWithShape="1">
          <a:blip r:embed="rId18"/>
          <a:srcRect b="31682"/>
          <a:stretch/>
        </p:blipFill>
        <p:spPr>
          <a:xfrm>
            <a:off x="200784" y="2219419"/>
            <a:ext cx="2202588" cy="820949"/>
          </a:xfrm>
          <a:prstGeom prst="rect">
            <a:avLst/>
          </a:prstGeom>
        </p:spPr>
      </p:pic>
    </p:spTree>
    <p:extLst>
      <p:ext uri="{BB962C8B-B14F-4D97-AF65-F5344CB8AC3E}">
        <p14:creationId xmlns:p14="http://schemas.microsoft.com/office/powerpoint/2010/main" val="176705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83"/>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Other relevant resources</a:t>
            </a:r>
            <a:endParaRPr/>
          </a:p>
        </p:txBody>
      </p:sp>
      <p:sp>
        <p:nvSpPr>
          <p:cNvPr id="1768" name="Google Shape;1768;p183"/>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9" name="Google Shape;1769;p183"/>
          <p:cNvSpPr txBox="1">
            <a:spLocks noGrp="1"/>
          </p:cNvSpPr>
          <p:nvPr>
            <p:ph type="body" idx="1"/>
          </p:nvPr>
        </p:nvSpPr>
        <p:spPr>
          <a:xfrm>
            <a:off x="420675" y="3246816"/>
            <a:ext cx="8515500" cy="1655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000" u="sng" dirty="0">
                <a:solidFill>
                  <a:schemeClr val="dk1"/>
                </a:solidFill>
              </a:rPr>
              <a:t>Publication venues:</a:t>
            </a:r>
            <a:r>
              <a:rPr lang="en" sz="2000" dirty="0">
                <a:solidFill>
                  <a:schemeClr val="dk1"/>
                </a:solidFill>
              </a:rPr>
              <a:t> ICML/</a:t>
            </a:r>
            <a:r>
              <a:rPr lang="en" sz="2000" dirty="0" err="1">
                <a:solidFill>
                  <a:schemeClr val="dk1"/>
                </a:solidFill>
              </a:rPr>
              <a:t>NeurIPS</a:t>
            </a:r>
            <a:r>
              <a:rPr lang="en" sz="2000" dirty="0">
                <a:solidFill>
                  <a:schemeClr val="dk1"/>
                </a:solidFill>
              </a:rPr>
              <a:t>/CVPR/</a:t>
            </a:r>
            <a:r>
              <a:rPr lang="en" sz="2000" dirty="0" err="1">
                <a:solidFill>
                  <a:schemeClr val="dk1"/>
                </a:solidFill>
              </a:rPr>
              <a:t>etc</a:t>
            </a:r>
            <a:r>
              <a:rPr lang="en" sz="2000" dirty="0">
                <a:solidFill>
                  <a:schemeClr val="dk1"/>
                </a:solidFill>
              </a:rPr>
              <a:t>, ongoing special track of JMLR, Environmental Data Science, ACM COMPASS, many domain-specific venues</a:t>
            </a:r>
            <a:endParaRPr sz="2000" dirty="0">
              <a:solidFill>
                <a:schemeClr val="dk1"/>
              </a:solidFill>
            </a:endParaRPr>
          </a:p>
          <a:p>
            <a:pPr marL="0" lvl="0" indent="0" algn="l" rtl="0">
              <a:spcBef>
                <a:spcPts val="1200"/>
              </a:spcBef>
              <a:spcAft>
                <a:spcPts val="1200"/>
              </a:spcAft>
              <a:buNone/>
            </a:pPr>
            <a:r>
              <a:rPr lang="en" sz="2000" u="sng" dirty="0">
                <a:solidFill>
                  <a:schemeClr val="dk1"/>
                </a:solidFill>
              </a:rPr>
              <a:t>More info</a:t>
            </a:r>
            <a:r>
              <a:rPr lang="en" sz="2000" dirty="0">
                <a:solidFill>
                  <a:schemeClr val="dk1"/>
                </a:solidFill>
              </a:rPr>
              <a:t> in the </a:t>
            </a:r>
            <a:r>
              <a:rPr lang="en" sz="2000" b="1" dirty="0">
                <a:solidFill>
                  <a:srgbClr val="0070C0"/>
                </a:solidFill>
                <a:uFill>
                  <a:noFill/>
                </a:uFill>
                <a:hlinkClick r:id="rId3">
                  <a:extLst>
                    <a:ext uri="{A12FA001-AC4F-418D-AE19-62706E023703}">
                      <ahyp:hlinkClr xmlns:ahyp="http://schemas.microsoft.com/office/drawing/2018/hyperlinkcolor" val="tx"/>
                    </a:ext>
                  </a:extLst>
                </a:hlinkClick>
              </a:rPr>
              <a:t>Climate Change AI monthly newsletter</a:t>
            </a:r>
            <a:endParaRPr sz="2000" b="1" dirty="0">
              <a:solidFill>
                <a:srgbClr val="0070C0"/>
              </a:solidFill>
            </a:endParaRPr>
          </a:p>
        </p:txBody>
      </p:sp>
      <p:sp>
        <p:nvSpPr>
          <p:cNvPr id="1770" name="Google Shape;1770;p183"/>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147</a:t>
            </a:fld>
            <a:endParaRPr>
              <a:latin typeface="Source Sans Pro"/>
              <a:ea typeface="Source Sans Pro"/>
              <a:cs typeface="Source Sans Pro"/>
              <a:sym typeface="Source Sans Pro"/>
            </a:endParaRPr>
          </a:p>
        </p:txBody>
      </p:sp>
      <p:sp>
        <p:nvSpPr>
          <p:cNvPr id="1771" name="Google Shape;1771;p183"/>
          <p:cNvSpPr txBox="1"/>
          <p:nvPr/>
        </p:nvSpPr>
        <p:spPr>
          <a:xfrm>
            <a:off x="449174" y="799550"/>
            <a:ext cx="8694825" cy="2495012"/>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Clr>
                <a:schemeClr val="dk1"/>
              </a:buClr>
              <a:buSzPts val="1100"/>
              <a:buFont typeface="Arial"/>
              <a:buNone/>
            </a:pPr>
            <a:r>
              <a:rPr lang="en" sz="2000" u="sng" dirty="0">
                <a:solidFill>
                  <a:schemeClr val="dk1"/>
                </a:solidFill>
                <a:latin typeface="Source Sans Pro"/>
                <a:ea typeface="Source Sans Pro"/>
                <a:cs typeface="Source Sans Pro"/>
                <a:sym typeface="Source Sans Pro"/>
              </a:rPr>
              <a:t>Selected communities &amp; events</a:t>
            </a:r>
            <a:endParaRPr sz="2000" dirty="0">
              <a:solidFill>
                <a:schemeClr val="dk1"/>
              </a:solidFill>
              <a:latin typeface="Source Sans Pro"/>
              <a:ea typeface="Source Sans Pro"/>
              <a:cs typeface="Source Sans Pro"/>
              <a:sym typeface="Source Sans Pro"/>
            </a:endParaRPr>
          </a:p>
          <a:p>
            <a:pPr marL="457200" lvl="0" indent="-355600" algn="l" rtl="0">
              <a:lnSpc>
                <a:spcPct val="114000"/>
              </a:lnSpc>
              <a:spcBef>
                <a:spcPts val="1200"/>
              </a:spcBef>
              <a:spcAft>
                <a:spcPts val="0"/>
              </a:spcAft>
              <a:buClr>
                <a:schemeClr val="dk1"/>
              </a:buClr>
              <a:buSzPts val="2000"/>
              <a:buChar char="▸"/>
            </a:pPr>
            <a:r>
              <a:rPr lang="en" sz="2000" b="1" dirty="0">
                <a:solidFill>
                  <a:schemeClr val="dk1"/>
                </a:solidFill>
                <a:latin typeface="Source Sans Pro"/>
                <a:ea typeface="Source Sans Pro"/>
                <a:cs typeface="Source Sans Pro"/>
                <a:sym typeface="Source Sans Pro"/>
              </a:rPr>
              <a:t>Energy: </a:t>
            </a:r>
            <a:r>
              <a:rPr lang="en" sz="2000" dirty="0">
                <a:solidFill>
                  <a:schemeClr val="dk1"/>
                </a:solidFill>
                <a:latin typeface="Source Sans Pro"/>
                <a:ea typeface="Source Sans Pro"/>
                <a:cs typeface="Source Sans Pro"/>
                <a:sym typeface="Source Sans Pro"/>
              </a:rPr>
              <a:t>ACM e-Energy, IEEE Power &amp; Energy, PSCC, </a:t>
            </a:r>
            <a:r>
              <a:rPr lang="en" sz="2000" dirty="0" err="1">
                <a:solidFill>
                  <a:schemeClr val="dk1"/>
                </a:solidFill>
                <a:latin typeface="Source Sans Pro"/>
                <a:ea typeface="Source Sans Pro"/>
                <a:cs typeface="Source Sans Pro"/>
                <a:sym typeface="Source Sans Pro"/>
              </a:rPr>
              <a:t>BuildSys</a:t>
            </a:r>
            <a:r>
              <a:rPr lang="en" sz="2000" dirty="0">
                <a:solidFill>
                  <a:schemeClr val="dk1"/>
                </a:solidFill>
                <a:latin typeface="Source Sans Pro"/>
                <a:ea typeface="Source Sans Pro"/>
                <a:cs typeface="Source Sans Pro"/>
                <a:sym typeface="Source Sans Pro"/>
              </a:rPr>
              <a:t>, AI.EPRI</a:t>
            </a:r>
            <a:endParaRPr sz="2000" dirty="0">
              <a:solidFill>
                <a:schemeClr val="dk1"/>
              </a:solidFill>
              <a:latin typeface="Source Sans Pro"/>
              <a:ea typeface="Source Sans Pro"/>
              <a:cs typeface="Source Sans Pro"/>
              <a:sym typeface="Source Sans Pro"/>
            </a:endParaRPr>
          </a:p>
          <a:p>
            <a:pPr marL="457200" lvl="0" indent="-355600" algn="l" rtl="0">
              <a:lnSpc>
                <a:spcPct val="114000"/>
              </a:lnSpc>
              <a:spcBef>
                <a:spcPts val="0"/>
              </a:spcBef>
              <a:spcAft>
                <a:spcPts val="0"/>
              </a:spcAft>
              <a:buClr>
                <a:schemeClr val="dk1"/>
              </a:buClr>
              <a:buSzPts val="2000"/>
              <a:buChar char="▸"/>
            </a:pPr>
            <a:r>
              <a:rPr lang="en" sz="2000" b="1" dirty="0">
                <a:solidFill>
                  <a:schemeClr val="dk1"/>
                </a:solidFill>
                <a:latin typeface="Source Sans Pro"/>
                <a:ea typeface="Source Sans Pro"/>
                <a:cs typeface="Source Sans Pro"/>
                <a:sym typeface="Source Sans Pro"/>
              </a:rPr>
              <a:t>Land use: </a:t>
            </a:r>
            <a:r>
              <a:rPr lang="en" sz="2000" dirty="0">
                <a:solidFill>
                  <a:schemeClr val="dk1"/>
                </a:solidFill>
                <a:latin typeface="Source Sans Pro"/>
                <a:ea typeface="Source Sans Pro"/>
                <a:cs typeface="Source Sans Pro"/>
                <a:sym typeface="Source Sans Pro"/>
              </a:rPr>
              <a:t>GRSS-IEEE, Int'l Soc. of Precision Ag, </a:t>
            </a:r>
            <a:r>
              <a:rPr lang="en" sz="2000" dirty="0" err="1">
                <a:solidFill>
                  <a:schemeClr val="dk1"/>
                </a:solidFill>
                <a:latin typeface="Source Sans Pro"/>
                <a:ea typeface="Source Sans Pro"/>
                <a:cs typeface="Source Sans Pro"/>
                <a:sym typeface="Source Sans Pro"/>
              </a:rPr>
              <a:t>Restor</a:t>
            </a:r>
            <a:r>
              <a:rPr lang="en" sz="2000" dirty="0">
                <a:solidFill>
                  <a:schemeClr val="dk1"/>
                </a:solidFill>
                <a:latin typeface="Source Sans Pro"/>
                <a:ea typeface="Source Sans Pro"/>
                <a:cs typeface="Source Sans Pro"/>
                <a:sym typeface="Source Sans Pro"/>
              </a:rPr>
              <a:t>, Global Forest Watch</a:t>
            </a:r>
            <a:endParaRPr sz="2000" dirty="0">
              <a:solidFill>
                <a:schemeClr val="dk1"/>
              </a:solidFill>
              <a:latin typeface="Source Sans Pro"/>
              <a:ea typeface="Source Sans Pro"/>
              <a:cs typeface="Source Sans Pro"/>
              <a:sym typeface="Source Sans Pro"/>
            </a:endParaRPr>
          </a:p>
          <a:p>
            <a:pPr marL="457200" lvl="0" indent="-355600" algn="l" rtl="0">
              <a:lnSpc>
                <a:spcPct val="114000"/>
              </a:lnSpc>
              <a:spcBef>
                <a:spcPts val="0"/>
              </a:spcBef>
              <a:spcAft>
                <a:spcPts val="0"/>
              </a:spcAft>
              <a:buClr>
                <a:schemeClr val="dk1"/>
              </a:buClr>
              <a:buSzPts val="2000"/>
              <a:buChar char="▸"/>
            </a:pPr>
            <a:r>
              <a:rPr lang="en" sz="2000" b="1" dirty="0">
                <a:solidFill>
                  <a:schemeClr val="dk1"/>
                </a:solidFill>
                <a:latin typeface="Source Sans Pro"/>
                <a:ea typeface="Source Sans Pro"/>
                <a:cs typeface="Source Sans Pro"/>
                <a:sym typeface="Source Sans Pro"/>
              </a:rPr>
              <a:t>Climate &amp; Earth science: </a:t>
            </a:r>
            <a:r>
              <a:rPr lang="en" sz="2000" dirty="0">
                <a:solidFill>
                  <a:schemeClr val="dk1"/>
                </a:solidFill>
                <a:latin typeface="Source Sans Pro"/>
                <a:ea typeface="Source Sans Pro"/>
                <a:cs typeface="Source Sans Pro"/>
                <a:sym typeface="Source Sans Pro"/>
              </a:rPr>
              <a:t>Climate Informatics, AGU/EGU, Phi-Week</a:t>
            </a:r>
            <a:endParaRPr sz="2000" dirty="0">
              <a:solidFill>
                <a:schemeClr val="dk1"/>
              </a:solidFill>
              <a:latin typeface="Source Sans Pro"/>
              <a:ea typeface="Source Sans Pro"/>
              <a:cs typeface="Source Sans Pro"/>
              <a:sym typeface="Source Sans Pro"/>
            </a:endParaRPr>
          </a:p>
          <a:p>
            <a:pPr marL="457200" lvl="0" indent="-355600" algn="l" rtl="0">
              <a:lnSpc>
                <a:spcPct val="114000"/>
              </a:lnSpc>
              <a:spcBef>
                <a:spcPts val="0"/>
              </a:spcBef>
              <a:spcAft>
                <a:spcPts val="0"/>
              </a:spcAft>
              <a:buClr>
                <a:schemeClr val="dk1"/>
              </a:buClr>
              <a:buSzPts val="2000"/>
              <a:buChar char="▸"/>
            </a:pPr>
            <a:r>
              <a:rPr lang="en" sz="2000" b="1" dirty="0">
                <a:solidFill>
                  <a:schemeClr val="dk1"/>
                </a:solidFill>
                <a:latin typeface="Source Sans Pro"/>
                <a:ea typeface="Source Sans Pro"/>
                <a:cs typeface="Source Sans Pro"/>
                <a:sym typeface="Source Sans Pro"/>
              </a:rPr>
              <a:t>Biodiversity: </a:t>
            </a:r>
            <a:r>
              <a:rPr lang="en" sz="2000" dirty="0">
                <a:solidFill>
                  <a:schemeClr val="dk1"/>
                </a:solidFill>
                <a:latin typeface="Source Sans Pro"/>
                <a:ea typeface="Source Sans Pro"/>
                <a:cs typeface="Source Sans Pro"/>
                <a:sym typeface="Source Sans Pro"/>
              </a:rPr>
              <a:t>AI for Conservation slack, WILDLABS, GEO BON</a:t>
            </a:r>
            <a:endParaRPr sz="2000" u="sng" dirty="0">
              <a:solidFill>
                <a:schemeClr val="dk1"/>
              </a:solidFill>
              <a:latin typeface="Source Sans Pro"/>
              <a:ea typeface="Source Sans Pro"/>
              <a:cs typeface="Source Sans Pro"/>
              <a:sym typeface="Source Sans Pro"/>
            </a:endParaRPr>
          </a:p>
          <a:p>
            <a:pPr marL="457200" lvl="0" indent="-355600" algn="l" rtl="0">
              <a:lnSpc>
                <a:spcPct val="114000"/>
              </a:lnSpc>
              <a:spcBef>
                <a:spcPts val="0"/>
              </a:spcBef>
              <a:spcAft>
                <a:spcPts val="0"/>
              </a:spcAft>
              <a:buClr>
                <a:schemeClr val="dk1"/>
              </a:buClr>
              <a:buSzPts val="2000"/>
              <a:buChar char="▸"/>
            </a:pPr>
            <a:r>
              <a:rPr lang="en" sz="2000" b="1" dirty="0">
                <a:solidFill>
                  <a:schemeClr val="dk1"/>
                </a:solidFill>
                <a:latin typeface="Source Sans Pro"/>
                <a:ea typeface="Source Sans Pro"/>
                <a:cs typeface="Source Sans Pro"/>
                <a:sym typeface="Source Sans Pro"/>
              </a:rPr>
              <a:t>General:</a:t>
            </a:r>
            <a:r>
              <a:rPr lang="en" sz="2000" dirty="0">
                <a:solidFill>
                  <a:schemeClr val="dk1"/>
                </a:solidFill>
                <a:latin typeface="Source Sans Pro"/>
                <a:ea typeface="Source Sans Pro"/>
                <a:cs typeface="Source Sans Pro"/>
                <a:sym typeface="Source Sans Pro"/>
              </a:rPr>
              <a:t> </a:t>
            </a:r>
            <a:r>
              <a:rPr lang="en" sz="2000" dirty="0" err="1">
                <a:solidFill>
                  <a:schemeClr val="dk1"/>
                </a:solidFill>
                <a:latin typeface="Source Sans Pro"/>
                <a:ea typeface="Source Sans Pro"/>
                <a:cs typeface="Source Sans Pro"/>
                <a:sym typeface="Source Sans Pro"/>
              </a:rPr>
              <a:t>CompSustNet</a:t>
            </a:r>
            <a:r>
              <a:rPr lang="en" sz="2000" dirty="0">
                <a:solidFill>
                  <a:schemeClr val="dk1"/>
                </a:solidFill>
                <a:latin typeface="Source Sans Pro"/>
                <a:ea typeface="Source Sans Pro"/>
                <a:cs typeface="Source Sans Pro"/>
                <a:sym typeface="Source Sans Pro"/>
              </a:rPr>
              <a:t> (community &amp; doctoral consortium)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85"/>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Datasets and challenges</a:t>
            </a:r>
            <a:endParaRPr/>
          </a:p>
        </p:txBody>
      </p:sp>
      <p:sp>
        <p:nvSpPr>
          <p:cNvPr id="1787" name="Google Shape;1787;p185"/>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8" name="Google Shape;1788;p185"/>
          <p:cNvSpPr txBox="1">
            <a:spLocks noGrp="1"/>
          </p:cNvSpPr>
          <p:nvPr>
            <p:ph type="body" idx="1"/>
          </p:nvPr>
        </p:nvSpPr>
        <p:spPr>
          <a:xfrm>
            <a:off x="332675" y="918000"/>
            <a:ext cx="8701498"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000" b="1" dirty="0">
                <a:solidFill>
                  <a:schemeClr val="dk1"/>
                </a:solidFill>
              </a:rPr>
              <a:t>Energy: </a:t>
            </a:r>
            <a:r>
              <a:rPr lang="en" sz="2000" dirty="0" err="1">
                <a:solidFill>
                  <a:schemeClr val="dk1"/>
                </a:solidFill>
              </a:rPr>
              <a:t>CityLearn</a:t>
            </a:r>
            <a:r>
              <a:rPr lang="en" sz="2000" dirty="0">
                <a:solidFill>
                  <a:schemeClr val="dk1"/>
                </a:solidFill>
              </a:rPr>
              <a:t>, </a:t>
            </a:r>
            <a:r>
              <a:rPr lang="en" sz="2000" dirty="0" err="1">
                <a:solidFill>
                  <a:schemeClr val="dk1"/>
                </a:solidFill>
              </a:rPr>
              <a:t>OPFLearn</a:t>
            </a:r>
            <a:r>
              <a:rPr lang="en" sz="2000" dirty="0">
                <a:solidFill>
                  <a:schemeClr val="dk1"/>
                </a:solidFill>
              </a:rPr>
              <a:t>, ARPA-E GO, </a:t>
            </a:r>
            <a:r>
              <a:rPr lang="en" sz="2000" dirty="0" err="1">
                <a:solidFill>
                  <a:schemeClr val="dk1"/>
                </a:solidFill>
              </a:rPr>
              <a:t>PowerGridworld</a:t>
            </a:r>
            <a:r>
              <a:rPr lang="en" sz="2000" dirty="0">
                <a:solidFill>
                  <a:schemeClr val="dk1"/>
                </a:solidFill>
              </a:rPr>
              <a:t>, L2RPN, </a:t>
            </a:r>
            <a:r>
              <a:rPr lang="en" sz="2000" dirty="0" err="1">
                <a:solidFill>
                  <a:schemeClr val="dk1"/>
                </a:solidFill>
              </a:rPr>
              <a:t>BeoBench</a:t>
            </a:r>
            <a:r>
              <a:rPr lang="en" sz="2000" dirty="0">
                <a:solidFill>
                  <a:schemeClr val="dk1"/>
                </a:solidFill>
              </a:rPr>
              <a:t>, Building Data Genome, </a:t>
            </a:r>
            <a:r>
              <a:rPr lang="en" sz="2000" dirty="0" err="1">
                <a:solidFill>
                  <a:schemeClr val="dk1"/>
                </a:solidFill>
              </a:rPr>
              <a:t>bbd.labworks.org</a:t>
            </a:r>
            <a:r>
              <a:rPr lang="en" sz="2000" dirty="0">
                <a:solidFill>
                  <a:schemeClr val="dk1"/>
                </a:solidFill>
              </a:rPr>
              <a:t>, COBS, BOPTEST/ACTB, Open Catalyst</a:t>
            </a:r>
            <a:endParaRPr sz="2000" dirty="0">
              <a:solidFill>
                <a:schemeClr val="dk1"/>
              </a:solidFill>
            </a:endParaRPr>
          </a:p>
          <a:p>
            <a:pPr marL="0" lvl="0" indent="0" algn="l" rtl="0">
              <a:spcBef>
                <a:spcPts val="1200"/>
              </a:spcBef>
              <a:spcAft>
                <a:spcPts val="0"/>
              </a:spcAft>
              <a:buNone/>
            </a:pPr>
            <a:r>
              <a:rPr lang="en" sz="2000" b="1" dirty="0">
                <a:solidFill>
                  <a:schemeClr val="dk1"/>
                </a:solidFill>
              </a:rPr>
              <a:t>Land use: </a:t>
            </a:r>
            <a:r>
              <a:rPr lang="en" sz="2000" dirty="0" err="1">
                <a:solidFill>
                  <a:schemeClr val="dk1"/>
                </a:solidFill>
              </a:rPr>
              <a:t>TorchGeo</a:t>
            </a:r>
            <a:r>
              <a:rPr lang="en" sz="2000" dirty="0">
                <a:solidFill>
                  <a:schemeClr val="dk1"/>
                </a:solidFill>
              </a:rPr>
              <a:t>, Radiant </a:t>
            </a:r>
            <a:r>
              <a:rPr lang="en" sz="2000" dirty="0" err="1">
                <a:solidFill>
                  <a:schemeClr val="dk1"/>
                </a:solidFill>
              </a:rPr>
              <a:t>MLHub</a:t>
            </a:r>
            <a:r>
              <a:rPr lang="en" sz="2000" dirty="0">
                <a:solidFill>
                  <a:schemeClr val="dk1"/>
                </a:solidFill>
              </a:rPr>
              <a:t>, </a:t>
            </a:r>
            <a:r>
              <a:rPr lang="en" sz="2000" dirty="0" err="1">
                <a:solidFill>
                  <a:schemeClr val="dk1"/>
                </a:solidFill>
              </a:rPr>
              <a:t>blutjens</a:t>
            </a:r>
            <a:r>
              <a:rPr lang="en" sz="2000" dirty="0">
                <a:solidFill>
                  <a:schemeClr val="dk1"/>
                </a:solidFill>
              </a:rPr>
              <a:t>/awesome-forests, </a:t>
            </a:r>
            <a:r>
              <a:rPr lang="en" sz="2000" dirty="0" err="1">
                <a:solidFill>
                  <a:schemeClr val="dk1"/>
                </a:solidFill>
              </a:rPr>
              <a:t>CropHarvest</a:t>
            </a:r>
            <a:r>
              <a:rPr lang="en" sz="2000" dirty="0">
                <a:solidFill>
                  <a:schemeClr val="dk1"/>
                </a:solidFill>
              </a:rPr>
              <a:t>, </a:t>
            </a:r>
            <a:r>
              <a:rPr lang="en" sz="2000" dirty="0" err="1">
                <a:solidFill>
                  <a:schemeClr val="dk1"/>
                </a:solidFill>
              </a:rPr>
              <a:t>LandCoverNet</a:t>
            </a:r>
            <a:r>
              <a:rPr lang="en" sz="2000" dirty="0">
                <a:solidFill>
                  <a:schemeClr val="dk1"/>
                </a:solidFill>
              </a:rPr>
              <a:t>, Agriculture-Vision, </a:t>
            </a:r>
            <a:r>
              <a:rPr lang="en" sz="2000" dirty="0" err="1">
                <a:solidFill>
                  <a:schemeClr val="dk1"/>
                </a:solidFill>
              </a:rPr>
              <a:t>chrieke</a:t>
            </a:r>
            <a:r>
              <a:rPr lang="en" sz="2000" dirty="0">
                <a:solidFill>
                  <a:schemeClr val="dk1"/>
                </a:solidFill>
              </a:rPr>
              <a:t>/awesome-satellite-imagery-datasets, </a:t>
            </a:r>
            <a:endParaRPr sz="2000" dirty="0">
              <a:solidFill>
                <a:schemeClr val="dk1"/>
              </a:solidFill>
            </a:endParaRPr>
          </a:p>
          <a:p>
            <a:pPr marL="0" lvl="0" indent="0" algn="l" rtl="0">
              <a:spcBef>
                <a:spcPts val="1200"/>
              </a:spcBef>
              <a:spcAft>
                <a:spcPts val="0"/>
              </a:spcAft>
              <a:buNone/>
            </a:pPr>
            <a:r>
              <a:rPr lang="en" sz="2000" b="1" dirty="0">
                <a:solidFill>
                  <a:schemeClr val="dk1"/>
                </a:solidFill>
              </a:rPr>
              <a:t>Climate &amp; Earth science: </a:t>
            </a:r>
            <a:r>
              <a:rPr lang="en" sz="2000" dirty="0" err="1">
                <a:solidFill>
                  <a:schemeClr val="dk1"/>
                </a:solidFill>
              </a:rPr>
              <a:t>mldata.pangeo.io</a:t>
            </a:r>
            <a:r>
              <a:rPr lang="en" sz="2000" dirty="0">
                <a:solidFill>
                  <a:schemeClr val="dk1"/>
                </a:solidFill>
              </a:rPr>
              <a:t>, </a:t>
            </a:r>
            <a:r>
              <a:rPr lang="en" sz="2000" dirty="0" err="1">
                <a:solidFill>
                  <a:schemeClr val="dk1"/>
                </a:solidFill>
              </a:rPr>
              <a:t>ClimateLearn</a:t>
            </a:r>
            <a:r>
              <a:rPr lang="en" sz="2000" dirty="0">
                <a:solidFill>
                  <a:schemeClr val="dk1"/>
                </a:solidFill>
              </a:rPr>
              <a:t>, </a:t>
            </a:r>
            <a:r>
              <a:rPr lang="en" sz="2000" dirty="0" err="1">
                <a:solidFill>
                  <a:schemeClr val="dk1"/>
                </a:solidFill>
              </a:rPr>
              <a:t>ClimART</a:t>
            </a:r>
            <a:r>
              <a:rPr lang="en" sz="2000" dirty="0">
                <a:solidFill>
                  <a:schemeClr val="dk1"/>
                </a:solidFill>
              </a:rPr>
              <a:t>, </a:t>
            </a:r>
            <a:r>
              <a:rPr lang="en" sz="2000" dirty="0" err="1">
                <a:solidFill>
                  <a:schemeClr val="dk1"/>
                </a:solidFill>
              </a:rPr>
              <a:t>CauseMe</a:t>
            </a:r>
            <a:r>
              <a:rPr lang="en" sz="2000" dirty="0">
                <a:solidFill>
                  <a:schemeClr val="dk1"/>
                </a:solidFill>
              </a:rPr>
              <a:t> </a:t>
            </a:r>
            <a:endParaRPr sz="2000" dirty="0">
              <a:solidFill>
                <a:schemeClr val="dk1"/>
              </a:solidFill>
            </a:endParaRPr>
          </a:p>
          <a:p>
            <a:pPr marL="0" lvl="0" indent="0" algn="l" rtl="0">
              <a:spcBef>
                <a:spcPts val="1200"/>
              </a:spcBef>
              <a:spcAft>
                <a:spcPts val="0"/>
              </a:spcAft>
              <a:buNone/>
            </a:pPr>
            <a:r>
              <a:rPr lang="en" sz="2000" b="1" dirty="0">
                <a:solidFill>
                  <a:schemeClr val="dk1"/>
                </a:solidFill>
              </a:rPr>
              <a:t>Adaptation: </a:t>
            </a:r>
            <a:r>
              <a:rPr lang="en" sz="2000" dirty="0" err="1">
                <a:solidFill>
                  <a:schemeClr val="dk1"/>
                </a:solidFill>
              </a:rPr>
              <a:t>wandb</a:t>
            </a:r>
            <a:r>
              <a:rPr lang="en" sz="2000" dirty="0">
                <a:solidFill>
                  <a:schemeClr val="dk1"/>
                </a:solidFill>
              </a:rPr>
              <a:t>/</a:t>
            </a:r>
            <a:r>
              <a:rPr lang="en" sz="2000" dirty="0" err="1">
                <a:solidFill>
                  <a:schemeClr val="dk1"/>
                </a:solidFill>
              </a:rPr>
              <a:t>droughtwatch</a:t>
            </a:r>
            <a:r>
              <a:rPr lang="en" sz="2000" dirty="0">
                <a:solidFill>
                  <a:schemeClr val="dk1"/>
                </a:solidFill>
              </a:rPr>
              <a:t>, Global Flood Database, </a:t>
            </a:r>
            <a:r>
              <a:rPr lang="en" sz="2000" dirty="0" err="1">
                <a:solidFill>
                  <a:schemeClr val="dk1"/>
                </a:solidFill>
              </a:rPr>
              <a:t>FloodNet</a:t>
            </a:r>
            <a:r>
              <a:rPr lang="en" sz="2000" dirty="0">
                <a:solidFill>
                  <a:schemeClr val="dk1"/>
                </a:solidFill>
              </a:rPr>
              <a:t>, ITU GEOAI</a:t>
            </a:r>
            <a:endParaRPr sz="2000" dirty="0">
              <a:solidFill>
                <a:schemeClr val="dk1"/>
              </a:solidFill>
            </a:endParaRPr>
          </a:p>
          <a:p>
            <a:pPr marL="0" lvl="0" indent="0" algn="l" rtl="0">
              <a:spcBef>
                <a:spcPts val="1200"/>
              </a:spcBef>
              <a:spcAft>
                <a:spcPts val="0"/>
              </a:spcAft>
              <a:buNone/>
            </a:pPr>
            <a:r>
              <a:rPr lang="en" sz="2000" b="1" dirty="0">
                <a:solidFill>
                  <a:schemeClr val="dk1"/>
                </a:solidFill>
              </a:rPr>
              <a:t>Biodiversity: </a:t>
            </a:r>
            <a:r>
              <a:rPr lang="en" sz="2000" dirty="0" err="1">
                <a:solidFill>
                  <a:schemeClr val="dk1"/>
                </a:solidFill>
              </a:rPr>
              <a:t>iNat</a:t>
            </a:r>
            <a:r>
              <a:rPr lang="en" sz="2000" dirty="0">
                <a:solidFill>
                  <a:schemeClr val="dk1"/>
                </a:solidFill>
              </a:rPr>
              <a:t> dataset, </a:t>
            </a:r>
            <a:r>
              <a:rPr lang="en" sz="2000" dirty="0" err="1">
                <a:solidFill>
                  <a:schemeClr val="dk1"/>
                </a:solidFill>
              </a:rPr>
              <a:t>LifeCLEF</a:t>
            </a:r>
            <a:r>
              <a:rPr lang="en" sz="2000" dirty="0">
                <a:solidFill>
                  <a:schemeClr val="dk1"/>
                </a:solidFill>
              </a:rPr>
              <a:t>, FGVC, </a:t>
            </a:r>
            <a:r>
              <a:rPr lang="en" sz="2000" dirty="0" err="1">
                <a:solidFill>
                  <a:schemeClr val="dk1"/>
                </a:solidFill>
              </a:rPr>
              <a:t>iWildCam</a:t>
            </a:r>
            <a:r>
              <a:rPr lang="en" sz="2000" dirty="0">
                <a:solidFill>
                  <a:schemeClr val="dk1"/>
                </a:solidFill>
              </a:rPr>
              <a:t>, </a:t>
            </a:r>
            <a:r>
              <a:rPr lang="en" sz="2000" dirty="0" err="1">
                <a:solidFill>
                  <a:schemeClr val="dk1"/>
                </a:solidFill>
              </a:rPr>
              <a:t>Movebank</a:t>
            </a:r>
            <a:endParaRPr sz="2000" dirty="0">
              <a:solidFill>
                <a:schemeClr val="dk1"/>
              </a:solidFill>
            </a:endParaRPr>
          </a:p>
          <a:p>
            <a:pPr marL="0" lvl="0" indent="0" algn="l" rtl="0">
              <a:spcBef>
                <a:spcPts val="1200"/>
              </a:spcBef>
              <a:spcAft>
                <a:spcPts val="1200"/>
              </a:spcAft>
              <a:buNone/>
            </a:pPr>
            <a:r>
              <a:rPr lang="en" sz="2000" u="sng" dirty="0">
                <a:solidFill>
                  <a:schemeClr val="dk1"/>
                </a:solidFill>
              </a:rPr>
              <a:t>More info</a:t>
            </a:r>
            <a:r>
              <a:rPr lang="en" sz="2000" dirty="0">
                <a:solidFill>
                  <a:schemeClr val="dk1"/>
                </a:solidFill>
              </a:rPr>
              <a:t> (or contribute)</a:t>
            </a:r>
            <a:r>
              <a:rPr lang="en" sz="2000" b="1" dirty="0">
                <a:solidFill>
                  <a:schemeClr val="dk1"/>
                </a:solidFill>
              </a:rPr>
              <a:t> </a:t>
            </a:r>
            <a:r>
              <a:rPr lang="en" sz="2000" dirty="0">
                <a:solidFill>
                  <a:schemeClr val="dk1"/>
                </a:solidFill>
              </a:rPr>
              <a:t>at </a:t>
            </a:r>
            <a:r>
              <a:rPr lang="en" sz="2000" b="1" dirty="0">
                <a:solidFill>
                  <a:srgbClr val="0070C0"/>
                </a:solidFill>
                <a:uFill>
                  <a:noFill/>
                </a:uFill>
                <a:hlinkClick r:id="rId3">
                  <a:extLst>
                    <a:ext uri="{A12FA001-AC4F-418D-AE19-62706E023703}">
                      <ahyp:hlinkClr xmlns:ahyp="http://schemas.microsoft.com/office/drawing/2018/hyperlinkcolor" val="tx"/>
                    </a:ext>
                  </a:extLst>
                </a:hlinkClick>
              </a:rPr>
              <a:t>wiki.climatechange.ai</a:t>
            </a:r>
            <a:endParaRPr sz="2000" b="1" dirty="0">
              <a:solidFill>
                <a:srgbClr val="0070C0"/>
              </a:solidFill>
            </a:endParaRPr>
          </a:p>
        </p:txBody>
      </p:sp>
      <p:sp>
        <p:nvSpPr>
          <p:cNvPr id="1793" name="Google Shape;1793;p185"/>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148</a:t>
            </a:fld>
            <a:endParaRPr>
              <a:latin typeface="Source Sans Pro"/>
              <a:ea typeface="Source Sans Pro"/>
              <a:cs typeface="Source Sans Pro"/>
              <a:sym typeface="Source Sans Pro"/>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189"/>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Roadmap for working in this space</a:t>
            </a:r>
            <a:endParaRPr/>
          </a:p>
        </p:txBody>
      </p:sp>
      <p:sp>
        <p:nvSpPr>
          <p:cNvPr id="1840" name="Google Shape;1840;p189"/>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1" name="Google Shape;1841;p189"/>
          <p:cNvSpPr txBox="1">
            <a:spLocks noGrp="1"/>
          </p:cNvSpPr>
          <p:nvPr>
            <p:ph type="body" idx="1"/>
          </p:nvPr>
        </p:nvSpPr>
        <p:spPr>
          <a:xfrm>
            <a:off x="476250" y="994172"/>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b="1">
                <a:solidFill>
                  <a:schemeClr val="dk1"/>
                </a:solidFill>
              </a:rPr>
              <a:t>Identify key areas </a:t>
            </a:r>
            <a:r>
              <a:rPr lang="en" sz="2100">
                <a:solidFill>
                  <a:schemeClr val="dk1"/>
                </a:solidFill>
              </a:rPr>
              <a:t>that you may want to work in</a:t>
            </a:r>
            <a:endParaRPr sz="2100">
              <a:solidFill>
                <a:schemeClr val="dk1"/>
              </a:solidFill>
            </a:endParaRPr>
          </a:p>
          <a:p>
            <a:pPr marL="0" lvl="0" indent="0" algn="l" rtl="0">
              <a:spcBef>
                <a:spcPts val="1200"/>
              </a:spcBef>
              <a:spcAft>
                <a:spcPts val="0"/>
              </a:spcAft>
              <a:buClr>
                <a:schemeClr val="dk1"/>
              </a:buClr>
              <a:buSzPts val="1100"/>
              <a:buFont typeface="Arial"/>
              <a:buNone/>
            </a:pPr>
            <a:r>
              <a:rPr lang="en" sz="2100">
                <a:solidFill>
                  <a:schemeClr val="dk1"/>
                </a:solidFill>
              </a:rPr>
              <a:t>Check out </a:t>
            </a:r>
            <a:r>
              <a:rPr lang="en" sz="2100" b="1">
                <a:solidFill>
                  <a:schemeClr val="dk1"/>
                </a:solidFill>
              </a:rPr>
              <a:t>datasets or challenges </a:t>
            </a:r>
            <a:r>
              <a:rPr lang="en" sz="2100">
                <a:solidFill>
                  <a:schemeClr val="dk1"/>
                </a:solidFill>
              </a:rPr>
              <a:t>to get hands-on practice</a:t>
            </a:r>
            <a:endParaRPr sz="2100">
              <a:solidFill>
                <a:schemeClr val="dk1"/>
              </a:solidFill>
            </a:endParaRPr>
          </a:p>
          <a:p>
            <a:pPr marL="0" lvl="0" indent="0" algn="l" rtl="0">
              <a:spcBef>
                <a:spcPts val="1200"/>
              </a:spcBef>
              <a:spcAft>
                <a:spcPts val="0"/>
              </a:spcAft>
              <a:buNone/>
            </a:pPr>
            <a:r>
              <a:rPr lang="en" sz="2100" b="1">
                <a:solidFill>
                  <a:schemeClr val="dk1"/>
                </a:solidFill>
              </a:rPr>
              <a:t>Explore and learn</a:t>
            </a:r>
            <a:r>
              <a:rPr lang="en" sz="2100">
                <a:solidFill>
                  <a:schemeClr val="dk1"/>
                </a:solidFill>
              </a:rPr>
              <a:t> more, including how non-ML techniques are being used</a:t>
            </a:r>
            <a:endParaRPr sz="2100">
              <a:solidFill>
                <a:schemeClr val="dk1"/>
              </a:solidFill>
            </a:endParaRPr>
          </a:p>
          <a:p>
            <a:pPr marL="0" lvl="0" indent="0" algn="l" rtl="0">
              <a:spcBef>
                <a:spcPts val="1200"/>
              </a:spcBef>
              <a:spcAft>
                <a:spcPts val="0"/>
              </a:spcAft>
              <a:buNone/>
            </a:pPr>
            <a:r>
              <a:rPr lang="en" sz="2100" b="1">
                <a:solidFill>
                  <a:schemeClr val="dk1"/>
                </a:solidFill>
              </a:rPr>
              <a:t>Find (additional) collaborators </a:t>
            </a:r>
            <a:r>
              <a:rPr lang="en" sz="2100">
                <a:solidFill>
                  <a:schemeClr val="dk1"/>
                </a:solidFill>
              </a:rPr>
              <a:t>with complementary domain expertise</a:t>
            </a:r>
            <a:endParaRPr sz="2100">
              <a:solidFill>
                <a:schemeClr val="dk1"/>
              </a:solidFill>
            </a:endParaRPr>
          </a:p>
          <a:p>
            <a:pPr marL="0" lvl="0" indent="0" algn="l" rtl="0">
              <a:spcBef>
                <a:spcPts val="1200"/>
              </a:spcBef>
              <a:spcAft>
                <a:spcPts val="0"/>
              </a:spcAft>
              <a:buNone/>
            </a:pPr>
            <a:r>
              <a:rPr lang="en" sz="2100">
                <a:solidFill>
                  <a:schemeClr val="dk1"/>
                </a:solidFill>
              </a:rPr>
              <a:t>Work together to </a:t>
            </a:r>
            <a:r>
              <a:rPr lang="en" sz="2100" b="1">
                <a:solidFill>
                  <a:schemeClr val="dk1"/>
                </a:solidFill>
              </a:rPr>
              <a:t>scope problems </a:t>
            </a:r>
            <a:r>
              <a:rPr lang="en" sz="2100">
                <a:solidFill>
                  <a:schemeClr val="dk1"/>
                </a:solidFill>
              </a:rPr>
              <a:t>and </a:t>
            </a:r>
            <a:r>
              <a:rPr lang="en" sz="2100" b="1">
                <a:solidFill>
                  <a:schemeClr val="dk1"/>
                </a:solidFill>
              </a:rPr>
              <a:t>data sources</a:t>
            </a:r>
            <a:r>
              <a:rPr lang="en" sz="2100">
                <a:solidFill>
                  <a:schemeClr val="dk1"/>
                </a:solidFill>
              </a:rPr>
              <a:t> (may not be ML-ready)</a:t>
            </a:r>
            <a:endParaRPr sz="2100">
              <a:solidFill>
                <a:schemeClr val="dk1"/>
              </a:solidFill>
            </a:endParaRPr>
          </a:p>
          <a:p>
            <a:pPr marL="0" lvl="0" indent="0" algn="l" rtl="0">
              <a:spcBef>
                <a:spcPts val="1200"/>
              </a:spcBef>
              <a:spcAft>
                <a:spcPts val="0"/>
              </a:spcAft>
              <a:buNone/>
            </a:pPr>
            <a:r>
              <a:rPr lang="en" sz="2100">
                <a:solidFill>
                  <a:schemeClr val="dk1"/>
                </a:solidFill>
              </a:rPr>
              <a:t>Design algorithms to </a:t>
            </a:r>
            <a:r>
              <a:rPr lang="en" sz="2100" b="1">
                <a:solidFill>
                  <a:schemeClr val="dk1"/>
                </a:solidFill>
              </a:rPr>
              <a:t>incorporate domain and deployment constraints</a:t>
            </a:r>
            <a:endParaRPr sz="2100" b="1">
              <a:solidFill>
                <a:schemeClr val="dk1"/>
              </a:solidFill>
            </a:endParaRPr>
          </a:p>
          <a:p>
            <a:pPr marL="0" lvl="0" indent="0" algn="l" rtl="0">
              <a:spcBef>
                <a:spcPts val="1200"/>
              </a:spcBef>
              <a:spcAft>
                <a:spcPts val="0"/>
              </a:spcAft>
              <a:buNone/>
            </a:pPr>
            <a:r>
              <a:rPr lang="en" sz="2100" b="1">
                <a:solidFill>
                  <a:schemeClr val="dk1"/>
                </a:solidFill>
              </a:rPr>
              <a:t>Work with deployment partners</a:t>
            </a:r>
            <a:r>
              <a:rPr lang="en" sz="2100">
                <a:solidFill>
                  <a:schemeClr val="dk1"/>
                </a:solidFill>
              </a:rPr>
              <a:t> &amp; affected stakeholders to guide impact</a:t>
            </a:r>
            <a:endParaRPr sz="2100">
              <a:solidFill>
                <a:schemeClr val="dk1"/>
              </a:solidFill>
            </a:endParaRPr>
          </a:p>
          <a:p>
            <a:pPr marL="0" lvl="0" indent="0" algn="l" rtl="0">
              <a:spcBef>
                <a:spcPts val="1200"/>
              </a:spcBef>
              <a:spcAft>
                <a:spcPts val="1200"/>
              </a:spcAft>
              <a:buNone/>
            </a:pPr>
            <a:endParaRPr sz="2100">
              <a:solidFill>
                <a:schemeClr val="dk1"/>
              </a:solidFill>
            </a:endParaRPr>
          </a:p>
        </p:txBody>
      </p:sp>
      <p:sp>
        <p:nvSpPr>
          <p:cNvPr id="1842" name="Google Shape;1842;p18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149</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3"/>
          <p:cNvSpPr/>
          <p:nvPr/>
        </p:nvSpPr>
        <p:spPr>
          <a:xfrm>
            <a:off x="235500" y="1487850"/>
            <a:ext cx="8549400" cy="783300"/>
          </a:xfrm>
          <a:prstGeom prst="bracketPair">
            <a:avLst/>
          </a:prstGeom>
          <a:no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3"/>
          <p:cNvSpPr txBox="1">
            <a:spLocks noGrp="1"/>
          </p:cNvSpPr>
          <p:nvPr>
            <p:ph type="body" idx="1"/>
          </p:nvPr>
        </p:nvSpPr>
        <p:spPr>
          <a:xfrm>
            <a:off x="311700" y="791575"/>
            <a:ext cx="7398600" cy="3564300"/>
          </a:xfrm>
          <a:prstGeom prst="rect">
            <a:avLst/>
          </a:prstGeom>
        </p:spPr>
        <p:txBody>
          <a:bodyPr spcFirstLastPara="1" wrap="square" lIns="91425" tIns="91425" rIns="91425" bIns="91425" anchor="t" anchorCtr="0">
            <a:normAutofit/>
          </a:bodyPr>
          <a:lstStyle/>
          <a:p>
            <a:pPr marL="0" lvl="0" indent="0" algn="l" rtl="0">
              <a:lnSpc>
                <a:spcPct val="114000"/>
              </a:lnSpc>
              <a:spcBef>
                <a:spcPts val="0"/>
              </a:spcBef>
              <a:spcAft>
                <a:spcPts val="0"/>
              </a:spcAft>
              <a:buClr>
                <a:schemeClr val="dk1"/>
              </a:buClr>
              <a:buSzPts val="2800"/>
              <a:buFont typeface="Arial"/>
              <a:buNone/>
            </a:pPr>
            <a:r>
              <a:rPr lang="en">
                <a:solidFill>
                  <a:schemeClr val="dk1"/>
                </a:solidFill>
              </a:rPr>
              <a:t>Conceptual framework based on </a:t>
            </a:r>
            <a:r>
              <a:rPr lang="en" b="1">
                <a:solidFill>
                  <a:schemeClr val="dk1"/>
                </a:solidFill>
              </a:rPr>
              <a:t>Kaya identity:</a:t>
            </a: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p:txBody>
      </p:sp>
      <p:sp>
        <p:nvSpPr>
          <p:cNvPr id="508" name="Google Shape;508;p83"/>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7931"/>
              <a:buFont typeface="Arial"/>
              <a:buNone/>
            </a:pPr>
            <a:r>
              <a:rPr lang="en"/>
              <a:t>Mitigation: Energy-related emissions</a:t>
            </a:r>
            <a:endParaRPr/>
          </a:p>
        </p:txBody>
      </p:sp>
      <p:sp>
        <p:nvSpPr>
          <p:cNvPr id="509" name="Google Shape;509;p83"/>
          <p:cNvSpPr txBox="1"/>
          <p:nvPr/>
        </p:nvSpPr>
        <p:spPr>
          <a:xfrm>
            <a:off x="3128900" y="2271150"/>
            <a:ext cx="2158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latin typeface="Source Sans Pro"/>
                <a:ea typeface="Source Sans Pro"/>
                <a:cs typeface="Source Sans Pro"/>
                <a:sym typeface="Source Sans Pro"/>
              </a:rPr>
              <a:t>Reducing consumption</a:t>
            </a:r>
            <a:endParaRPr sz="1600" i="1">
              <a:latin typeface="Source Sans Pro"/>
              <a:ea typeface="Source Sans Pro"/>
              <a:cs typeface="Source Sans Pro"/>
              <a:sym typeface="Source Sans Pro"/>
            </a:endParaRPr>
          </a:p>
        </p:txBody>
      </p:sp>
      <p:graphicFrame>
        <p:nvGraphicFramePr>
          <p:cNvPr id="510" name="Google Shape;510;p83"/>
          <p:cNvGraphicFramePr/>
          <p:nvPr/>
        </p:nvGraphicFramePr>
        <p:xfrm>
          <a:off x="707988" y="2757575"/>
          <a:ext cx="7704625" cy="2285940"/>
        </p:xfrm>
        <a:graphic>
          <a:graphicData uri="http://schemas.openxmlformats.org/drawingml/2006/table">
            <a:tbl>
              <a:tblPr>
                <a:noFill/>
                <a:tableStyleId>{958F3E45-2422-44CC-AF38-643B69CAA189}</a:tableStyleId>
              </a:tblPr>
              <a:tblGrid>
                <a:gridCol w="2935825">
                  <a:extLst>
                    <a:ext uri="{9D8B030D-6E8A-4147-A177-3AD203B41FA5}">
                      <a16:colId xmlns:a16="http://schemas.microsoft.com/office/drawing/2014/main" val="20000"/>
                    </a:ext>
                  </a:extLst>
                </a:gridCol>
                <a:gridCol w="4768800">
                  <a:extLst>
                    <a:ext uri="{9D8B030D-6E8A-4147-A177-3AD203B41FA5}">
                      <a16:colId xmlns:a16="http://schemas.microsoft.com/office/drawing/2014/main" val="20001"/>
                    </a:ext>
                  </a:extLst>
                </a:gridCol>
              </a:tblGrid>
              <a:tr h="1272650">
                <a:tc>
                  <a:txBody>
                    <a:bodyPr/>
                    <a:lstStyle/>
                    <a:p>
                      <a:pPr marL="0" lvl="0" indent="0" algn="ctr" rtl="0">
                        <a:spcBef>
                          <a:spcPts val="0"/>
                        </a:spcBef>
                        <a:spcAft>
                          <a:spcPts val="0"/>
                        </a:spcAft>
                        <a:buNone/>
                      </a:pPr>
                      <a:endParaRPr sz="1500" b="1">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r>
                        <a:rPr lang="en" sz="1800" b="1">
                          <a:solidFill>
                            <a:schemeClr val="lt1"/>
                          </a:solidFill>
                          <a:latin typeface="Source Sans Pro"/>
                          <a:ea typeface="Source Sans Pro"/>
                          <a:cs typeface="Source Sans Pro"/>
                          <a:sym typeface="Source Sans Pro"/>
                        </a:rPr>
                        <a:t>Example: Passenger cars</a:t>
                      </a:r>
                      <a:endParaRPr sz="1800" b="1">
                        <a:solidFill>
                          <a:schemeClr val="lt1"/>
                        </a:solidFill>
                        <a:latin typeface="Source Sans Pro"/>
                        <a:ea typeface="Source Sans Pro"/>
                        <a:cs typeface="Source Sans Pro"/>
                        <a:sym typeface="Source Sans Pro"/>
                      </a:endParaRPr>
                    </a:p>
                    <a:p>
                      <a:pPr marL="0" lvl="0" indent="0" algn="ctr" rtl="0">
                        <a:spcBef>
                          <a:spcPts val="0"/>
                        </a:spcBef>
                        <a:spcAft>
                          <a:spcPts val="1600"/>
                        </a:spcAft>
                        <a:buNone/>
                      </a:pPr>
                      <a:r>
                        <a:rPr lang="en" sz="1600" i="1">
                          <a:solidFill>
                            <a:schemeClr val="lt1"/>
                          </a:solidFill>
                          <a:latin typeface="Source Sans Pro"/>
                          <a:ea typeface="Source Sans Pro"/>
                          <a:cs typeface="Source Sans Pro"/>
                          <a:sym typeface="Source Sans Pro"/>
                        </a:rPr>
                        <a:t>Service = vehicle-kilometers</a:t>
                      </a:r>
                      <a:endParaRPr sz="1600" i="1">
                        <a:solidFill>
                          <a:schemeClr val="lt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sz="1800">
                          <a:solidFill>
                            <a:schemeClr val="lt1"/>
                          </a:solidFill>
                          <a:latin typeface="Source Sans Pro"/>
                          <a:ea typeface="Source Sans Pro"/>
                          <a:cs typeface="Source Sans Pro"/>
                          <a:sym typeface="Source Sans Pro"/>
                        </a:rPr>
                        <a:t>Reduce number of miles driven</a:t>
                      </a:r>
                      <a:endParaRPr sz="1800">
                        <a:solidFill>
                          <a:schemeClr val="lt1"/>
                        </a:solidFill>
                        <a:latin typeface="Source Sans Pro"/>
                        <a:ea typeface="Source Sans Pro"/>
                        <a:cs typeface="Source Sans Pro"/>
                        <a:sym typeface="Source Sans Pro"/>
                      </a:endParaRPr>
                    </a:p>
                    <a:p>
                      <a:pPr marL="457200" lvl="0" indent="-342900" algn="l" rtl="0">
                        <a:spcBef>
                          <a:spcPts val="0"/>
                        </a:spcBef>
                        <a:spcAft>
                          <a:spcPts val="0"/>
                        </a:spcAft>
                        <a:buClr>
                          <a:schemeClr val="lt1"/>
                        </a:buClr>
                        <a:buSzPts val="1800"/>
                        <a:buFont typeface="Source Sans Pro"/>
                        <a:buChar char="▸"/>
                      </a:pPr>
                      <a:r>
                        <a:rPr lang="en" sz="1800">
                          <a:solidFill>
                            <a:schemeClr val="lt1"/>
                          </a:solidFill>
                          <a:latin typeface="Source Sans Pro"/>
                          <a:ea typeface="Source Sans Pro"/>
                          <a:cs typeface="Source Sans Pro"/>
                          <a:sym typeface="Source Sans Pro"/>
                        </a:rPr>
                        <a:t>Individual change: Move closer to work</a:t>
                      </a:r>
                      <a:endParaRPr sz="1800">
                        <a:solidFill>
                          <a:schemeClr val="lt1"/>
                        </a:solidFill>
                        <a:latin typeface="Source Sans Pro"/>
                        <a:ea typeface="Source Sans Pro"/>
                        <a:cs typeface="Source Sans Pro"/>
                        <a:sym typeface="Source Sans Pro"/>
                      </a:endParaRPr>
                    </a:p>
                    <a:p>
                      <a:pPr marL="457200" lvl="0" indent="-342900" algn="l" rtl="0">
                        <a:spcBef>
                          <a:spcPts val="0"/>
                        </a:spcBef>
                        <a:spcAft>
                          <a:spcPts val="0"/>
                        </a:spcAft>
                        <a:buClr>
                          <a:schemeClr val="lt1"/>
                        </a:buClr>
                        <a:buSzPts val="1800"/>
                        <a:buFont typeface="Source Sans Pro"/>
                        <a:buChar char="▸"/>
                      </a:pPr>
                      <a:r>
                        <a:rPr lang="en" sz="1800">
                          <a:solidFill>
                            <a:schemeClr val="lt1"/>
                          </a:solidFill>
                          <a:latin typeface="Source Sans Pro"/>
                          <a:ea typeface="Source Sans Pro"/>
                          <a:cs typeface="Source Sans Pro"/>
                          <a:sym typeface="Source Sans Pro"/>
                        </a:rPr>
                        <a:t>Systemic change: Dense urban areas</a:t>
                      </a:r>
                      <a:endParaRPr sz="18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lt1"/>
                          </a:solidFill>
                          <a:latin typeface="Source Sans Pro"/>
                          <a:ea typeface="Source Sans Pro"/>
                          <a:cs typeface="Source Sans Pro"/>
                          <a:sym typeface="Source Sans Pro"/>
                        </a:rPr>
                        <a:t>Increase passengers per trip and vehicle</a:t>
                      </a:r>
                      <a:endParaRPr sz="1800">
                        <a:solidFill>
                          <a:schemeClr val="lt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0"/>
                  </a:ext>
                </a:extLst>
              </a:tr>
              <a:tr h="714325">
                <a:tc>
                  <a:txBody>
                    <a:bodyPr/>
                    <a:lstStyle/>
                    <a:p>
                      <a:pPr marL="0" lvl="0" indent="0" algn="ctr" rtl="0">
                        <a:spcBef>
                          <a:spcPts val="0"/>
                        </a:spcBef>
                        <a:spcAft>
                          <a:spcPts val="0"/>
                        </a:spcAft>
                        <a:buNone/>
                      </a:pPr>
                      <a:r>
                        <a:rPr lang="en" sz="1800" b="1">
                          <a:latin typeface="Source Sans Pro"/>
                          <a:ea typeface="Source Sans Pro"/>
                          <a:cs typeface="Source Sans Pro"/>
                          <a:sym typeface="Source Sans Pro"/>
                        </a:rPr>
                        <a:t>General energy-</a:t>
                      </a:r>
                      <a:endParaRPr sz="1800" b="1">
                        <a:latin typeface="Source Sans Pro"/>
                        <a:ea typeface="Source Sans Pro"/>
                        <a:cs typeface="Source Sans Pro"/>
                        <a:sym typeface="Source Sans Pro"/>
                      </a:endParaRPr>
                    </a:p>
                    <a:p>
                      <a:pPr marL="0" lvl="0" indent="0" algn="ctr" rtl="0">
                        <a:spcBef>
                          <a:spcPts val="0"/>
                        </a:spcBef>
                        <a:spcAft>
                          <a:spcPts val="0"/>
                        </a:spcAft>
                        <a:buNone/>
                      </a:pPr>
                      <a:r>
                        <a:rPr lang="en" sz="1800" b="1">
                          <a:latin typeface="Source Sans Pro"/>
                          <a:ea typeface="Source Sans Pro"/>
                          <a:cs typeface="Source Sans Pro"/>
                          <a:sym typeface="Source Sans Pro"/>
                        </a:rPr>
                        <a:t>related sectors</a:t>
                      </a:r>
                      <a:endParaRPr sz="1800" b="1">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sz="1800">
                          <a:solidFill>
                            <a:schemeClr val="lt1"/>
                          </a:solidFill>
                          <a:latin typeface="Source Sans Pro"/>
                          <a:ea typeface="Source Sans Pro"/>
                          <a:cs typeface="Source Sans Pro"/>
                          <a:sym typeface="Source Sans Pro"/>
                        </a:rPr>
                        <a:t>Individual behavior changes</a:t>
                      </a:r>
                      <a:endParaRPr sz="18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lt1"/>
                          </a:solidFill>
                          <a:latin typeface="Source Sans Pro"/>
                          <a:ea typeface="Source Sans Pro"/>
                          <a:cs typeface="Source Sans Pro"/>
                          <a:sym typeface="Source Sans Pro"/>
                        </a:rPr>
                        <a:t>Systemic changes &amp; structural improvements</a:t>
                      </a:r>
                      <a:endParaRPr sz="1800">
                        <a:solidFill>
                          <a:schemeClr val="lt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1"/>
                  </a:ext>
                </a:extLst>
              </a:tr>
            </a:tbl>
          </a:graphicData>
        </a:graphic>
      </p:graphicFrame>
      <p:pic>
        <p:nvPicPr>
          <p:cNvPr id="511" name="Google Shape;511;p83"/>
          <p:cNvPicPr preferRelativeResize="0"/>
          <p:nvPr/>
        </p:nvPicPr>
        <p:blipFill>
          <a:blip r:embed="rId3">
            <a:alphaModFix/>
          </a:blip>
          <a:stretch>
            <a:fillRect/>
          </a:stretch>
        </p:blipFill>
        <p:spPr>
          <a:xfrm>
            <a:off x="1827049" y="3619443"/>
            <a:ext cx="620426" cy="310226"/>
          </a:xfrm>
          <a:prstGeom prst="rect">
            <a:avLst/>
          </a:prstGeom>
          <a:noFill/>
          <a:ln>
            <a:noFill/>
          </a:ln>
        </p:spPr>
      </p:pic>
      <p:sp>
        <p:nvSpPr>
          <p:cNvPr id="512" name="Google Shape;512;p83"/>
          <p:cNvSpPr txBox="1"/>
          <p:nvPr/>
        </p:nvSpPr>
        <p:spPr>
          <a:xfrm>
            <a:off x="235500" y="1295334"/>
            <a:ext cx="83448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GHG emissions = population   x                                  x                                  x</a:t>
            </a:r>
            <a:endParaRPr sz="1800">
              <a:solidFill>
                <a:schemeClr val="dk1"/>
              </a:solidFill>
              <a:latin typeface="Source Sans Pro"/>
              <a:ea typeface="Source Sans Pro"/>
              <a:cs typeface="Source Sans Pro"/>
              <a:sym typeface="Source Sans Pro"/>
            </a:endParaRPr>
          </a:p>
        </p:txBody>
      </p:sp>
      <p:graphicFrame>
        <p:nvGraphicFramePr>
          <p:cNvPr id="513" name="Google Shape;513;p83"/>
          <p:cNvGraphicFramePr/>
          <p:nvPr/>
        </p:nvGraphicFramePr>
        <p:xfrm>
          <a:off x="3397400" y="1353000"/>
          <a:ext cx="1381975" cy="914340"/>
        </p:xfrm>
        <a:graphic>
          <a:graphicData uri="http://schemas.openxmlformats.org/drawingml/2006/table">
            <a:tbl>
              <a:tblPr>
                <a:noFill/>
                <a:tableStyleId>{958F3E45-2422-44CC-AF38-643B69CAA189}</a:tableStyleId>
              </a:tblPr>
              <a:tblGrid>
                <a:gridCol w="13819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C0D6FC">
                        <a:alpha val="5333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population</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0D6FC">
                        <a:alpha val="53330"/>
                      </a:srgbClr>
                    </a:solidFill>
                  </a:tcPr>
                </a:tc>
                <a:extLst>
                  <a:ext uri="{0D108BD9-81ED-4DB2-BD59-A6C34878D82A}">
                    <a16:rowId xmlns:a16="http://schemas.microsoft.com/office/drawing/2014/main" val="10001"/>
                  </a:ext>
                </a:extLst>
              </a:tr>
            </a:tbl>
          </a:graphicData>
        </a:graphic>
      </p:graphicFrame>
      <p:graphicFrame>
        <p:nvGraphicFramePr>
          <p:cNvPr id="514" name="Google Shape;514;p83"/>
          <p:cNvGraphicFramePr/>
          <p:nvPr/>
        </p:nvGraphicFramePr>
        <p:xfrm>
          <a:off x="5082895" y="1353000"/>
          <a:ext cx="1219400" cy="914340"/>
        </p:xfrm>
        <a:graphic>
          <a:graphicData uri="http://schemas.openxmlformats.org/drawingml/2006/table">
            <a:tbl>
              <a:tblPr>
                <a:noFill/>
                <a:tableStyleId>{958F3E45-2422-44CC-AF38-643B69CAA189}</a:tableStyleId>
              </a:tblPr>
              <a:tblGrid>
                <a:gridCol w="12194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15" name="Google Shape;515;p83"/>
          <p:cNvGraphicFramePr/>
          <p:nvPr/>
        </p:nvGraphicFramePr>
        <p:xfrm>
          <a:off x="6767225" y="1352988"/>
          <a:ext cx="1856775" cy="914340"/>
        </p:xfrm>
        <a:graphic>
          <a:graphicData uri="http://schemas.openxmlformats.org/drawingml/2006/table">
            <a:tbl>
              <a:tblPr>
                <a:noFill/>
                <a:tableStyleId>{958F3E45-2422-44CC-AF38-643B69CAA189}</a:tableStyleId>
              </a:tblPr>
              <a:tblGrid>
                <a:gridCol w="18567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GHG emissions</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16" name="Google Shape;516;p83"/>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15</a:t>
            </a:fld>
            <a:endParaRPr>
              <a:latin typeface="Source Sans Pro"/>
              <a:ea typeface="Source Sans Pro"/>
              <a:cs typeface="Source Sans Pro"/>
              <a:sym typeface="Source Sans Pro"/>
            </a:endParaRPr>
          </a:p>
        </p:txBody>
      </p:sp>
      <p:sp>
        <p:nvSpPr>
          <p:cNvPr id="517" name="Google Shape;517;p83"/>
          <p:cNvSpPr txBox="1"/>
          <p:nvPr/>
        </p:nvSpPr>
        <p:spPr>
          <a:xfrm>
            <a:off x="676685" y="2987035"/>
            <a:ext cx="3000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latin typeface="Source Sans Pro"/>
                <a:ea typeface="Source Sans Pro"/>
                <a:cs typeface="Source Sans Pro"/>
                <a:sym typeface="Source Sans Pro"/>
              </a:rPr>
              <a:t>Example: Passenger cars</a:t>
            </a:r>
            <a:endParaRPr sz="1800" b="1">
              <a:solidFill>
                <a:schemeClr val="dk1"/>
              </a:solidFill>
              <a:latin typeface="Source Sans Pro"/>
              <a:ea typeface="Source Sans Pro"/>
              <a:cs typeface="Source Sans Pro"/>
              <a:sym typeface="Source Sans Pro"/>
            </a:endParaRPr>
          </a:p>
          <a:p>
            <a:pPr marL="0" lvl="0" indent="0" algn="ctr" rtl="0">
              <a:spcBef>
                <a:spcPts val="0"/>
              </a:spcBef>
              <a:spcAft>
                <a:spcPts val="1600"/>
              </a:spcAft>
              <a:buNone/>
            </a:pPr>
            <a:r>
              <a:rPr lang="en" sz="1600" i="1">
                <a:solidFill>
                  <a:schemeClr val="dk1"/>
                </a:solidFill>
                <a:latin typeface="Source Sans Pro"/>
                <a:ea typeface="Source Sans Pro"/>
                <a:cs typeface="Source Sans Pro"/>
                <a:sym typeface="Source Sans Pro"/>
              </a:rPr>
              <a:t>Service = vehicle-kilometers</a:t>
            </a:r>
            <a:endParaRPr/>
          </a:p>
        </p:txBody>
      </p:sp>
      <p:sp>
        <p:nvSpPr>
          <p:cNvPr id="518" name="Google Shape;518;p83"/>
          <p:cNvSpPr txBox="1"/>
          <p:nvPr/>
        </p:nvSpPr>
        <p:spPr>
          <a:xfrm>
            <a:off x="3643825" y="2754726"/>
            <a:ext cx="4930500" cy="144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Reduce number of miles driven</a:t>
            </a:r>
            <a:endParaRPr sz="1800">
              <a:solidFill>
                <a:schemeClr val="dk1"/>
              </a:solidFill>
              <a:latin typeface="Source Sans Pro"/>
              <a:ea typeface="Source Sans Pro"/>
              <a:cs typeface="Source Sans Pro"/>
              <a:sym typeface="Source Sans Pro"/>
            </a:endParaRPr>
          </a:p>
          <a:p>
            <a:pPr marL="457200" lvl="0" indent="-342900" algn="l" rtl="0">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Individual change: Move closer to work</a:t>
            </a:r>
            <a:endParaRPr sz="1800">
              <a:solidFill>
                <a:schemeClr val="dk1"/>
              </a:solidFill>
              <a:latin typeface="Source Sans Pro"/>
              <a:ea typeface="Source Sans Pro"/>
              <a:cs typeface="Source Sans Pro"/>
              <a:sym typeface="Source Sans Pro"/>
            </a:endParaRPr>
          </a:p>
          <a:p>
            <a:pPr marL="457200" lvl="0" indent="-342900" algn="l" rtl="0">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Systemic change: Dense urban areas</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Increase passengers per trip and vehicle</a:t>
            </a:r>
            <a:endParaRPr/>
          </a:p>
        </p:txBody>
      </p:sp>
      <p:sp>
        <p:nvSpPr>
          <p:cNvPr id="519" name="Google Shape;519;p83"/>
          <p:cNvSpPr txBox="1"/>
          <p:nvPr/>
        </p:nvSpPr>
        <p:spPr>
          <a:xfrm>
            <a:off x="3645360" y="4190100"/>
            <a:ext cx="4756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Individual behavior changes</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Systemic changes &amp; structural improvements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1"/>
                                        <p:tgtEl>
                                          <p:spTgt spid="510"/>
                                        </p:tgtEl>
                                      </p:cBhvr>
                                    </p:animEffect>
                                  </p:childTnLst>
                                </p:cTn>
                              </p:par>
                              <p:par>
                                <p:cTn id="8" presetID="10" presetClass="entr" presetSubtype="0" fill="hold" nodeType="withEffect">
                                  <p:stCondLst>
                                    <p:cond delay="0"/>
                                  </p:stCondLst>
                                  <p:childTnLst>
                                    <p:set>
                                      <p:cBhvr>
                                        <p:cTn id="9" dur="1" fill="hold">
                                          <p:stCondLst>
                                            <p:cond delay="0"/>
                                          </p:stCondLst>
                                        </p:cTn>
                                        <p:tgtEl>
                                          <p:spTgt spid="517"/>
                                        </p:tgtEl>
                                        <p:attrNameLst>
                                          <p:attrName>style.visibility</p:attrName>
                                        </p:attrNameLst>
                                      </p:cBhvr>
                                      <p:to>
                                        <p:strVal val="visible"/>
                                      </p:to>
                                    </p:set>
                                    <p:animEffect transition="in" filter="fade">
                                      <p:cBhvr>
                                        <p:cTn id="10" dur="1"/>
                                        <p:tgtEl>
                                          <p:spTgt spid="517"/>
                                        </p:tgtEl>
                                      </p:cBhvr>
                                    </p:animEffect>
                                  </p:childTnLst>
                                </p:cTn>
                              </p:par>
                              <p:par>
                                <p:cTn id="11" presetID="10" presetClass="entr" presetSubtype="0" fill="hold" nodeType="withEffect">
                                  <p:stCondLst>
                                    <p:cond delay="0"/>
                                  </p:stCondLst>
                                  <p:childTnLst>
                                    <p:set>
                                      <p:cBhvr>
                                        <p:cTn id="12" dur="1" fill="hold">
                                          <p:stCondLst>
                                            <p:cond delay="0"/>
                                          </p:stCondLst>
                                        </p:cTn>
                                        <p:tgtEl>
                                          <p:spTgt spid="511"/>
                                        </p:tgtEl>
                                        <p:attrNameLst>
                                          <p:attrName>style.visibility</p:attrName>
                                        </p:attrNameLst>
                                      </p:cBhvr>
                                      <p:to>
                                        <p:strVal val="visible"/>
                                      </p:to>
                                    </p:set>
                                    <p:animEffect transition="in" filter="fade">
                                      <p:cBhvr>
                                        <p:cTn id="13" dur="1"/>
                                        <p:tgtEl>
                                          <p:spTgt spid="5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8"/>
                                        </p:tgtEl>
                                        <p:attrNameLst>
                                          <p:attrName>style.visibility</p:attrName>
                                        </p:attrNameLst>
                                      </p:cBhvr>
                                      <p:to>
                                        <p:strVal val="visible"/>
                                      </p:to>
                                    </p:set>
                                    <p:animEffect transition="in" filter="fade">
                                      <p:cBhvr>
                                        <p:cTn id="18" dur="1"/>
                                        <p:tgtEl>
                                          <p:spTgt spid="5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9"/>
                                        </p:tgtEl>
                                        <p:attrNameLst>
                                          <p:attrName>style.visibility</p:attrName>
                                        </p:attrNameLst>
                                      </p:cBhvr>
                                      <p:to>
                                        <p:strVal val="visible"/>
                                      </p:to>
                                    </p:set>
                                    <p:animEffect transition="in" filter="fade">
                                      <p:cBhvr>
                                        <p:cTn id="23" dur="1"/>
                                        <p:tgtEl>
                                          <p:spTgt spid="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4"/>
          <p:cNvSpPr/>
          <p:nvPr/>
        </p:nvSpPr>
        <p:spPr>
          <a:xfrm>
            <a:off x="235500" y="1487850"/>
            <a:ext cx="8549400" cy="783300"/>
          </a:xfrm>
          <a:prstGeom prst="bracketPair">
            <a:avLst/>
          </a:prstGeom>
          <a:no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4"/>
          <p:cNvSpPr txBox="1">
            <a:spLocks noGrp="1"/>
          </p:cNvSpPr>
          <p:nvPr>
            <p:ph type="body" idx="1"/>
          </p:nvPr>
        </p:nvSpPr>
        <p:spPr>
          <a:xfrm>
            <a:off x="311700" y="791575"/>
            <a:ext cx="7398600" cy="3564300"/>
          </a:xfrm>
          <a:prstGeom prst="rect">
            <a:avLst/>
          </a:prstGeom>
        </p:spPr>
        <p:txBody>
          <a:bodyPr spcFirstLastPara="1" wrap="square" lIns="91425" tIns="91425" rIns="91425" bIns="91425" anchor="t" anchorCtr="0">
            <a:normAutofit/>
          </a:bodyPr>
          <a:lstStyle/>
          <a:p>
            <a:pPr marL="0" lvl="0" indent="0" algn="l" rtl="0">
              <a:lnSpc>
                <a:spcPct val="114000"/>
              </a:lnSpc>
              <a:spcBef>
                <a:spcPts val="0"/>
              </a:spcBef>
              <a:spcAft>
                <a:spcPts val="0"/>
              </a:spcAft>
              <a:buClr>
                <a:schemeClr val="dk1"/>
              </a:buClr>
              <a:buSzPts val="2800"/>
              <a:buFont typeface="Arial"/>
              <a:buNone/>
            </a:pPr>
            <a:r>
              <a:rPr lang="en">
                <a:solidFill>
                  <a:schemeClr val="dk1"/>
                </a:solidFill>
              </a:rPr>
              <a:t>Conceptual framework based on </a:t>
            </a:r>
            <a:r>
              <a:rPr lang="en" b="1">
                <a:solidFill>
                  <a:schemeClr val="dk1"/>
                </a:solidFill>
              </a:rPr>
              <a:t>Kaya identity:</a:t>
            </a: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p:txBody>
      </p:sp>
      <p:sp>
        <p:nvSpPr>
          <p:cNvPr id="526" name="Google Shape;526;p84"/>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7931"/>
              <a:buFont typeface="Arial"/>
              <a:buNone/>
            </a:pPr>
            <a:r>
              <a:rPr lang="en"/>
              <a:t>Mitigation: Energy-related emissions</a:t>
            </a:r>
            <a:endParaRPr/>
          </a:p>
        </p:txBody>
      </p:sp>
      <p:sp>
        <p:nvSpPr>
          <p:cNvPr id="527" name="Google Shape;527;p84"/>
          <p:cNvSpPr txBox="1"/>
          <p:nvPr/>
        </p:nvSpPr>
        <p:spPr>
          <a:xfrm>
            <a:off x="4734525" y="2267712"/>
            <a:ext cx="2158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latin typeface="Source Sans Pro"/>
                <a:ea typeface="Source Sans Pro"/>
                <a:cs typeface="Source Sans Pro"/>
                <a:sym typeface="Source Sans Pro"/>
              </a:rPr>
              <a:t>Improving efficiency</a:t>
            </a:r>
            <a:endParaRPr sz="1600" i="1">
              <a:latin typeface="Source Sans Pro"/>
              <a:ea typeface="Source Sans Pro"/>
              <a:cs typeface="Source Sans Pro"/>
              <a:sym typeface="Source Sans Pro"/>
            </a:endParaRPr>
          </a:p>
        </p:txBody>
      </p:sp>
      <p:sp>
        <p:nvSpPr>
          <p:cNvPr id="528" name="Google Shape;528;p84"/>
          <p:cNvSpPr txBox="1"/>
          <p:nvPr/>
        </p:nvSpPr>
        <p:spPr>
          <a:xfrm>
            <a:off x="235500" y="1295334"/>
            <a:ext cx="83448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GHG emissions = population   x                                  x                                  x</a:t>
            </a:r>
            <a:endParaRPr sz="1800">
              <a:solidFill>
                <a:schemeClr val="dk1"/>
              </a:solidFill>
              <a:latin typeface="Source Sans Pro"/>
              <a:ea typeface="Source Sans Pro"/>
              <a:cs typeface="Source Sans Pro"/>
              <a:sym typeface="Source Sans Pro"/>
            </a:endParaRPr>
          </a:p>
        </p:txBody>
      </p:sp>
      <p:graphicFrame>
        <p:nvGraphicFramePr>
          <p:cNvPr id="529" name="Google Shape;529;p84"/>
          <p:cNvGraphicFramePr/>
          <p:nvPr/>
        </p:nvGraphicFramePr>
        <p:xfrm>
          <a:off x="3397400" y="1353000"/>
          <a:ext cx="1381975" cy="914340"/>
        </p:xfrm>
        <a:graphic>
          <a:graphicData uri="http://schemas.openxmlformats.org/drawingml/2006/table">
            <a:tbl>
              <a:tblPr>
                <a:noFill/>
                <a:tableStyleId>{958F3E45-2422-44CC-AF38-643B69CAA189}</a:tableStyleId>
              </a:tblPr>
              <a:tblGrid>
                <a:gridCol w="13819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population</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30" name="Google Shape;530;p84"/>
          <p:cNvGraphicFramePr/>
          <p:nvPr/>
        </p:nvGraphicFramePr>
        <p:xfrm>
          <a:off x="5082895" y="1353000"/>
          <a:ext cx="1219400" cy="914340"/>
        </p:xfrm>
        <a:graphic>
          <a:graphicData uri="http://schemas.openxmlformats.org/drawingml/2006/table">
            <a:tbl>
              <a:tblPr>
                <a:noFill/>
                <a:tableStyleId>{958F3E45-2422-44CC-AF38-643B69CAA189}</a:tableStyleId>
              </a:tblPr>
              <a:tblGrid>
                <a:gridCol w="12194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C0D6FC">
                        <a:alpha val="53330"/>
                      </a:srgbClr>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0D6FC">
                        <a:alpha val="53330"/>
                      </a:srgbClr>
                    </a:solidFill>
                  </a:tcPr>
                </a:tc>
                <a:extLst>
                  <a:ext uri="{0D108BD9-81ED-4DB2-BD59-A6C34878D82A}">
                    <a16:rowId xmlns:a16="http://schemas.microsoft.com/office/drawing/2014/main" val="10001"/>
                  </a:ext>
                </a:extLst>
              </a:tr>
            </a:tbl>
          </a:graphicData>
        </a:graphic>
      </p:graphicFrame>
      <p:graphicFrame>
        <p:nvGraphicFramePr>
          <p:cNvPr id="531" name="Google Shape;531;p84"/>
          <p:cNvGraphicFramePr/>
          <p:nvPr/>
        </p:nvGraphicFramePr>
        <p:xfrm>
          <a:off x="6767225" y="1352988"/>
          <a:ext cx="1856775" cy="914340"/>
        </p:xfrm>
        <a:graphic>
          <a:graphicData uri="http://schemas.openxmlformats.org/drawingml/2006/table">
            <a:tbl>
              <a:tblPr>
                <a:noFill/>
                <a:tableStyleId>{958F3E45-2422-44CC-AF38-643B69CAA189}</a:tableStyleId>
              </a:tblPr>
              <a:tblGrid>
                <a:gridCol w="18567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GHG emissions</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32" name="Google Shape;532;p84"/>
          <p:cNvGraphicFramePr/>
          <p:nvPr/>
        </p:nvGraphicFramePr>
        <p:xfrm>
          <a:off x="707988" y="2757575"/>
          <a:ext cx="7704625" cy="2285935"/>
        </p:xfrm>
        <a:graphic>
          <a:graphicData uri="http://schemas.openxmlformats.org/drawingml/2006/table">
            <a:tbl>
              <a:tblPr>
                <a:noFill/>
                <a:tableStyleId>{958F3E45-2422-44CC-AF38-643B69CAA189}</a:tableStyleId>
              </a:tblPr>
              <a:tblGrid>
                <a:gridCol w="2935825">
                  <a:extLst>
                    <a:ext uri="{9D8B030D-6E8A-4147-A177-3AD203B41FA5}">
                      <a16:colId xmlns:a16="http://schemas.microsoft.com/office/drawing/2014/main" val="20000"/>
                    </a:ext>
                  </a:extLst>
                </a:gridCol>
                <a:gridCol w="4768800">
                  <a:extLst>
                    <a:ext uri="{9D8B030D-6E8A-4147-A177-3AD203B41FA5}">
                      <a16:colId xmlns:a16="http://schemas.microsoft.com/office/drawing/2014/main" val="20001"/>
                    </a:ext>
                  </a:extLst>
                </a:gridCol>
              </a:tblGrid>
              <a:tr h="1432525">
                <a:tc>
                  <a:txBody>
                    <a:bodyPr/>
                    <a:lstStyle/>
                    <a:p>
                      <a:pPr marL="0" lvl="0" indent="0" algn="ctr" rtl="0">
                        <a:spcBef>
                          <a:spcPts val="0"/>
                        </a:spcBef>
                        <a:spcAft>
                          <a:spcPts val="0"/>
                        </a:spcAft>
                        <a:buNone/>
                      </a:pPr>
                      <a:endParaRPr sz="1500" b="1">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r>
                        <a:rPr lang="en" sz="1800" b="1">
                          <a:solidFill>
                            <a:schemeClr val="dk1"/>
                          </a:solidFill>
                          <a:latin typeface="Source Sans Pro"/>
                          <a:ea typeface="Source Sans Pro"/>
                          <a:cs typeface="Source Sans Pro"/>
                          <a:sym typeface="Source Sans Pro"/>
                        </a:rPr>
                        <a:t>Example: Passenger cars</a:t>
                      </a:r>
                      <a:endParaRPr sz="1800" b="1">
                        <a:solidFill>
                          <a:schemeClr val="dk1"/>
                        </a:solidFill>
                        <a:latin typeface="Source Sans Pro"/>
                        <a:ea typeface="Source Sans Pro"/>
                        <a:cs typeface="Source Sans Pro"/>
                        <a:sym typeface="Source Sans Pro"/>
                      </a:endParaRPr>
                    </a:p>
                    <a:p>
                      <a:pPr marL="0" lvl="0" indent="0" algn="ctr" rtl="0">
                        <a:spcBef>
                          <a:spcPts val="0"/>
                        </a:spcBef>
                        <a:spcAft>
                          <a:spcPts val="1600"/>
                        </a:spcAft>
                        <a:buNone/>
                      </a:pPr>
                      <a:r>
                        <a:rPr lang="en" sz="1600" i="1">
                          <a:solidFill>
                            <a:schemeClr val="dk1"/>
                          </a:solidFill>
                          <a:latin typeface="Source Sans Pro"/>
                          <a:ea typeface="Source Sans Pro"/>
                          <a:cs typeface="Source Sans Pro"/>
                          <a:sym typeface="Source Sans Pro"/>
                        </a:rPr>
                        <a:t>Service = vehicle-kilometers</a:t>
                      </a:r>
                      <a:endParaRPr sz="1600" i="1">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 sz="1800">
                          <a:solidFill>
                            <a:schemeClr val="lt1"/>
                          </a:solidFill>
                          <a:latin typeface="Source Sans Pro"/>
                          <a:ea typeface="Source Sans Pro"/>
                          <a:cs typeface="Source Sans Pro"/>
                          <a:sym typeface="Source Sans Pro"/>
                        </a:rPr>
                        <a:t>Improve vehicle efficiency (e.g., fuel economy)</a:t>
                      </a:r>
                      <a:endParaRPr sz="1800">
                        <a:solidFill>
                          <a:schemeClr val="l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800">
                        <a:solidFill>
                          <a:schemeClr val="l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1800">
                          <a:solidFill>
                            <a:schemeClr val="lt1"/>
                          </a:solidFill>
                          <a:latin typeface="Source Sans Pro"/>
                          <a:ea typeface="Source Sans Pro"/>
                          <a:cs typeface="Source Sans Pro"/>
                          <a:sym typeface="Source Sans Pro"/>
                        </a:rPr>
                        <a:t>Drive more efficiently</a:t>
                      </a:r>
                      <a:endParaRPr sz="1800">
                        <a:solidFill>
                          <a:schemeClr val="l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800">
                        <a:solidFill>
                          <a:schemeClr val="l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1800">
                          <a:solidFill>
                            <a:schemeClr val="lt1"/>
                          </a:solidFill>
                          <a:latin typeface="Source Sans Pro"/>
                          <a:ea typeface="Source Sans Pro"/>
                          <a:cs typeface="Source Sans Pro"/>
                          <a:sym typeface="Source Sans Pro"/>
                        </a:rPr>
                        <a:t>Switch to other transport modes (e.g., bikes)</a:t>
                      </a:r>
                      <a:endParaRPr sz="1800">
                        <a:solidFill>
                          <a:schemeClr val="lt1"/>
                        </a:solidFill>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63800">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Source Sans Pro"/>
                          <a:ea typeface="Source Sans Pro"/>
                          <a:cs typeface="Source Sans Pro"/>
                          <a:sym typeface="Source Sans Pro"/>
                        </a:rPr>
                        <a:t>General energy-</a:t>
                      </a:r>
                      <a:endParaRPr sz="1800" b="1">
                        <a:solidFill>
                          <a:schemeClr val="dk1"/>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1100"/>
                        <a:buFont typeface="Arial"/>
                        <a:buNone/>
                      </a:pPr>
                      <a:r>
                        <a:rPr lang="en" sz="1800" b="1">
                          <a:solidFill>
                            <a:schemeClr val="dk1"/>
                          </a:solidFill>
                          <a:latin typeface="Source Sans Pro"/>
                          <a:ea typeface="Source Sans Pro"/>
                          <a:cs typeface="Source Sans Pro"/>
                          <a:sym typeface="Source Sans Pro"/>
                        </a:rPr>
                        <a:t>related sectors</a:t>
                      </a:r>
                      <a:endParaRPr sz="1800" b="1">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sz="1800">
                          <a:solidFill>
                            <a:schemeClr val="lt1"/>
                          </a:solidFill>
                          <a:latin typeface="Source Sans Pro"/>
                          <a:ea typeface="Source Sans Pro"/>
                          <a:cs typeface="Source Sans Pro"/>
                          <a:sym typeface="Source Sans Pro"/>
                        </a:rPr>
                        <a:t>Efficient end-use technologies</a:t>
                      </a:r>
                      <a:endParaRPr sz="18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lt1"/>
                          </a:solidFill>
                          <a:latin typeface="Source Sans Pro"/>
                          <a:ea typeface="Source Sans Pro"/>
                          <a:cs typeface="Source Sans Pro"/>
                          <a:sym typeface="Source Sans Pro"/>
                        </a:rPr>
                        <a:t>Efficient generation technologies</a:t>
                      </a:r>
                      <a:endParaRPr sz="1800">
                        <a:solidFill>
                          <a:schemeClr val="lt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533" name="Google Shape;533;p84"/>
          <p:cNvPicPr preferRelativeResize="0"/>
          <p:nvPr/>
        </p:nvPicPr>
        <p:blipFill>
          <a:blip r:embed="rId3">
            <a:alphaModFix/>
          </a:blip>
          <a:stretch>
            <a:fillRect/>
          </a:stretch>
        </p:blipFill>
        <p:spPr>
          <a:xfrm>
            <a:off x="1827049" y="3619443"/>
            <a:ext cx="620426" cy="310226"/>
          </a:xfrm>
          <a:prstGeom prst="rect">
            <a:avLst/>
          </a:prstGeom>
          <a:noFill/>
          <a:ln>
            <a:noFill/>
          </a:ln>
        </p:spPr>
      </p:pic>
      <p:sp>
        <p:nvSpPr>
          <p:cNvPr id="534" name="Google Shape;534;p84"/>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16</a:t>
            </a:fld>
            <a:endParaRPr>
              <a:latin typeface="Source Sans Pro"/>
              <a:ea typeface="Source Sans Pro"/>
              <a:cs typeface="Source Sans Pro"/>
              <a:sym typeface="Source Sans Pro"/>
            </a:endParaRPr>
          </a:p>
        </p:txBody>
      </p:sp>
      <p:sp>
        <p:nvSpPr>
          <p:cNvPr id="535" name="Google Shape;535;p84"/>
          <p:cNvSpPr txBox="1"/>
          <p:nvPr/>
        </p:nvSpPr>
        <p:spPr>
          <a:xfrm>
            <a:off x="3644071" y="2845509"/>
            <a:ext cx="4797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Improve vehicle efficiency (e.g., fuel economy)</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Drive more efficiently</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Switch to other transport modes (e.g., bikes)</a:t>
            </a:r>
            <a:endParaRPr/>
          </a:p>
        </p:txBody>
      </p:sp>
      <p:sp>
        <p:nvSpPr>
          <p:cNvPr id="536" name="Google Shape;536;p84"/>
          <p:cNvSpPr txBox="1"/>
          <p:nvPr/>
        </p:nvSpPr>
        <p:spPr>
          <a:xfrm>
            <a:off x="3643358" y="4190100"/>
            <a:ext cx="41298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Efficient end-use technologies</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Efficient generation technologies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1"/>
                                        <p:tgtEl>
                                          <p:spTgt spid="5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6"/>
                                        </p:tgtEl>
                                        <p:attrNameLst>
                                          <p:attrName>style.visibility</p:attrName>
                                        </p:attrNameLst>
                                      </p:cBhvr>
                                      <p:to>
                                        <p:strVal val="visible"/>
                                      </p:to>
                                    </p:set>
                                    <p:animEffect transition="in" filter="fade">
                                      <p:cBhvr>
                                        <p:cTn id="12" dur="1"/>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5"/>
          <p:cNvSpPr/>
          <p:nvPr/>
        </p:nvSpPr>
        <p:spPr>
          <a:xfrm>
            <a:off x="235500" y="1487850"/>
            <a:ext cx="8549400" cy="783300"/>
          </a:xfrm>
          <a:prstGeom prst="bracketPair">
            <a:avLst/>
          </a:prstGeom>
          <a:no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5"/>
          <p:cNvSpPr txBox="1">
            <a:spLocks noGrp="1"/>
          </p:cNvSpPr>
          <p:nvPr>
            <p:ph type="body" idx="1"/>
          </p:nvPr>
        </p:nvSpPr>
        <p:spPr>
          <a:xfrm>
            <a:off x="311700" y="791575"/>
            <a:ext cx="7398600" cy="3564300"/>
          </a:xfrm>
          <a:prstGeom prst="rect">
            <a:avLst/>
          </a:prstGeom>
        </p:spPr>
        <p:txBody>
          <a:bodyPr spcFirstLastPara="1" wrap="square" lIns="91425" tIns="91425" rIns="91425" bIns="91425" anchor="t" anchorCtr="0">
            <a:normAutofit/>
          </a:bodyPr>
          <a:lstStyle/>
          <a:p>
            <a:pPr marL="0" lvl="0" indent="0" algn="l" rtl="0">
              <a:lnSpc>
                <a:spcPct val="114000"/>
              </a:lnSpc>
              <a:spcBef>
                <a:spcPts val="0"/>
              </a:spcBef>
              <a:spcAft>
                <a:spcPts val="0"/>
              </a:spcAft>
              <a:buClr>
                <a:schemeClr val="dk1"/>
              </a:buClr>
              <a:buSzPts val="2800"/>
              <a:buFont typeface="Arial"/>
              <a:buNone/>
            </a:pPr>
            <a:r>
              <a:rPr lang="en">
                <a:solidFill>
                  <a:schemeClr val="dk1"/>
                </a:solidFill>
              </a:rPr>
              <a:t>Conceptual framework based on </a:t>
            </a:r>
            <a:r>
              <a:rPr lang="en" b="1">
                <a:solidFill>
                  <a:schemeClr val="dk1"/>
                </a:solidFill>
              </a:rPr>
              <a:t>Kaya identity:</a:t>
            </a: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p:txBody>
      </p:sp>
      <p:sp>
        <p:nvSpPr>
          <p:cNvPr id="543" name="Google Shape;543;p85"/>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7931"/>
              <a:buFont typeface="Arial"/>
              <a:buNone/>
            </a:pPr>
            <a:r>
              <a:rPr lang="en"/>
              <a:t>Mitigation: Energy-related emissions</a:t>
            </a:r>
            <a:endParaRPr/>
          </a:p>
        </p:txBody>
      </p:sp>
      <p:sp>
        <p:nvSpPr>
          <p:cNvPr id="544" name="Google Shape;544;p85"/>
          <p:cNvSpPr txBox="1"/>
          <p:nvPr/>
        </p:nvSpPr>
        <p:spPr>
          <a:xfrm>
            <a:off x="235500" y="1295334"/>
            <a:ext cx="83448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GHG emissions = population   x                                  x                                  x</a:t>
            </a:r>
            <a:endParaRPr sz="1800">
              <a:solidFill>
                <a:schemeClr val="dk1"/>
              </a:solidFill>
              <a:latin typeface="Source Sans Pro"/>
              <a:ea typeface="Source Sans Pro"/>
              <a:cs typeface="Source Sans Pro"/>
              <a:sym typeface="Source Sans Pro"/>
            </a:endParaRPr>
          </a:p>
        </p:txBody>
      </p:sp>
      <p:graphicFrame>
        <p:nvGraphicFramePr>
          <p:cNvPr id="545" name="Google Shape;545;p85"/>
          <p:cNvGraphicFramePr/>
          <p:nvPr/>
        </p:nvGraphicFramePr>
        <p:xfrm>
          <a:off x="3397400" y="1353000"/>
          <a:ext cx="1381975" cy="914340"/>
        </p:xfrm>
        <a:graphic>
          <a:graphicData uri="http://schemas.openxmlformats.org/drawingml/2006/table">
            <a:tbl>
              <a:tblPr>
                <a:noFill/>
                <a:tableStyleId>{958F3E45-2422-44CC-AF38-643B69CAA189}</a:tableStyleId>
              </a:tblPr>
              <a:tblGrid>
                <a:gridCol w="13819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population</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46" name="Google Shape;546;p85"/>
          <p:cNvGraphicFramePr/>
          <p:nvPr/>
        </p:nvGraphicFramePr>
        <p:xfrm>
          <a:off x="5082895" y="1353000"/>
          <a:ext cx="1219400" cy="914340"/>
        </p:xfrm>
        <a:graphic>
          <a:graphicData uri="http://schemas.openxmlformats.org/drawingml/2006/table">
            <a:tbl>
              <a:tblPr>
                <a:noFill/>
                <a:tableStyleId>{958F3E45-2422-44CC-AF38-643B69CAA189}</a:tableStyleId>
              </a:tblPr>
              <a:tblGrid>
                <a:gridCol w="1219400">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47" name="Google Shape;547;p85"/>
          <p:cNvGraphicFramePr/>
          <p:nvPr/>
        </p:nvGraphicFramePr>
        <p:xfrm>
          <a:off x="6767225" y="1352988"/>
          <a:ext cx="1856775" cy="914340"/>
        </p:xfrm>
        <a:graphic>
          <a:graphicData uri="http://schemas.openxmlformats.org/drawingml/2006/table">
            <a:tbl>
              <a:tblPr>
                <a:noFill/>
                <a:tableStyleId>{958F3E45-2422-44CC-AF38-643B69CAA189}</a:tableStyleId>
              </a:tblPr>
              <a:tblGrid>
                <a:gridCol w="1856775">
                  <a:extLst>
                    <a:ext uri="{9D8B030D-6E8A-4147-A177-3AD203B41FA5}">
                      <a16:colId xmlns:a16="http://schemas.microsoft.com/office/drawing/2014/main" val="20000"/>
                    </a:ext>
                  </a:extLst>
                </a:gridCol>
              </a:tblGrid>
              <a:tr h="381000">
                <a:tc>
                  <a:txBody>
                    <a:bodyPr/>
                    <a:lstStyle/>
                    <a:p>
                      <a:pPr marL="0" marR="0" lvl="0" indent="0" algn="ctr" rtl="0">
                        <a:lnSpc>
                          <a:spcPct val="100000"/>
                        </a:lnSpc>
                        <a:spcBef>
                          <a:spcPts val="0"/>
                        </a:spcBef>
                        <a:spcAft>
                          <a:spcPts val="0"/>
                        </a:spcAft>
                        <a:buNone/>
                      </a:pPr>
                      <a:r>
                        <a:rPr lang="en" sz="1800">
                          <a:solidFill>
                            <a:schemeClr val="dk1"/>
                          </a:solidFill>
                          <a:latin typeface="Source Sans Pro"/>
                          <a:ea typeface="Source Sans Pro"/>
                          <a:cs typeface="Source Sans Pro"/>
                          <a:sym typeface="Source Sans Pro"/>
                        </a:rPr>
                        <a:t>GHG emissions</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C0D6FC">
                        <a:alpha val="53330"/>
                      </a:srgbClr>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0D6FC">
                        <a:alpha val="53330"/>
                      </a:srgbClr>
                    </a:solidFill>
                  </a:tcPr>
                </a:tc>
                <a:extLst>
                  <a:ext uri="{0D108BD9-81ED-4DB2-BD59-A6C34878D82A}">
                    <a16:rowId xmlns:a16="http://schemas.microsoft.com/office/drawing/2014/main" val="10001"/>
                  </a:ext>
                </a:extLst>
              </a:tr>
            </a:tbl>
          </a:graphicData>
        </a:graphic>
      </p:graphicFrame>
      <p:sp>
        <p:nvSpPr>
          <p:cNvPr id="548" name="Google Shape;548;p85"/>
          <p:cNvSpPr txBox="1"/>
          <p:nvPr/>
        </p:nvSpPr>
        <p:spPr>
          <a:xfrm>
            <a:off x="6532364" y="2237788"/>
            <a:ext cx="232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latin typeface="Source Sans Pro"/>
                <a:ea typeface="Source Sans Pro"/>
                <a:cs typeface="Source Sans Pro"/>
                <a:sym typeface="Source Sans Pro"/>
              </a:rPr>
              <a:t>Switching to clean energy</a:t>
            </a:r>
            <a:endParaRPr sz="1600" i="1">
              <a:latin typeface="Source Sans Pro"/>
              <a:ea typeface="Source Sans Pro"/>
              <a:cs typeface="Source Sans Pro"/>
              <a:sym typeface="Source Sans Pro"/>
            </a:endParaRPr>
          </a:p>
        </p:txBody>
      </p:sp>
      <p:graphicFrame>
        <p:nvGraphicFramePr>
          <p:cNvPr id="549" name="Google Shape;549;p85"/>
          <p:cNvGraphicFramePr/>
          <p:nvPr/>
        </p:nvGraphicFramePr>
        <p:xfrm>
          <a:off x="707988" y="2757575"/>
          <a:ext cx="7704625" cy="2316415"/>
        </p:xfrm>
        <a:graphic>
          <a:graphicData uri="http://schemas.openxmlformats.org/drawingml/2006/table">
            <a:tbl>
              <a:tblPr>
                <a:noFill/>
                <a:tableStyleId>{958F3E45-2422-44CC-AF38-643B69CAA189}</a:tableStyleId>
              </a:tblPr>
              <a:tblGrid>
                <a:gridCol w="2935825">
                  <a:extLst>
                    <a:ext uri="{9D8B030D-6E8A-4147-A177-3AD203B41FA5}">
                      <a16:colId xmlns:a16="http://schemas.microsoft.com/office/drawing/2014/main" val="20000"/>
                    </a:ext>
                  </a:extLst>
                </a:gridCol>
                <a:gridCol w="4768800">
                  <a:extLst>
                    <a:ext uri="{9D8B030D-6E8A-4147-A177-3AD203B41FA5}">
                      <a16:colId xmlns:a16="http://schemas.microsoft.com/office/drawing/2014/main" val="20001"/>
                    </a:ext>
                  </a:extLst>
                </a:gridCol>
              </a:tblGrid>
              <a:tr h="1432525">
                <a:tc>
                  <a:txBody>
                    <a:bodyPr/>
                    <a:lstStyle/>
                    <a:p>
                      <a:pPr marL="0" lvl="0" indent="0" algn="ctr" rtl="0">
                        <a:spcBef>
                          <a:spcPts val="0"/>
                        </a:spcBef>
                        <a:spcAft>
                          <a:spcPts val="0"/>
                        </a:spcAft>
                        <a:buNone/>
                      </a:pPr>
                      <a:endParaRPr sz="1500" b="1">
                        <a:solidFill>
                          <a:schemeClr val="dk1"/>
                        </a:solidFill>
                        <a:latin typeface="Source Sans Pro"/>
                        <a:ea typeface="Source Sans Pro"/>
                        <a:cs typeface="Source Sans Pro"/>
                        <a:sym typeface="Source Sans Pro"/>
                      </a:endParaRPr>
                    </a:p>
                    <a:p>
                      <a:pPr marL="0" lvl="0" indent="0" algn="ctr" rtl="0">
                        <a:spcBef>
                          <a:spcPts val="0"/>
                        </a:spcBef>
                        <a:spcAft>
                          <a:spcPts val="0"/>
                        </a:spcAft>
                        <a:buNone/>
                      </a:pPr>
                      <a:r>
                        <a:rPr lang="en" sz="1800" b="1">
                          <a:solidFill>
                            <a:schemeClr val="dk1"/>
                          </a:solidFill>
                          <a:latin typeface="Source Sans Pro"/>
                          <a:ea typeface="Source Sans Pro"/>
                          <a:cs typeface="Source Sans Pro"/>
                          <a:sym typeface="Source Sans Pro"/>
                        </a:rPr>
                        <a:t>Example: Passenger cars</a:t>
                      </a:r>
                      <a:endParaRPr sz="1800" b="1">
                        <a:solidFill>
                          <a:schemeClr val="dk1"/>
                        </a:solidFill>
                        <a:latin typeface="Source Sans Pro"/>
                        <a:ea typeface="Source Sans Pro"/>
                        <a:cs typeface="Source Sans Pro"/>
                        <a:sym typeface="Source Sans Pro"/>
                      </a:endParaRPr>
                    </a:p>
                    <a:p>
                      <a:pPr marL="0" lvl="0" indent="0" algn="ctr" rtl="0">
                        <a:spcBef>
                          <a:spcPts val="0"/>
                        </a:spcBef>
                        <a:spcAft>
                          <a:spcPts val="1600"/>
                        </a:spcAft>
                        <a:buNone/>
                      </a:pPr>
                      <a:r>
                        <a:rPr lang="en" sz="1600" i="1">
                          <a:solidFill>
                            <a:schemeClr val="dk1"/>
                          </a:solidFill>
                          <a:latin typeface="Source Sans Pro"/>
                          <a:ea typeface="Source Sans Pro"/>
                          <a:cs typeface="Source Sans Pro"/>
                          <a:sym typeface="Source Sans Pro"/>
                        </a:rPr>
                        <a:t>Service = vehicle-kilometers</a:t>
                      </a:r>
                      <a:endParaRPr sz="1600" i="1">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endParaRPr sz="6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lt1"/>
                          </a:solidFill>
                          <a:latin typeface="Source Sans Pro"/>
                          <a:ea typeface="Source Sans Pro"/>
                          <a:cs typeface="Source Sans Pro"/>
                          <a:sym typeface="Source Sans Pro"/>
                        </a:rPr>
                        <a:t>Switch to battery electric vehicles</a:t>
                      </a:r>
                      <a:endParaRPr sz="18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lt1"/>
                          </a:solidFill>
                          <a:latin typeface="Source Sans Pro"/>
                          <a:ea typeface="Source Sans Pro"/>
                          <a:cs typeface="Source Sans Pro"/>
                          <a:sym typeface="Source Sans Pro"/>
                        </a:rPr>
                        <a:t>Switch to alternative fuels (e.g., electrofuels, solar fuels, hydrogen)</a:t>
                      </a:r>
                      <a:endParaRPr sz="1800">
                        <a:solidFill>
                          <a:schemeClr val="lt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14325">
                <a:tc>
                  <a:txBody>
                    <a:bodyPr/>
                    <a:lstStyle/>
                    <a:p>
                      <a:pPr marL="0" lvl="0" indent="0" algn="ctr" rtl="0">
                        <a:spcBef>
                          <a:spcPts val="0"/>
                        </a:spcBef>
                        <a:spcAft>
                          <a:spcPts val="0"/>
                        </a:spcAft>
                        <a:buNone/>
                      </a:pPr>
                      <a:r>
                        <a:rPr lang="en" sz="1800" b="1">
                          <a:latin typeface="Source Sans Pro"/>
                          <a:ea typeface="Source Sans Pro"/>
                          <a:cs typeface="Source Sans Pro"/>
                          <a:sym typeface="Source Sans Pro"/>
                        </a:rPr>
                        <a:t>General energy-</a:t>
                      </a:r>
                      <a:endParaRPr sz="1800" b="1">
                        <a:latin typeface="Source Sans Pro"/>
                        <a:ea typeface="Source Sans Pro"/>
                        <a:cs typeface="Source Sans Pro"/>
                        <a:sym typeface="Source Sans Pro"/>
                      </a:endParaRPr>
                    </a:p>
                    <a:p>
                      <a:pPr marL="0" lvl="0" indent="0" algn="ctr" rtl="0">
                        <a:spcBef>
                          <a:spcPts val="0"/>
                        </a:spcBef>
                        <a:spcAft>
                          <a:spcPts val="0"/>
                        </a:spcAft>
                        <a:buNone/>
                      </a:pPr>
                      <a:r>
                        <a:rPr lang="en" sz="1800" b="1">
                          <a:latin typeface="Source Sans Pro"/>
                          <a:ea typeface="Source Sans Pro"/>
                          <a:cs typeface="Source Sans Pro"/>
                          <a:sym typeface="Source Sans Pro"/>
                        </a:rPr>
                        <a:t>related sectors</a:t>
                      </a:r>
                      <a:endParaRPr sz="1800" b="1">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 sz="1800">
                          <a:solidFill>
                            <a:schemeClr val="lt1"/>
                          </a:solidFill>
                          <a:latin typeface="Source Sans Pro"/>
                          <a:ea typeface="Source Sans Pro"/>
                          <a:cs typeface="Source Sans Pro"/>
                          <a:sym typeface="Source Sans Pro"/>
                        </a:rPr>
                        <a:t>Electrify &amp; switch to low-carbon power </a:t>
                      </a:r>
                      <a:endParaRPr sz="1800">
                        <a:solidFill>
                          <a:schemeClr val="l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000">
                        <a:solidFill>
                          <a:schemeClr val="l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1800">
                          <a:solidFill>
                            <a:schemeClr val="lt1"/>
                          </a:solidFill>
                          <a:latin typeface="Source Sans Pro"/>
                          <a:ea typeface="Source Sans Pro"/>
                          <a:cs typeface="Source Sans Pro"/>
                          <a:sym typeface="Source Sans Pro"/>
                        </a:rPr>
                        <a:t>Replace fossil fuels with clean alternative fuels</a:t>
                      </a:r>
                      <a:endParaRPr sz="1800">
                        <a:solidFill>
                          <a:schemeClr val="lt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550" name="Google Shape;550;p85"/>
          <p:cNvPicPr preferRelativeResize="0"/>
          <p:nvPr/>
        </p:nvPicPr>
        <p:blipFill>
          <a:blip r:embed="rId3">
            <a:alphaModFix/>
          </a:blip>
          <a:stretch>
            <a:fillRect/>
          </a:stretch>
        </p:blipFill>
        <p:spPr>
          <a:xfrm>
            <a:off x="1827049" y="3619443"/>
            <a:ext cx="620426" cy="310226"/>
          </a:xfrm>
          <a:prstGeom prst="rect">
            <a:avLst/>
          </a:prstGeom>
          <a:noFill/>
          <a:ln>
            <a:noFill/>
          </a:ln>
        </p:spPr>
      </p:pic>
      <p:sp>
        <p:nvSpPr>
          <p:cNvPr id="551" name="Google Shape;551;p85"/>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17</a:t>
            </a:fld>
            <a:endParaRPr>
              <a:latin typeface="Source Sans Pro"/>
              <a:ea typeface="Source Sans Pro"/>
              <a:cs typeface="Source Sans Pro"/>
              <a:sym typeface="Source Sans Pro"/>
            </a:endParaRPr>
          </a:p>
        </p:txBody>
      </p:sp>
      <p:sp>
        <p:nvSpPr>
          <p:cNvPr id="552" name="Google Shape;552;p85"/>
          <p:cNvSpPr txBox="1"/>
          <p:nvPr/>
        </p:nvSpPr>
        <p:spPr>
          <a:xfrm>
            <a:off x="3643825" y="2845517"/>
            <a:ext cx="4732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Switch to battery electric vehicles</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Switch to alternative fuels (e.g., electrofuels, solar fuels, hydrogen)</a:t>
            </a:r>
            <a:endParaRPr sz="1800">
              <a:solidFill>
                <a:schemeClr val="dk1"/>
              </a:solidFill>
              <a:latin typeface="Source Sans Pro"/>
              <a:ea typeface="Source Sans Pro"/>
              <a:cs typeface="Source Sans Pro"/>
              <a:sym typeface="Source Sans Pro"/>
            </a:endParaRPr>
          </a:p>
        </p:txBody>
      </p:sp>
      <p:sp>
        <p:nvSpPr>
          <p:cNvPr id="553" name="Google Shape;553;p85"/>
          <p:cNvSpPr txBox="1"/>
          <p:nvPr/>
        </p:nvSpPr>
        <p:spPr>
          <a:xfrm>
            <a:off x="3643825" y="4191850"/>
            <a:ext cx="47328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Electrify &amp; switch to low-carbon power </a:t>
            </a:r>
            <a:endParaRPr sz="18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Replace fossil fuels with clean alternative fuels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
                                        </p:tgtEl>
                                        <p:attrNameLst>
                                          <p:attrName>style.visibility</p:attrName>
                                        </p:attrNameLst>
                                      </p:cBhvr>
                                      <p:to>
                                        <p:strVal val="visible"/>
                                      </p:to>
                                    </p:set>
                                    <p:animEffect transition="in" filter="fade">
                                      <p:cBhvr>
                                        <p:cTn id="7" dur="1"/>
                                        <p:tgtEl>
                                          <p:spTgt spid="5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3"/>
                                        </p:tgtEl>
                                        <p:attrNameLst>
                                          <p:attrName>style.visibility</p:attrName>
                                        </p:attrNameLst>
                                      </p:cBhvr>
                                      <p:to>
                                        <p:strVal val="visible"/>
                                      </p:to>
                                    </p:set>
                                    <p:animEffect transition="in" filter="fade">
                                      <p:cBhvr>
                                        <p:cTn id="12" dur="1"/>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6"/>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7931"/>
              <a:buFont typeface="Arial"/>
              <a:buNone/>
            </a:pPr>
            <a:r>
              <a:rPr lang="en"/>
              <a:t>Mitigation: Energy-related emissions</a:t>
            </a:r>
            <a:endParaRPr/>
          </a:p>
        </p:txBody>
      </p:sp>
      <p:sp>
        <p:nvSpPr>
          <p:cNvPr id="559" name="Google Shape;559;p86"/>
          <p:cNvSpPr/>
          <p:nvPr/>
        </p:nvSpPr>
        <p:spPr>
          <a:xfrm>
            <a:off x="235500" y="1487850"/>
            <a:ext cx="8549400" cy="783300"/>
          </a:xfrm>
          <a:prstGeom prst="bracketPair">
            <a:avLst/>
          </a:prstGeom>
          <a:no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6"/>
          <p:cNvSpPr txBox="1">
            <a:spLocks noGrp="1"/>
          </p:cNvSpPr>
          <p:nvPr>
            <p:ph type="body" idx="1"/>
          </p:nvPr>
        </p:nvSpPr>
        <p:spPr>
          <a:xfrm>
            <a:off x="311700" y="791575"/>
            <a:ext cx="7398600" cy="3564300"/>
          </a:xfrm>
          <a:prstGeom prst="rect">
            <a:avLst/>
          </a:prstGeom>
        </p:spPr>
        <p:txBody>
          <a:bodyPr spcFirstLastPara="1" wrap="square" lIns="91425" tIns="91425" rIns="91425" bIns="91425" anchor="t" anchorCtr="0">
            <a:normAutofit/>
          </a:bodyPr>
          <a:lstStyle/>
          <a:p>
            <a:pPr marL="0" lvl="0" indent="0" algn="l" rtl="0">
              <a:lnSpc>
                <a:spcPct val="114000"/>
              </a:lnSpc>
              <a:spcBef>
                <a:spcPts val="0"/>
              </a:spcBef>
              <a:spcAft>
                <a:spcPts val="0"/>
              </a:spcAft>
              <a:buClr>
                <a:schemeClr val="dk1"/>
              </a:buClr>
              <a:buSzPts val="2800"/>
              <a:buFont typeface="Arial"/>
              <a:buNone/>
            </a:pPr>
            <a:r>
              <a:rPr lang="en">
                <a:solidFill>
                  <a:schemeClr val="dk1"/>
                </a:solidFill>
              </a:rPr>
              <a:t>Conceptual framework based on </a:t>
            </a:r>
            <a:r>
              <a:rPr lang="en" b="1">
                <a:solidFill>
                  <a:schemeClr val="dk1"/>
                </a:solidFill>
              </a:rPr>
              <a:t>Kaya identity:</a:t>
            </a: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a:p>
            <a:pPr marL="0" lvl="0" indent="0" algn="l" rtl="0">
              <a:lnSpc>
                <a:spcPct val="114000"/>
              </a:lnSpc>
              <a:spcBef>
                <a:spcPts val="0"/>
              </a:spcBef>
              <a:spcAft>
                <a:spcPts val="0"/>
              </a:spcAft>
              <a:buClr>
                <a:schemeClr val="dk1"/>
              </a:buClr>
              <a:buSzPts val="2800"/>
              <a:buFont typeface="Arial"/>
              <a:buNone/>
            </a:pPr>
            <a:endParaRPr b="1">
              <a:solidFill>
                <a:schemeClr val="dk1"/>
              </a:solidFill>
            </a:endParaRPr>
          </a:p>
        </p:txBody>
      </p:sp>
      <p:sp>
        <p:nvSpPr>
          <p:cNvPr id="561" name="Google Shape;561;p86"/>
          <p:cNvSpPr txBox="1"/>
          <p:nvPr/>
        </p:nvSpPr>
        <p:spPr>
          <a:xfrm>
            <a:off x="235500" y="1295334"/>
            <a:ext cx="83448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a:p>
            <a:pPr marL="0" lvl="0" indent="0" algn="l" rtl="0">
              <a:spcBef>
                <a:spcPts val="0"/>
              </a:spcBef>
              <a:spcAft>
                <a:spcPts val="0"/>
              </a:spcAft>
              <a:buNone/>
            </a:pPr>
            <a:r>
              <a:rPr lang="en" sz="1800">
                <a:solidFill>
                  <a:schemeClr val="dk1"/>
                </a:solidFill>
                <a:latin typeface="Source Sans Pro"/>
                <a:ea typeface="Source Sans Pro"/>
                <a:cs typeface="Source Sans Pro"/>
                <a:sym typeface="Source Sans Pro"/>
              </a:rPr>
              <a:t>GHG emissions = population   x                                  x                                  x</a:t>
            </a:r>
            <a:endParaRPr sz="1800">
              <a:solidFill>
                <a:schemeClr val="dk1"/>
              </a:solidFill>
              <a:latin typeface="Source Sans Pro"/>
              <a:ea typeface="Source Sans Pro"/>
              <a:cs typeface="Source Sans Pro"/>
              <a:sym typeface="Source Sans Pro"/>
            </a:endParaRPr>
          </a:p>
        </p:txBody>
      </p:sp>
      <p:graphicFrame>
        <p:nvGraphicFramePr>
          <p:cNvPr id="562" name="Google Shape;562;p86"/>
          <p:cNvGraphicFramePr/>
          <p:nvPr/>
        </p:nvGraphicFramePr>
        <p:xfrm>
          <a:off x="3397400" y="1353000"/>
          <a:ext cx="1381975" cy="914340"/>
        </p:xfrm>
        <a:graphic>
          <a:graphicData uri="http://schemas.openxmlformats.org/drawingml/2006/table">
            <a:tbl>
              <a:tblPr>
                <a:noFill/>
                <a:tableStyleId>{958F3E45-2422-44CC-AF38-643B69CAA189}</a:tableStyleId>
              </a:tblPr>
              <a:tblGrid>
                <a:gridCol w="13819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population</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63" name="Google Shape;563;p86"/>
          <p:cNvGraphicFramePr/>
          <p:nvPr/>
        </p:nvGraphicFramePr>
        <p:xfrm>
          <a:off x="5082895" y="1353000"/>
          <a:ext cx="1219400" cy="914340"/>
        </p:xfrm>
        <a:graphic>
          <a:graphicData uri="http://schemas.openxmlformats.org/drawingml/2006/table">
            <a:tbl>
              <a:tblPr>
                <a:noFill/>
                <a:tableStyleId>{958F3E45-2422-44CC-AF38-643B69CAA189}</a:tableStyleId>
              </a:tblPr>
              <a:tblGrid>
                <a:gridCol w="12194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service</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64" name="Google Shape;564;p86"/>
          <p:cNvGraphicFramePr/>
          <p:nvPr/>
        </p:nvGraphicFramePr>
        <p:xfrm>
          <a:off x="6767225" y="1352988"/>
          <a:ext cx="1856775" cy="914340"/>
        </p:xfrm>
        <a:graphic>
          <a:graphicData uri="http://schemas.openxmlformats.org/drawingml/2006/table">
            <a:tbl>
              <a:tblPr>
                <a:noFill/>
                <a:tableStyleId>{958F3E45-2422-44CC-AF38-643B69CAA189}</a:tableStyleId>
              </a:tblPr>
              <a:tblGrid>
                <a:gridCol w="18567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GHG emissions</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1"/>
                          </a:solidFill>
                          <a:latin typeface="Source Sans Pro"/>
                          <a:ea typeface="Source Sans Pro"/>
                          <a:cs typeface="Source Sans Pro"/>
                          <a:sym typeface="Source Sans Pro"/>
                        </a:rPr>
                        <a:t>energy</a:t>
                      </a:r>
                      <a:endParaRPr sz="180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65" name="Google Shape;565;p86"/>
          <p:cNvSpPr txBox="1"/>
          <p:nvPr/>
        </p:nvSpPr>
        <p:spPr>
          <a:xfrm>
            <a:off x="3128900" y="2271150"/>
            <a:ext cx="2158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dirty="0">
                <a:latin typeface="Source Sans Pro"/>
                <a:ea typeface="Source Sans Pro"/>
                <a:cs typeface="Source Sans Pro"/>
                <a:sym typeface="Source Sans Pro"/>
              </a:rPr>
              <a:t>Reducing consumption</a:t>
            </a:r>
            <a:endParaRPr sz="1600" i="1" dirty="0">
              <a:latin typeface="Source Sans Pro"/>
              <a:ea typeface="Source Sans Pro"/>
              <a:cs typeface="Source Sans Pro"/>
              <a:sym typeface="Source Sans Pro"/>
            </a:endParaRPr>
          </a:p>
        </p:txBody>
      </p:sp>
      <p:sp>
        <p:nvSpPr>
          <p:cNvPr id="566" name="Google Shape;566;p86"/>
          <p:cNvSpPr txBox="1"/>
          <p:nvPr/>
        </p:nvSpPr>
        <p:spPr>
          <a:xfrm>
            <a:off x="4779375" y="2571762"/>
            <a:ext cx="2158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latin typeface="Source Sans Pro"/>
                <a:ea typeface="Source Sans Pro"/>
                <a:cs typeface="Source Sans Pro"/>
                <a:sym typeface="Source Sans Pro"/>
              </a:rPr>
              <a:t>Improving efficiency</a:t>
            </a:r>
            <a:endParaRPr sz="1600" i="1">
              <a:latin typeface="Source Sans Pro"/>
              <a:ea typeface="Source Sans Pro"/>
              <a:cs typeface="Source Sans Pro"/>
              <a:sym typeface="Source Sans Pro"/>
            </a:endParaRPr>
          </a:p>
        </p:txBody>
      </p:sp>
      <p:sp>
        <p:nvSpPr>
          <p:cNvPr id="567" name="Google Shape;567;p86"/>
          <p:cNvSpPr txBox="1"/>
          <p:nvPr/>
        </p:nvSpPr>
        <p:spPr>
          <a:xfrm>
            <a:off x="6532364" y="2237788"/>
            <a:ext cx="232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latin typeface="Source Sans Pro"/>
                <a:ea typeface="Source Sans Pro"/>
                <a:cs typeface="Source Sans Pro"/>
                <a:sym typeface="Source Sans Pro"/>
              </a:rPr>
              <a:t>Switching to clean energy</a:t>
            </a:r>
            <a:endParaRPr sz="1600" i="1">
              <a:latin typeface="Source Sans Pro"/>
              <a:ea typeface="Source Sans Pro"/>
              <a:cs typeface="Source Sans Pro"/>
              <a:sym typeface="Source Sans Pro"/>
            </a:endParaRPr>
          </a:p>
        </p:txBody>
      </p:sp>
      <p:sp>
        <p:nvSpPr>
          <p:cNvPr id="568" name="Google Shape;568;p86"/>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18</a:t>
            </a:fld>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7"/>
          <p:cNvSpPr txBox="1">
            <a:spLocks noGrp="1"/>
          </p:cNvSpPr>
          <p:nvPr>
            <p:ph type="body" idx="1"/>
          </p:nvPr>
        </p:nvSpPr>
        <p:spPr>
          <a:xfrm>
            <a:off x="628650" y="994173"/>
            <a:ext cx="8515500" cy="5079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2100" b="1">
                <a:solidFill>
                  <a:schemeClr val="dk1"/>
                </a:solidFill>
              </a:rPr>
              <a:t>Mitigation:</a:t>
            </a:r>
            <a:r>
              <a:rPr lang="en" sz="2100">
                <a:solidFill>
                  <a:schemeClr val="dk1"/>
                </a:solidFill>
              </a:rPr>
              <a:t> Reducing or preventing GHG emissions</a:t>
            </a:r>
            <a:endParaRPr sz="2100">
              <a:solidFill>
                <a:schemeClr val="dk1"/>
              </a:solidFill>
            </a:endParaRPr>
          </a:p>
          <a:p>
            <a:pPr marL="0" lvl="0" indent="0" algn="l" rtl="0">
              <a:lnSpc>
                <a:spcPct val="100000"/>
              </a:lnSpc>
              <a:spcBef>
                <a:spcPts val="1000"/>
              </a:spcBef>
              <a:spcAft>
                <a:spcPts val="0"/>
              </a:spcAft>
              <a:buNone/>
            </a:pPr>
            <a:r>
              <a:rPr lang="en" sz="2100" b="1">
                <a:solidFill>
                  <a:schemeClr val="dk1"/>
                </a:solidFill>
              </a:rPr>
              <a:t>Sectors</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Energy supply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Transportation</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Buildings</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Industry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Agriculture</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Forestry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Other land use</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CO</a:t>
            </a:r>
            <a:r>
              <a:rPr lang="en" sz="2100" baseline="-25000">
                <a:solidFill>
                  <a:schemeClr val="dk1"/>
                </a:solidFill>
              </a:rPr>
              <a:t>2</a:t>
            </a:r>
            <a:r>
              <a:rPr lang="en" sz="2100">
                <a:solidFill>
                  <a:schemeClr val="dk1"/>
                </a:solidFill>
              </a:rPr>
              <a:t> removal</a:t>
            </a:r>
            <a:endParaRPr sz="2100">
              <a:solidFill>
                <a:schemeClr val="dk1"/>
              </a:solidFill>
            </a:endParaRPr>
          </a:p>
        </p:txBody>
      </p:sp>
      <p:sp>
        <p:nvSpPr>
          <p:cNvPr id="574" name="Google Shape;574;p87"/>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Climate change mitigation</a:t>
            </a:r>
            <a:endParaRPr/>
          </a:p>
        </p:txBody>
      </p:sp>
      <p:sp>
        <p:nvSpPr>
          <p:cNvPr id="575" name="Google Shape;575;p87"/>
          <p:cNvSpPr txBox="1"/>
          <p:nvPr/>
        </p:nvSpPr>
        <p:spPr>
          <a:xfrm>
            <a:off x="3214950" y="2195813"/>
            <a:ext cx="39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Source Sans Pro"/>
                <a:ea typeface="Source Sans Pro"/>
                <a:cs typeface="Source Sans Pro"/>
                <a:sym typeface="Source Sans Pro"/>
              </a:rPr>
              <a:t>Energy-related emissions</a:t>
            </a:r>
            <a:endParaRPr sz="2100" b="1">
              <a:latin typeface="Source Sans Pro"/>
              <a:ea typeface="Source Sans Pro"/>
              <a:cs typeface="Source Sans Pro"/>
              <a:sym typeface="Source Sans Pro"/>
            </a:endParaRPr>
          </a:p>
        </p:txBody>
      </p:sp>
      <p:sp>
        <p:nvSpPr>
          <p:cNvPr id="576" name="Google Shape;576;p87"/>
          <p:cNvSpPr/>
          <p:nvPr/>
        </p:nvSpPr>
        <p:spPr>
          <a:xfrm>
            <a:off x="2995725" y="1807175"/>
            <a:ext cx="97200" cy="1285200"/>
          </a:xfrm>
          <a:prstGeom prst="rightBracket">
            <a:avLst>
              <a:gd name="adj" fmla="val 8333"/>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7"/>
          <p:cNvSpPr txBox="1"/>
          <p:nvPr/>
        </p:nvSpPr>
        <p:spPr>
          <a:xfrm>
            <a:off x="3218688" y="3380135"/>
            <a:ext cx="39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Source Sans Pro"/>
                <a:ea typeface="Source Sans Pro"/>
                <a:cs typeface="Source Sans Pro"/>
                <a:sym typeface="Source Sans Pro"/>
              </a:rPr>
              <a:t>Land use (AFOLU) emissions</a:t>
            </a:r>
            <a:endParaRPr sz="2100" b="1">
              <a:latin typeface="Source Sans Pro"/>
              <a:ea typeface="Source Sans Pro"/>
              <a:cs typeface="Source Sans Pro"/>
              <a:sym typeface="Source Sans Pro"/>
            </a:endParaRPr>
          </a:p>
        </p:txBody>
      </p:sp>
      <p:sp>
        <p:nvSpPr>
          <p:cNvPr id="578" name="Google Shape;578;p87"/>
          <p:cNvSpPr/>
          <p:nvPr/>
        </p:nvSpPr>
        <p:spPr>
          <a:xfrm>
            <a:off x="2995725" y="3194125"/>
            <a:ext cx="97200" cy="812400"/>
          </a:xfrm>
          <a:prstGeom prst="rightBracket">
            <a:avLst>
              <a:gd name="adj" fmla="val 8333"/>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7"/>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19</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1"/>
                                        <p:tgtEl>
                                          <p:spTgt spid="578"/>
                                        </p:tgtEl>
                                      </p:cBhvr>
                                    </p:animEffect>
                                  </p:childTnLst>
                                </p:cTn>
                              </p:par>
                              <p:par>
                                <p:cTn id="8" presetID="10" presetClass="entr" presetSubtype="0"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fade">
                                      <p:cBhvr>
                                        <p:cTn id="10" dur="1"/>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9"/>
          <p:cNvSpPr txBox="1">
            <a:spLocks noGrp="1"/>
          </p:cNvSpPr>
          <p:nvPr>
            <p:ph type="title"/>
          </p:nvPr>
        </p:nvSpPr>
        <p:spPr>
          <a:xfrm>
            <a:off x="628650" y="53578"/>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70C0"/>
              </a:buClr>
              <a:buSzPts val="2900"/>
              <a:buFont typeface="Source Sans Pro"/>
              <a:buNone/>
            </a:pPr>
            <a:r>
              <a:rPr lang="en"/>
              <a:t>Climate change warrants rapid action</a:t>
            </a:r>
            <a:endParaRPr/>
          </a:p>
        </p:txBody>
      </p:sp>
      <p:sp>
        <p:nvSpPr>
          <p:cNvPr id="366" name="Google Shape;366;p69"/>
          <p:cNvSpPr txBox="1">
            <a:spLocks noGrp="1"/>
          </p:cNvSpPr>
          <p:nvPr>
            <p:ph type="body" idx="1"/>
          </p:nvPr>
        </p:nvSpPr>
        <p:spPr>
          <a:xfrm>
            <a:off x="4981575" y="891994"/>
            <a:ext cx="3837300" cy="12306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800"/>
              <a:buNone/>
            </a:pPr>
            <a:r>
              <a:rPr lang="en" dirty="0">
                <a:latin typeface="Source Sans Pro"/>
                <a:ea typeface="Source Sans Pro"/>
                <a:cs typeface="Source Sans Pro"/>
                <a:sym typeface="Source Sans Pro"/>
              </a:rPr>
              <a:t>Impacts felt globally</a:t>
            </a:r>
            <a:endParaRPr dirty="0"/>
          </a:p>
          <a:p>
            <a:pPr marL="0" lvl="0" indent="0" algn="l" rtl="0">
              <a:lnSpc>
                <a:spcPct val="100000"/>
              </a:lnSpc>
              <a:spcBef>
                <a:spcPts val="800"/>
              </a:spcBef>
              <a:spcAft>
                <a:spcPts val="0"/>
              </a:spcAft>
              <a:buClr>
                <a:schemeClr val="dk1"/>
              </a:buClr>
              <a:buSzPts val="800"/>
              <a:buNone/>
            </a:pPr>
            <a:endParaRPr sz="800" dirty="0">
              <a:latin typeface="Source Sans Pro"/>
              <a:ea typeface="Source Sans Pro"/>
              <a:cs typeface="Source Sans Pro"/>
              <a:sym typeface="Source Sans Pro"/>
            </a:endParaRPr>
          </a:p>
          <a:p>
            <a:pPr marL="0" lvl="0" indent="0" algn="l" rtl="0">
              <a:lnSpc>
                <a:spcPct val="100000"/>
              </a:lnSpc>
              <a:spcBef>
                <a:spcPts val="800"/>
              </a:spcBef>
              <a:spcAft>
                <a:spcPts val="0"/>
              </a:spcAft>
              <a:buClr>
                <a:schemeClr val="dk1"/>
              </a:buClr>
              <a:buSzPts val="1800"/>
              <a:buNone/>
            </a:pPr>
            <a:r>
              <a:rPr lang="en" dirty="0">
                <a:latin typeface="Source Sans Pro"/>
                <a:ea typeface="Source Sans Pro"/>
                <a:cs typeface="Source Sans Pro"/>
                <a:sym typeface="Source Sans Pro"/>
              </a:rPr>
              <a:t>Disproportionate impacts on most disadvantaged populations</a:t>
            </a:r>
            <a:endParaRPr dirty="0"/>
          </a:p>
        </p:txBody>
      </p:sp>
      <p:grpSp>
        <p:nvGrpSpPr>
          <p:cNvPr id="367" name="Google Shape;367;p69"/>
          <p:cNvGrpSpPr/>
          <p:nvPr/>
        </p:nvGrpSpPr>
        <p:grpSpPr>
          <a:xfrm>
            <a:off x="325146" y="940125"/>
            <a:ext cx="4505556" cy="3991911"/>
            <a:chOff x="5803900" y="1233826"/>
            <a:chExt cx="6007408" cy="5322548"/>
          </a:xfrm>
        </p:grpSpPr>
        <p:pic>
          <p:nvPicPr>
            <p:cNvPr id="368" name="Google Shape;368;p69" descr="Climate change: Coastal flooding could hit 20% of GDP by 2100"/>
            <p:cNvPicPr preferRelativeResize="0"/>
            <p:nvPr/>
          </p:nvPicPr>
          <p:blipFill rotWithShape="1">
            <a:blip r:embed="rId3">
              <a:alphaModFix/>
            </a:blip>
            <a:srcRect l="6855" r="19175" b="-3"/>
            <a:stretch/>
          </p:blipFill>
          <p:spPr>
            <a:xfrm>
              <a:off x="5803900" y="1233826"/>
              <a:ext cx="2914496" cy="2630147"/>
            </a:xfrm>
            <a:prstGeom prst="rect">
              <a:avLst/>
            </a:prstGeom>
            <a:noFill/>
            <a:ln>
              <a:noFill/>
            </a:ln>
          </p:spPr>
        </p:pic>
        <p:pic>
          <p:nvPicPr>
            <p:cNvPr id="369" name="Google Shape;369;p69" descr="Hurricane Florence"/>
            <p:cNvPicPr preferRelativeResize="0"/>
            <p:nvPr/>
          </p:nvPicPr>
          <p:blipFill rotWithShape="1">
            <a:blip r:embed="rId4">
              <a:alphaModFix/>
            </a:blip>
            <a:srcRect l="12941" r="13370" b="-1"/>
            <a:stretch/>
          </p:blipFill>
          <p:spPr>
            <a:xfrm>
              <a:off x="5803900" y="3925547"/>
              <a:ext cx="2914496" cy="2630154"/>
            </a:xfrm>
            <a:prstGeom prst="rect">
              <a:avLst/>
            </a:prstGeom>
            <a:noFill/>
            <a:ln>
              <a:noFill/>
            </a:ln>
          </p:spPr>
        </p:pic>
        <p:pic>
          <p:nvPicPr>
            <p:cNvPr id="370" name="Google Shape;370;p69"/>
            <p:cNvPicPr preferRelativeResize="0"/>
            <p:nvPr/>
          </p:nvPicPr>
          <p:blipFill rotWithShape="1">
            <a:blip r:embed="rId5">
              <a:alphaModFix/>
            </a:blip>
            <a:srcRect l="8790" r="17241" b="-4"/>
            <a:stretch/>
          </p:blipFill>
          <p:spPr>
            <a:xfrm>
              <a:off x="8807604" y="3925547"/>
              <a:ext cx="2914496" cy="2630155"/>
            </a:xfrm>
            <a:prstGeom prst="rect">
              <a:avLst/>
            </a:prstGeom>
            <a:noFill/>
            <a:ln>
              <a:noFill/>
            </a:ln>
          </p:spPr>
        </p:pic>
        <p:sp>
          <p:nvSpPr>
            <p:cNvPr id="371" name="Google Shape;371;p69"/>
            <p:cNvSpPr txBox="1"/>
            <p:nvPr/>
          </p:nvSpPr>
          <p:spPr>
            <a:xfrm>
              <a:off x="6953404" y="3648529"/>
              <a:ext cx="2165196" cy="2154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b="0" i="1" u="none" strike="noStrike" cap="none">
                  <a:solidFill>
                    <a:schemeClr val="lt1"/>
                  </a:solidFill>
                  <a:latin typeface="Source Sans Pro"/>
                  <a:ea typeface="Source Sans Pro"/>
                  <a:cs typeface="Source Sans Pro"/>
                  <a:sym typeface="Source Sans Pro"/>
                </a:rPr>
                <a:t>Filippo Monteforte | AFP | Getty Images</a:t>
              </a:r>
              <a:endParaRPr sz="600">
                <a:solidFill>
                  <a:schemeClr val="lt1"/>
                </a:solidFill>
                <a:latin typeface="Source Sans Pro"/>
                <a:ea typeface="Source Sans Pro"/>
                <a:cs typeface="Source Sans Pro"/>
                <a:sym typeface="Source Sans Pro"/>
              </a:endParaRPr>
            </a:p>
          </p:txBody>
        </p:sp>
        <p:pic>
          <p:nvPicPr>
            <p:cNvPr id="372" name="Google Shape;372;p69" descr="The Windy Fire burning in the Long Meadow Grove in Sequoia National Forest in California earlier this year."/>
            <p:cNvPicPr preferRelativeResize="0"/>
            <p:nvPr/>
          </p:nvPicPr>
          <p:blipFill rotWithShape="1">
            <a:blip r:embed="rId6">
              <a:alphaModFix/>
            </a:blip>
            <a:srcRect l="12062" t="-531" r="12782" b="531"/>
            <a:stretch/>
          </p:blipFill>
          <p:spPr>
            <a:xfrm>
              <a:off x="8793638" y="1242560"/>
              <a:ext cx="2914496" cy="2585242"/>
            </a:xfrm>
            <a:prstGeom prst="rect">
              <a:avLst/>
            </a:prstGeom>
            <a:noFill/>
            <a:ln>
              <a:noFill/>
            </a:ln>
          </p:spPr>
        </p:pic>
        <p:sp>
          <p:nvSpPr>
            <p:cNvPr id="373" name="Google Shape;373;p69"/>
            <p:cNvSpPr txBox="1"/>
            <p:nvPr/>
          </p:nvSpPr>
          <p:spPr>
            <a:xfrm>
              <a:off x="10316680" y="3612358"/>
              <a:ext cx="1466696" cy="2154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i="1">
                  <a:solidFill>
                    <a:schemeClr val="lt1"/>
                  </a:solidFill>
                  <a:latin typeface="Source Sans Pro"/>
                  <a:ea typeface="Source Sans Pro"/>
                  <a:cs typeface="Source Sans Pro"/>
                  <a:sym typeface="Source Sans Pro"/>
                </a:rPr>
                <a:t>David Mcnew | Getty Images</a:t>
              </a:r>
              <a:endParaRPr sz="600">
                <a:solidFill>
                  <a:schemeClr val="lt1"/>
                </a:solidFill>
                <a:latin typeface="Source Sans Pro"/>
                <a:ea typeface="Source Sans Pro"/>
                <a:cs typeface="Source Sans Pro"/>
                <a:sym typeface="Source Sans Pro"/>
              </a:endParaRPr>
            </a:p>
          </p:txBody>
        </p:sp>
        <p:sp>
          <p:nvSpPr>
            <p:cNvPr id="374" name="Google Shape;374;p69"/>
            <p:cNvSpPr txBox="1"/>
            <p:nvPr/>
          </p:nvSpPr>
          <p:spPr>
            <a:xfrm>
              <a:off x="8325312" y="6340930"/>
              <a:ext cx="482292" cy="2154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b="0" i="1">
                  <a:solidFill>
                    <a:schemeClr val="lt1"/>
                  </a:solidFill>
                  <a:latin typeface="Source Sans Pro"/>
                  <a:ea typeface="Source Sans Pro"/>
                  <a:cs typeface="Source Sans Pro"/>
                  <a:sym typeface="Source Sans Pro"/>
                </a:rPr>
                <a:t>NASA</a:t>
              </a:r>
              <a:endParaRPr sz="600">
                <a:solidFill>
                  <a:schemeClr val="lt1"/>
                </a:solidFill>
                <a:latin typeface="Source Sans Pro"/>
                <a:ea typeface="Source Sans Pro"/>
                <a:cs typeface="Source Sans Pro"/>
                <a:sym typeface="Source Sans Pro"/>
              </a:endParaRPr>
            </a:p>
          </p:txBody>
        </p:sp>
        <p:sp>
          <p:nvSpPr>
            <p:cNvPr id="375" name="Google Shape;375;p69"/>
            <p:cNvSpPr txBox="1"/>
            <p:nvPr/>
          </p:nvSpPr>
          <p:spPr>
            <a:xfrm>
              <a:off x="10477808" y="6340930"/>
              <a:ext cx="1333500" cy="2154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i="1">
                  <a:solidFill>
                    <a:schemeClr val="lt1"/>
                  </a:solidFill>
                  <a:latin typeface="Source Sans Pro"/>
                  <a:ea typeface="Source Sans Pro"/>
                  <a:cs typeface="Source Sans Pro"/>
                  <a:sym typeface="Source Sans Pro"/>
                </a:rPr>
                <a:t>Piyaset | Shutterstock.com</a:t>
              </a:r>
              <a:endParaRPr sz="600">
                <a:solidFill>
                  <a:schemeClr val="lt1"/>
                </a:solidFill>
                <a:latin typeface="Source Sans Pro"/>
                <a:ea typeface="Source Sans Pro"/>
                <a:cs typeface="Source Sans Pro"/>
                <a:sym typeface="Source Sans Pro"/>
              </a:endParaRPr>
            </a:p>
          </p:txBody>
        </p:sp>
      </p:grpSp>
      <p:sp>
        <p:nvSpPr>
          <p:cNvPr id="376" name="Google Shape;376;p69"/>
          <p:cNvSpPr txBox="1"/>
          <p:nvPr/>
        </p:nvSpPr>
        <p:spPr>
          <a:xfrm>
            <a:off x="4960800" y="2308325"/>
            <a:ext cx="4026600" cy="1949700"/>
          </a:xfrm>
          <a:prstGeom prst="rect">
            <a:avLst/>
          </a:prstGeom>
          <a:noFill/>
          <a:ln>
            <a:noFill/>
          </a:ln>
        </p:spPr>
        <p:txBody>
          <a:bodyPr spcFirstLastPara="1" wrap="square" lIns="91425" tIns="91425" rIns="91425" bIns="91425" anchor="ctr" anchorCtr="0">
            <a:spAutoFit/>
          </a:bodyPr>
          <a:lstStyle/>
          <a:p>
            <a:pPr marL="0" lvl="0" indent="0" algn="l" rtl="0">
              <a:spcBef>
                <a:spcPts val="800"/>
              </a:spcBef>
              <a:spcAft>
                <a:spcPts val="0"/>
              </a:spcAft>
              <a:buNone/>
            </a:pPr>
            <a:r>
              <a:rPr lang="en" sz="1800" dirty="0">
                <a:solidFill>
                  <a:schemeClr val="dk1"/>
                </a:solidFill>
                <a:latin typeface="Source Sans Pro"/>
                <a:ea typeface="Source Sans Pro"/>
                <a:cs typeface="Source Sans Pro"/>
                <a:sym typeface="Source Sans Pro"/>
              </a:rPr>
              <a:t>Need net-zero greenhouse gas emissions by 2050 (IPCC 2018)</a:t>
            </a:r>
            <a:endParaRPr sz="1800" dirty="0">
              <a:solidFill>
                <a:schemeClr val="dk1"/>
              </a:solidFill>
              <a:latin typeface="Source Sans Pro"/>
              <a:ea typeface="Source Sans Pro"/>
              <a:cs typeface="Source Sans Pro"/>
              <a:sym typeface="Source Sans Pro"/>
            </a:endParaRPr>
          </a:p>
          <a:p>
            <a:pPr marL="457200" lvl="0" indent="-342900" algn="l" rtl="0">
              <a:spcBef>
                <a:spcPts val="400"/>
              </a:spcBef>
              <a:spcAft>
                <a:spcPts val="0"/>
              </a:spcAft>
              <a:buClr>
                <a:schemeClr val="dk1"/>
              </a:buClr>
              <a:buSzPts val="1800"/>
              <a:buFont typeface="Source Sans Pro"/>
              <a:buChar char="▸"/>
            </a:pPr>
            <a:r>
              <a:rPr lang="en" sz="1800" dirty="0">
                <a:solidFill>
                  <a:schemeClr val="dk1"/>
                </a:solidFill>
                <a:latin typeface="Source Sans Pro"/>
                <a:ea typeface="Source Sans Pro"/>
                <a:cs typeface="Source Sans Pro"/>
                <a:sym typeface="Source Sans Pro"/>
              </a:rPr>
              <a:t>Across energy, transport, buildings, industry, agriculture, forestry, etc.</a:t>
            </a:r>
            <a:endParaRPr sz="1800" dirty="0">
              <a:solidFill>
                <a:schemeClr val="dk1"/>
              </a:solidFill>
              <a:latin typeface="Source Sans Pro"/>
              <a:ea typeface="Source Sans Pro"/>
              <a:cs typeface="Source Sans Pro"/>
              <a:sym typeface="Source Sans Pro"/>
            </a:endParaRPr>
          </a:p>
          <a:p>
            <a:pPr marL="0" lvl="0" indent="0" algn="l" rtl="0">
              <a:spcBef>
                <a:spcPts val="800"/>
              </a:spcBef>
              <a:spcAft>
                <a:spcPts val="0"/>
              </a:spcAft>
              <a:buNone/>
            </a:pPr>
            <a:endParaRPr sz="800" dirty="0">
              <a:solidFill>
                <a:schemeClr val="dk1"/>
              </a:solidFill>
              <a:latin typeface="Source Sans Pro"/>
              <a:ea typeface="Source Sans Pro"/>
              <a:cs typeface="Source Sans Pro"/>
              <a:sym typeface="Source Sans Pro"/>
            </a:endParaRPr>
          </a:p>
          <a:p>
            <a:pPr marL="0" lvl="0" indent="0" algn="l" rtl="0">
              <a:spcBef>
                <a:spcPts val="800"/>
              </a:spcBef>
              <a:spcAft>
                <a:spcPts val="0"/>
              </a:spcAft>
              <a:buNone/>
            </a:pPr>
            <a:r>
              <a:rPr lang="en" sz="1800" dirty="0">
                <a:solidFill>
                  <a:schemeClr val="dk1"/>
                </a:solidFill>
                <a:latin typeface="Source Sans Pro"/>
                <a:ea typeface="Source Sans Pro"/>
                <a:cs typeface="Source Sans Pro"/>
                <a:sym typeface="Source Sans Pro"/>
              </a:rPr>
              <a:t>How does ML fit into this picture?</a:t>
            </a:r>
            <a:endParaRPr dirty="0"/>
          </a:p>
        </p:txBody>
      </p:sp>
      <p:sp>
        <p:nvSpPr>
          <p:cNvPr id="377" name="Google Shape;377;p6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000">
                <a:latin typeface="Source Sans Pro"/>
                <a:ea typeface="Source Sans Pro"/>
                <a:cs typeface="Source Sans Pro"/>
                <a:sym typeface="Source Sans Pro"/>
              </a:rPr>
              <a:t>2</a:t>
            </a:fld>
            <a:endParaRPr sz="100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8"/>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Mitigation: Land use emissions</a:t>
            </a:r>
            <a:endParaRPr/>
          </a:p>
        </p:txBody>
      </p:sp>
      <p:sp>
        <p:nvSpPr>
          <p:cNvPr id="585" name="Google Shape;585;p88"/>
          <p:cNvSpPr txBox="1">
            <a:spLocks noGrp="1"/>
          </p:cNvSpPr>
          <p:nvPr>
            <p:ph type="body" idx="1"/>
          </p:nvPr>
        </p:nvSpPr>
        <p:spPr>
          <a:xfrm>
            <a:off x="188250" y="994200"/>
            <a:ext cx="5527500" cy="3860100"/>
          </a:xfrm>
          <a:prstGeom prst="rect">
            <a:avLst/>
          </a:prstGeom>
        </p:spPr>
        <p:txBody>
          <a:bodyPr spcFirstLastPara="1" wrap="square" lIns="68575" tIns="34275" rIns="68575" bIns="34275" anchor="t" anchorCtr="0">
            <a:noAutofit/>
          </a:bodyPr>
          <a:lstStyle/>
          <a:p>
            <a:pPr marL="0" lvl="0" indent="0" algn="l" rtl="0">
              <a:lnSpc>
                <a:spcPct val="100000"/>
              </a:lnSpc>
              <a:spcBef>
                <a:spcPts val="400"/>
              </a:spcBef>
              <a:spcAft>
                <a:spcPts val="0"/>
              </a:spcAft>
              <a:buNone/>
            </a:pPr>
            <a:r>
              <a:rPr lang="en" sz="2100">
                <a:solidFill>
                  <a:schemeClr val="dk1"/>
                </a:solidFill>
              </a:rPr>
              <a:t>GHG emissions result from (e.g.)</a:t>
            </a:r>
            <a:endParaRPr sz="2100">
              <a:solidFill>
                <a:schemeClr val="dk1"/>
              </a:solidFill>
            </a:endParaRPr>
          </a:p>
          <a:p>
            <a:pPr marL="457200" lvl="0" indent="-361950" algn="l" rtl="0">
              <a:lnSpc>
                <a:spcPct val="100000"/>
              </a:lnSpc>
              <a:spcBef>
                <a:spcPts val="400"/>
              </a:spcBef>
              <a:spcAft>
                <a:spcPts val="0"/>
              </a:spcAft>
              <a:buClr>
                <a:schemeClr val="dk1"/>
              </a:buClr>
              <a:buSzPts val="2100"/>
              <a:buChar char="▸"/>
            </a:pPr>
            <a:r>
              <a:rPr lang="en" sz="2100">
                <a:solidFill>
                  <a:schemeClr val="dk1"/>
                </a:solidFill>
              </a:rPr>
              <a:t>Land use changes (forests, peatlands, etc.)</a:t>
            </a:r>
            <a:endParaRPr sz="2100">
              <a:solidFill>
                <a:schemeClr val="dk1"/>
              </a:solidFill>
            </a:endParaRPr>
          </a:p>
          <a:p>
            <a:pPr marL="457200" lvl="0" indent="-361950" algn="l" rtl="0">
              <a:lnSpc>
                <a:spcPct val="100000"/>
              </a:lnSpc>
              <a:spcBef>
                <a:spcPts val="0"/>
              </a:spcBef>
              <a:spcAft>
                <a:spcPts val="0"/>
              </a:spcAft>
              <a:buClr>
                <a:schemeClr val="dk1"/>
              </a:buClr>
              <a:buSzPts val="2100"/>
              <a:buChar char="▸"/>
            </a:pPr>
            <a:r>
              <a:rPr lang="en" sz="2100">
                <a:solidFill>
                  <a:schemeClr val="dk1"/>
                </a:solidFill>
              </a:rPr>
              <a:t>Fertilizer use</a:t>
            </a:r>
            <a:endParaRPr sz="2100">
              <a:solidFill>
                <a:schemeClr val="dk1"/>
              </a:solidFill>
            </a:endParaRPr>
          </a:p>
          <a:p>
            <a:pPr marL="457200" lvl="0" indent="-361950" algn="l" rtl="0">
              <a:lnSpc>
                <a:spcPct val="100000"/>
              </a:lnSpc>
              <a:spcBef>
                <a:spcPts val="0"/>
              </a:spcBef>
              <a:spcAft>
                <a:spcPts val="0"/>
              </a:spcAft>
              <a:buClr>
                <a:schemeClr val="dk1"/>
              </a:buClr>
              <a:buSzPts val="2100"/>
              <a:buChar char="▸"/>
            </a:pPr>
            <a:r>
              <a:rPr lang="en" sz="2100">
                <a:solidFill>
                  <a:schemeClr val="dk1"/>
                </a:solidFill>
              </a:rPr>
              <a:t>Livestock</a:t>
            </a:r>
            <a:endParaRPr sz="2100">
              <a:solidFill>
                <a:schemeClr val="dk1"/>
              </a:solidFill>
            </a:endParaRPr>
          </a:p>
          <a:p>
            <a:pPr marL="0" lvl="0" indent="0" algn="l" rtl="0">
              <a:lnSpc>
                <a:spcPct val="100000"/>
              </a:lnSpc>
              <a:spcBef>
                <a:spcPts val="1200"/>
              </a:spcBef>
              <a:spcAft>
                <a:spcPts val="0"/>
              </a:spcAft>
              <a:buNone/>
            </a:pPr>
            <a:endParaRPr sz="200">
              <a:solidFill>
                <a:schemeClr val="dk1"/>
              </a:solidFill>
            </a:endParaRPr>
          </a:p>
          <a:p>
            <a:pPr marL="0" lvl="0" indent="0" algn="l" rtl="0">
              <a:lnSpc>
                <a:spcPct val="100000"/>
              </a:lnSpc>
              <a:spcBef>
                <a:spcPts val="1200"/>
              </a:spcBef>
              <a:spcAft>
                <a:spcPts val="0"/>
              </a:spcAft>
              <a:buNone/>
            </a:pPr>
            <a:r>
              <a:rPr lang="en" sz="2100">
                <a:solidFill>
                  <a:schemeClr val="dk1"/>
                </a:solidFill>
              </a:rPr>
              <a:t>Complex to assess effects of interventions</a:t>
            </a:r>
            <a:endParaRPr sz="2100">
              <a:solidFill>
                <a:schemeClr val="dk1"/>
              </a:solidFill>
            </a:endParaRPr>
          </a:p>
          <a:p>
            <a:pPr marL="457200" lvl="0" indent="-361950" algn="l" rtl="0">
              <a:lnSpc>
                <a:spcPct val="100000"/>
              </a:lnSpc>
              <a:spcBef>
                <a:spcPts val="400"/>
              </a:spcBef>
              <a:spcAft>
                <a:spcPts val="0"/>
              </a:spcAft>
              <a:buClr>
                <a:schemeClr val="dk1"/>
              </a:buClr>
              <a:buSzPts val="2100"/>
              <a:buChar char="▸"/>
            </a:pPr>
            <a:r>
              <a:rPr lang="en" sz="2100">
                <a:solidFill>
                  <a:schemeClr val="dk1"/>
                </a:solidFill>
              </a:rPr>
              <a:t>Natural systems are in complex carbon cycle</a:t>
            </a:r>
            <a:endParaRPr sz="2100">
              <a:solidFill>
                <a:schemeClr val="dk1"/>
              </a:solidFill>
            </a:endParaRPr>
          </a:p>
          <a:p>
            <a:pPr marL="457200" lvl="0" indent="-361950" algn="l" rtl="0">
              <a:lnSpc>
                <a:spcPct val="100000"/>
              </a:lnSpc>
              <a:spcBef>
                <a:spcPts val="0"/>
              </a:spcBef>
              <a:spcAft>
                <a:spcPts val="0"/>
              </a:spcAft>
              <a:buClr>
                <a:schemeClr val="dk1"/>
              </a:buClr>
              <a:buSzPts val="2100"/>
              <a:buChar char="▸"/>
            </a:pPr>
            <a:r>
              <a:rPr lang="en" sz="2100">
                <a:solidFill>
                  <a:schemeClr val="dk1"/>
                </a:solidFill>
              </a:rPr>
              <a:t>Interactions between climate system, natural factors, socioeconomic factors</a:t>
            </a:r>
            <a:endParaRPr sz="2100">
              <a:solidFill>
                <a:schemeClr val="dk1"/>
              </a:solidFill>
            </a:endParaRPr>
          </a:p>
        </p:txBody>
      </p:sp>
      <p:pic>
        <p:nvPicPr>
          <p:cNvPr id="586" name="Google Shape;586;p88"/>
          <p:cNvPicPr preferRelativeResize="0"/>
          <p:nvPr/>
        </p:nvPicPr>
        <p:blipFill rotWithShape="1">
          <a:blip r:embed="rId3">
            <a:alphaModFix/>
          </a:blip>
          <a:srcRect r="48896" b="54950"/>
          <a:stretch/>
        </p:blipFill>
        <p:spPr>
          <a:xfrm>
            <a:off x="5709578" y="994200"/>
            <a:ext cx="3448998" cy="3466977"/>
          </a:xfrm>
          <a:prstGeom prst="rect">
            <a:avLst/>
          </a:prstGeom>
          <a:noFill/>
          <a:ln>
            <a:noFill/>
          </a:ln>
        </p:spPr>
      </p:pic>
      <p:sp>
        <p:nvSpPr>
          <p:cNvPr id="587" name="Google Shape;587;p88"/>
          <p:cNvSpPr txBox="1"/>
          <p:nvPr/>
        </p:nvSpPr>
        <p:spPr>
          <a:xfrm rot="-5400000">
            <a:off x="4038446" y="1544913"/>
            <a:ext cx="3587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Source Sans Pro"/>
                <a:ea typeface="Source Sans Pro"/>
                <a:cs typeface="Source Sans Pro"/>
                <a:sym typeface="Source Sans Pro"/>
              </a:rPr>
              <a:t>AFOLU:</a:t>
            </a:r>
            <a:endParaRPr sz="900" b="1">
              <a:latin typeface="Source Sans Pro"/>
              <a:ea typeface="Source Sans Pro"/>
              <a:cs typeface="Source Sans Pro"/>
              <a:sym typeface="Source Sans Pro"/>
            </a:endParaRPr>
          </a:p>
        </p:txBody>
      </p:sp>
      <p:sp>
        <p:nvSpPr>
          <p:cNvPr id="588" name="Google Shape;588;p88"/>
          <p:cNvSpPr txBox="1"/>
          <p:nvPr/>
        </p:nvSpPr>
        <p:spPr>
          <a:xfrm>
            <a:off x="95750" y="4726275"/>
            <a:ext cx="393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Figure source: IPCC AR5 WG3 Report (2014)</a:t>
            </a:r>
            <a:endParaRPr sz="1200">
              <a:latin typeface="Source Sans Pro"/>
              <a:ea typeface="Source Sans Pro"/>
              <a:cs typeface="Source Sans Pro"/>
              <a:sym typeface="Source Sans Pro"/>
            </a:endParaRPr>
          </a:p>
        </p:txBody>
      </p:sp>
      <p:sp>
        <p:nvSpPr>
          <p:cNvPr id="589" name="Google Shape;589;p88"/>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20</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
                                            <p:txEl>
                                              <p:pRg st="0" end="0"/>
                                            </p:txEl>
                                          </p:spTgt>
                                        </p:tgtEl>
                                        <p:attrNameLst>
                                          <p:attrName>style.visibility</p:attrName>
                                        </p:attrNameLst>
                                      </p:cBhvr>
                                      <p:to>
                                        <p:strVal val="visible"/>
                                      </p:to>
                                    </p:set>
                                    <p:animEffect transition="in" filter="fade">
                                      <p:cBhvr>
                                        <p:cTn id="7" dur="1"/>
                                        <p:tgtEl>
                                          <p:spTgt spid="5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5">
                                            <p:txEl>
                                              <p:pRg st="1" end="1"/>
                                            </p:txEl>
                                          </p:spTgt>
                                        </p:tgtEl>
                                        <p:attrNameLst>
                                          <p:attrName>style.visibility</p:attrName>
                                        </p:attrNameLst>
                                      </p:cBhvr>
                                      <p:to>
                                        <p:strVal val="visible"/>
                                      </p:to>
                                    </p:set>
                                    <p:animEffect transition="in" filter="fade">
                                      <p:cBhvr>
                                        <p:cTn id="12" dur="1"/>
                                        <p:tgtEl>
                                          <p:spTgt spid="5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5">
                                            <p:txEl>
                                              <p:pRg st="2" end="2"/>
                                            </p:txEl>
                                          </p:spTgt>
                                        </p:tgtEl>
                                        <p:attrNameLst>
                                          <p:attrName>style.visibility</p:attrName>
                                        </p:attrNameLst>
                                      </p:cBhvr>
                                      <p:to>
                                        <p:strVal val="visible"/>
                                      </p:to>
                                    </p:set>
                                    <p:animEffect transition="in" filter="fade">
                                      <p:cBhvr>
                                        <p:cTn id="17" dur="1"/>
                                        <p:tgtEl>
                                          <p:spTgt spid="5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5">
                                            <p:txEl>
                                              <p:pRg st="3" end="3"/>
                                            </p:txEl>
                                          </p:spTgt>
                                        </p:tgtEl>
                                        <p:attrNameLst>
                                          <p:attrName>style.visibility</p:attrName>
                                        </p:attrNameLst>
                                      </p:cBhvr>
                                      <p:to>
                                        <p:strVal val="visible"/>
                                      </p:to>
                                    </p:set>
                                    <p:animEffect transition="in" filter="fade">
                                      <p:cBhvr>
                                        <p:cTn id="22" dur="1"/>
                                        <p:tgtEl>
                                          <p:spTgt spid="5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5">
                                            <p:txEl>
                                              <p:pRg st="4" end="4"/>
                                            </p:txEl>
                                          </p:spTgt>
                                        </p:tgtEl>
                                        <p:attrNameLst>
                                          <p:attrName>style.visibility</p:attrName>
                                        </p:attrNameLst>
                                      </p:cBhvr>
                                      <p:to>
                                        <p:strVal val="visible"/>
                                      </p:to>
                                    </p:set>
                                    <p:animEffect transition="in" filter="fade">
                                      <p:cBhvr>
                                        <p:cTn id="27" dur="1"/>
                                        <p:tgtEl>
                                          <p:spTgt spid="5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5">
                                            <p:txEl>
                                              <p:pRg st="5" end="5"/>
                                            </p:txEl>
                                          </p:spTgt>
                                        </p:tgtEl>
                                        <p:attrNameLst>
                                          <p:attrName>style.visibility</p:attrName>
                                        </p:attrNameLst>
                                      </p:cBhvr>
                                      <p:to>
                                        <p:strVal val="visible"/>
                                      </p:to>
                                    </p:set>
                                    <p:animEffect transition="in" filter="fade">
                                      <p:cBhvr>
                                        <p:cTn id="32" dur="1"/>
                                        <p:tgtEl>
                                          <p:spTgt spid="58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5">
                                            <p:txEl>
                                              <p:pRg st="6" end="6"/>
                                            </p:txEl>
                                          </p:spTgt>
                                        </p:tgtEl>
                                        <p:attrNameLst>
                                          <p:attrName>style.visibility</p:attrName>
                                        </p:attrNameLst>
                                      </p:cBhvr>
                                      <p:to>
                                        <p:strVal val="visible"/>
                                      </p:to>
                                    </p:set>
                                    <p:animEffect transition="in" filter="fade">
                                      <p:cBhvr>
                                        <p:cTn id="37" dur="1"/>
                                        <p:tgtEl>
                                          <p:spTgt spid="58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5">
                                            <p:txEl>
                                              <p:pRg st="7" end="7"/>
                                            </p:txEl>
                                          </p:spTgt>
                                        </p:tgtEl>
                                        <p:attrNameLst>
                                          <p:attrName>style.visibility</p:attrName>
                                        </p:attrNameLst>
                                      </p:cBhvr>
                                      <p:to>
                                        <p:strVal val="visible"/>
                                      </p:to>
                                    </p:set>
                                    <p:animEffect transition="in" filter="fade">
                                      <p:cBhvr>
                                        <p:cTn id="42" dur="1"/>
                                        <p:tgtEl>
                                          <p:spTgt spid="58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aphicFrame>
        <p:nvGraphicFramePr>
          <p:cNvPr id="594" name="Google Shape;594;p89"/>
          <p:cNvGraphicFramePr/>
          <p:nvPr>
            <p:extLst>
              <p:ext uri="{D42A27DB-BD31-4B8C-83A1-F6EECF244321}">
                <p14:modId xmlns:p14="http://schemas.microsoft.com/office/powerpoint/2010/main" val="3263757460"/>
              </p:ext>
            </p:extLst>
          </p:nvPr>
        </p:nvGraphicFramePr>
        <p:xfrm>
          <a:off x="360950" y="1378461"/>
          <a:ext cx="2775000" cy="2331700"/>
        </p:xfrm>
        <a:graphic>
          <a:graphicData uri="http://schemas.openxmlformats.org/drawingml/2006/table">
            <a:tbl>
              <a:tblPr>
                <a:noFill/>
                <a:tableStyleId>{958F3E45-2422-44CC-AF38-643B69CAA189}</a:tableStyleId>
              </a:tblPr>
              <a:tblGrid>
                <a:gridCol w="2775000">
                  <a:extLst>
                    <a:ext uri="{9D8B030D-6E8A-4147-A177-3AD203B41FA5}">
                      <a16:colId xmlns:a16="http://schemas.microsoft.com/office/drawing/2014/main" val="20000"/>
                    </a:ext>
                  </a:extLst>
                </a:gridCol>
              </a:tblGrid>
              <a:tr h="472450">
                <a:tc>
                  <a:txBody>
                    <a:bodyPr/>
                    <a:lstStyle/>
                    <a:p>
                      <a:pPr marL="0" lvl="0" indent="0" algn="l" rtl="0">
                        <a:spcBef>
                          <a:spcPts val="0"/>
                        </a:spcBef>
                        <a:spcAft>
                          <a:spcPts val="0"/>
                        </a:spcAft>
                        <a:buNone/>
                      </a:pPr>
                      <a:r>
                        <a:rPr lang="en" sz="1800" b="1">
                          <a:latin typeface="Source Sans Pro"/>
                          <a:ea typeface="Source Sans Pro"/>
                          <a:cs typeface="Source Sans Pro"/>
                          <a:sym typeface="Source Sans Pro"/>
                        </a:rPr>
                        <a:t>Natural systems</a:t>
                      </a:r>
                      <a:endParaRPr sz="1800" b="1">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0"/>
                  </a:ext>
                </a:extLst>
              </a:tr>
              <a:tr h="1252125">
                <a:tc>
                  <a:txBody>
                    <a:bodyPr/>
                    <a:lstStyle/>
                    <a:p>
                      <a:pPr marL="0" lvl="0" indent="0" algn="l" rtl="0">
                        <a:spcBef>
                          <a:spcPts val="0"/>
                        </a:spcBef>
                        <a:spcAft>
                          <a:spcPts val="0"/>
                        </a:spcAft>
                        <a:buNone/>
                      </a:pPr>
                      <a:r>
                        <a:rPr lang="en" sz="1800" dirty="0">
                          <a:solidFill>
                            <a:schemeClr val="dk1"/>
                          </a:solidFill>
                          <a:latin typeface="Source Sans Pro"/>
                          <a:ea typeface="Source Sans Pro"/>
                          <a:cs typeface="Source Sans Pro"/>
                          <a:sym typeface="Source Sans Pro"/>
                        </a:rPr>
                        <a:t>Prevent deforestation</a:t>
                      </a:r>
                      <a:endParaRPr sz="1800" dirty="0">
                        <a:solidFill>
                          <a:schemeClr val="dk1"/>
                        </a:solidFill>
                        <a:latin typeface="Source Sans Pro"/>
                        <a:ea typeface="Source Sans Pro"/>
                        <a:cs typeface="Source Sans Pro"/>
                        <a:sym typeface="Source Sans Pro"/>
                      </a:endParaRPr>
                    </a:p>
                    <a:p>
                      <a:pPr marL="0" lvl="0" indent="0" algn="l" rtl="0">
                        <a:spcBef>
                          <a:spcPts val="800"/>
                        </a:spcBef>
                        <a:spcAft>
                          <a:spcPts val="0"/>
                        </a:spcAft>
                        <a:buNone/>
                      </a:pPr>
                      <a:r>
                        <a:rPr lang="en" sz="1800" dirty="0">
                          <a:solidFill>
                            <a:schemeClr val="dk1"/>
                          </a:solidFill>
                          <a:latin typeface="Source Sans Pro"/>
                          <a:ea typeface="Source Sans Pro"/>
                          <a:cs typeface="Source Sans Pro"/>
                          <a:sym typeface="Source Sans Pro"/>
                        </a:rPr>
                        <a:t>Preserve peatlands and coastal wetlands</a:t>
                      </a:r>
                      <a:endParaRPr sz="1800" dirty="0">
                        <a:solidFill>
                          <a:schemeClr val="dk1"/>
                        </a:solidFill>
                        <a:latin typeface="Source Sans Pro"/>
                        <a:ea typeface="Source Sans Pro"/>
                        <a:cs typeface="Source Sans Pro"/>
                        <a:sym typeface="Source Sans Pro"/>
                      </a:endParaRPr>
                    </a:p>
                    <a:p>
                      <a:pPr marL="0" lvl="0" indent="0" algn="l" rtl="0">
                        <a:spcBef>
                          <a:spcPts val="800"/>
                        </a:spcBef>
                        <a:spcAft>
                          <a:spcPts val="0"/>
                        </a:spcAft>
                        <a:buNone/>
                      </a:pPr>
                      <a:r>
                        <a:rPr lang="en" sz="1800" dirty="0">
                          <a:solidFill>
                            <a:schemeClr val="dk1"/>
                          </a:solidFill>
                          <a:latin typeface="Source Sans Pro"/>
                          <a:ea typeface="Source Sans Pro"/>
                          <a:cs typeface="Source Sans Pro"/>
                          <a:sym typeface="Source Sans Pro"/>
                        </a:rPr>
                        <a:t>Protect biodiversity</a:t>
                      </a:r>
                      <a:endParaRPr sz="1800" dirty="0">
                        <a:solidFill>
                          <a:schemeClr val="dk1"/>
                        </a:solidFill>
                        <a:latin typeface="Source Sans Pro"/>
                        <a:ea typeface="Source Sans Pro"/>
                        <a:cs typeface="Source Sans Pro"/>
                        <a:sym typeface="Source Sans Pro"/>
                      </a:endParaRPr>
                    </a:p>
                    <a:p>
                      <a:pPr marL="0" lvl="0" indent="0" algn="l" rtl="0">
                        <a:spcBef>
                          <a:spcPts val="800"/>
                        </a:spcBef>
                        <a:spcAft>
                          <a:spcPts val="800"/>
                        </a:spcAft>
                        <a:buNone/>
                      </a:pPr>
                      <a:r>
                        <a:rPr lang="en" sz="1800" dirty="0">
                          <a:solidFill>
                            <a:schemeClr val="dk1"/>
                          </a:solidFill>
                          <a:latin typeface="Source Sans Pro"/>
                          <a:ea typeface="Source Sans Pro"/>
                          <a:cs typeface="Source Sans Pro"/>
                          <a:sym typeface="Source Sans Pro"/>
                        </a:rPr>
                        <a:t>Protect indigenous rights</a:t>
                      </a:r>
                      <a:endParaRPr sz="1800" dirty="0">
                        <a:solidFill>
                          <a:schemeClr val="dk1"/>
                        </a:solidFill>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95" name="Google Shape;595;p89"/>
          <p:cNvGraphicFramePr/>
          <p:nvPr>
            <p:extLst>
              <p:ext uri="{D42A27DB-BD31-4B8C-83A1-F6EECF244321}">
                <p14:modId xmlns:p14="http://schemas.microsoft.com/office/powerpoint/2010/main" val="2576267755"/>
              </p:ext>
            </p:extLst>
          </p:nvPr>
        </p:nvGraphicFramePr>
        <p:xfrm>
          <a:off x="3140125" y="1378457"/>
          <a:ext cx="2775000" cy="2333167"/>
        </p:xfrm>
        <a:graphic>
          <a:graphicData uri="http://schemas.openxmlformats.org/drawingml/2006/table">
            <a:tbl>
              <a:tblPr>
                <a:noFill/>
                <a:tableStyleId>{958F3E45-2422-44CC-AF38-643B69CAA189}</a:tableStyleId>
              </a:tblPr>
              <a:tblGrid>
                <a:gridCol w="2775000">
                  <a:extLst>
                    <a:ext uri="{9D8B030D-6E8A-4147-A177-3AD203B41FA5}">
                      <a16:colId xmlns:a16="http://schemas.microsoft.com/office/drawing/2014/main" val="20000"/>
                    </a:ext>
                  </a:extLst>
                </a:gridCol>
              </a:tblGrid>
              <a:tr h="494285">
                <a:tc>
                  <a:txBody>
                    <a:bodyPr/>
                    <a:lstStyle/>
                    <a:p>
                      <a:pPr marL="0" lvl="0" indent="0" algn="l" rtl="0">
                        <a:spcBef>
                          <a:spcPts val="0"/>
                        </a:spcBef>
                        <a:spcAft>
                          <a:spcPts val="0"/>
                        </a:spcAft>
                        <a:buNone/>
                      </a:pPr>
                      <a:r>
                        <a:rPr lang="en" sz="1800" b="1">
                          <a:latin typeface="Source Sans Pro"/>
                          <a:ea typeface="Source Sans Pro"/>
                          <a:cs typeface="Source Sans Pro"/>
                          <a:sym typeface="Source Sans Pro"/>
                        </a:rPr>
                        <a:t>Agriculture</a:t>
                      </a:r>
                      <a:endParaRPr sz="1800" b="1">
                        <a:latin typeface="Source Sans Pro"/>
                        <a:ea typeface="Source Sans Pro"/>
                        <a:cs typeface="Source Sans Pro"/>
                        <a:sym typeface="Source Sans Pro"/>
                      </a:endParaRPr>
                    </a:p>
                  </a:txBody>
                  <a:tcPr marL="91425" marR="91425" marT="91425" marB="91425">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0"/>
                  </a:ext>
                </a:extLst>
              </a:tr>
              <a:tr h="1838882">
                <a:tc>
                  <a:txBody>
                    <a:bodyPr/>
                    <a:lstStyle/>
                    <a:p>
                      <a:pPr marL="0" lvl="0" indent="0" algn="l" rtl="0">
                        <a:spcBef>
                          <a:spcPts val="0"/>
                        </a:spcBef>
                        <a:spcAft>
                          <a:spcPts val="0"/>
                        </a:spcAft>
                        <a:buNone/>
                      </a:pPr>
                      <a:r>
                        <a:rPr lang="en" sz="1800" dirty="0">
                          <a:solidFill>
                            <a:schemeClr val="dk1"/>
                          </a:solidFill>
                          <a:latin typeface="Source Sans Pro"/>
                          <a:ea typeface="Source Sans Pro"/>
                          <a:cs typeface="Source Sans Pro"/>
                          <a:sym typeface="Source Sans Pro"/>
                        </a:rPr>
                        <a:t>Reduce fertilizer use</a:t>
                      </a:r>
                      <a:endParaRPr sz="1800" dirty="0">
                        <a:solidFill>
                          <a:schemeClr val="dk1"/>
                        </a:solidFill>
                        <a:latin typeface="Source Sans Pro"/>
                        <a:ea typeface="Source Sans Pro"/>
                        <a:cs typeface="Source Sans Pro"/>
                        <a:sym typeface="Source Sans Pro"/>
                      </a:endParaRPr>
                    </a:p>
                    <a:p>
                      <a:pPr marL="0" lvl="0" indent="0" algn="l" rtl="0">
                        <a:spcBef>
                          <a:spcPts val="800"/>
                        </a:spcBef>
                        <a:spcAft>
                          <a:spcPts val="0"/>
                        </a:spcAft>
                        <a:buNone/>
                      </a:pPr>
                      <a:r>
                        <a:rPr lang="en" sz="1800" dirty="0">
                          <a:solidFill>
                            <a:schemeClr val="dk1"/>
                          </a:solidFill>
                          <a:latin typeface="Source Sans Pro"/>
                          <a:ea typeface="Source Sans Pro"/>
                          <a:cs typeface="Source Sans Pro"/>
                          <a:sym typeface="Source Sans Pro"/>
                        </a:rPr>
                        <a:t>Reduce cows and other ruminant animals</a:t>
                      </a:r>
                      <a:endParaRPr sz="1800" dirty="0">
                        <a:solidFill>
                          <a:schemeClr val="dk1"/>
                        </a:solidFill>
                        <a:latin typeface="Source Sans Pro"/>
                        <a:ea typeface="Source Sans Pro"/>
                        <a:cs typeface="Source Sans Pro"/>
                        <a:sym typeface="Source Sans Pro"/>
                      </a:endParaRPr>
                    </a:p>
                    <a:p>
                      <a:pPr marL="0" lvl="0" indent="0" algn="l" rtl="0">
                        <a:spcBef>
                          <a:spcPts val="800"/>
                        </a:spcBef>
                        <a:spcAft>
                          <a:spcPts val="800"/>
                        </a:spcAft>
                        <a:buNone/>
                      </a:pPr>
                      <a:r>
                        <a:rPr lang="en" sz="1800" dirty="0">
                          <a:solidFill>
                            <a:schemeClr val="dk1"/>
                          </a:solidFill>
                          <a:latin typeface="Source Sans Pro"/>
                          <a:ea typeface="Source Sans Pro"/>
                          <a:cs typeface="Source Sans Pro"/>
                          <a:sym typeface="Source Sans Pro"/>
                        </a:rPr>
                        <a:t>Improve land management</a:t>
                      </a:r>
                      <a:endParaRPr sz="1800" dirty="0">
                        <a:solidFill>
                          <a:schemeClr val="dk1"/>
                        </a:solidFill>
                        <a:latin typeface="Source Sans Pro"/>
                        <a:ea typeface="Source Sans Pro"/>
                        <a:cs typeface="Source Sans Pro"/>
                        <a:sym typeface="Source Sans Pro"/>
                      </a:endParaRPr>
                    </a:p>
                  </a:txBody>
                  <a:tcPr marL="91425" marR="91425" marT="91425" marB="91425">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1"/>
                  </a:ext>
                </a:extLst>
              </a:tr>
            </a:tbl>
          </a:graphicData>
        </a:graphic>
      </p:graphicFrame>
      <p:graphicFrame>
        <p:nvGraphicFramePr>
          <p:cNvPr id="596" name="Google Shape;596;p89"/>
          <p:cNvGraphicFramePr/>
          <p:nvPr>
            <p:extLst>
              <p:ext uri="{D42A27DB-BD31-4B8C-83A1-F6EECF244321}">
                <p14:modId xmlns:p14="http://schemas.microsoft.com/office/powerpoint/2010/main" val="3782094501"/>
              </p:ext>
            </p:extLst>
          </p:nvPr>
        </p:nvGraphicFramePr>
        <p:xfrm>
          <a:off x="5915125" y="1378458"/>
          <a:ext cx="2775000" cy="2333166"/>
        </p:xfrm>
        <a:graphic>
          <a:graphicData uri="http://schemas.openxmlformats.org/drawingml/2006/table">
            <a:tbl>
              <a:tblPr>
                <a:noFill/>
                <a:tableStyleId>{958F3E45-2422-44CC-AF38-643B69CAA189}</a:tableStyleId>
              </a:tblPr>
              <a:tblGrid>
                <a:gridCol w="2775000">
                  <a:extLst>
                    <a:ext uri="{9D8B030D-6E8A-4147-A177-3AD203B41FA5}">
                      <a16:colId xmlns:a16="http://schemas.microsoft.com/office/drawing/2014/main" val="20000"/>
                    </a:ext>
                  </a:extLst>
                </a:gridCol>
              </a:tblGrid>
              <a:tr h="494285">
                <a:tc>
                  <a:txBody>
                    <a:bodyPr/>
                    <a:lstStyle/>
                    <a:p>
                      <a:pPr marL="0" lvl="0" indent="0" algn="l" rtl="0">
                        <a:spcBef>
                          <a:spcPts val="0"/>
                        </a:spcBef>
                        <a:spcAft>
                          <a:spcPts val="0"/>
                        </a:spcAft>
                        <a:buNone/>
                      </a:pPr>
                      <a:r>
                        <a:rPr lang="en" sz="1800" b="1">
                          <a:latin typeface="Source Sans Pro"/>
                          <a:ea typeface="Source Sans Pro"/>
                          <a:cs typeface="Source Sans Pro"/>
                          <a:sym typeface="Source Sans Pro"/>
                        </a:rPr>
                        <a:t>Demand-side measures</a:t>
                      </a:r>
                      <a:endParaRPr sz="1800" b="1">
                        <a:latin typeface="Source Sans Pro"/>
                        <a:ea typeface="Source Sans Pro"/>
                        <a:cs typeface="Source Sans Pro"/>
                        <a:sym typeface="Source Sans Pro"/>
                      </a:endParaRPr>
                    </a:p>
                  </a:txBody>
                  <a:tcPr marL="91425" marR="91425" marT="91425" marB="91425">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0"/>
                  </a:ext>
                </a:extLst>
              </a:tr>
              <a:tr h="1838881">
                <a:tc>
                  <a:txBody>
                    <a:bodyPr/>
                    <a:lstStyle/>
                    <a:p>
                      <a:pPr marL="0" lvl="0" indent="0" algn="l" rtl="0">
                        <a:spcBef>
                          <a:spcPts val="0"/>
                        </a:spcBef>
                        <a:spcAft>
                          <a:spcPts val="0"/>
                        </a:spcAft>
                        <a:buNone/>
                      </a:pPr>
                      <a:r>
                        <a:rPr lang="en" sz="1800" dirty="0">
                          <a:solidFill>
                            <a:schemeClr val="dk1"/>
                          </a:solidFill>
                          <a:latin typeface="Source Sans Pro"/>
                          <a:ea typeface="Source Sans Pro"/>
                          <a:cs typeface="Source Sans Pro"/>
                          <a:sym typeface="Source Sans Pro"/>
                        </a:rPr>
                        <a:t>Reduce losses in food supply chain</a:t>
                      </a:r>
                      <a:endParaRPr sz="1800" dirty="0">
                        <a:solidFill>
                          <a:schemeClr val="dk1"/>
                        </a:solidFill>
                        <a:latin typeface="Source Sans Pro"/>
                        <a:ea typeface="Source Sans Pro"/>
                        <a:cs typeface="Source Sans Pro"/>
                        <a:sym typeface="Source Sans Pro"/>
                      </a:endParaRPr>
                    </a:p>
                    <a:p>
                      <a:pPr marL="0" lvl="0" indent="0" algn="l" rtl="0">
                        <a:spcBef>
                          <a:spcPts val="800"/>
                        </a:spcBef>
                        <a:spcAft>
                          <a:spcPts val="0"/>
                        </a:spcAft>
                        <a:buNone/>
                      </a:pPr>
                      <a:r>
                        <a:rPr lang="en" sz="1800" dirty="0">
                          <a:solidFill>
                            <a:schemeClr val="dk1"/>
                          </a:solidFill>
                          <a:latin typeface="Source Sans Pro"/>
                          <a:ea typeface="Source Sans Pro"/>
                          <a:cs typeface="Source Sans Pro"/>
                          <a:sym typeface="Source Sans Pro"/>
                        </a:rPr>
                        <a:t>Dietary change</a:t>
                      </a:r>
                      <a:endParaRPr sz="1800" dirty="0">
                        <a:solidFill>
                          <a:schemeClr val="dk1"/>
                        </a:solidFill>
                        <a:latin typeface="Source Sans Pro"/>
                        <a:ea typeface="Source Sans Pro"/>
                        <a:cs typeface="Source Sans Pro"/>
                        <a:sym typeface="Source Sans Pro"/>
                      </a:endParaRPr>
                    </a:p>
                    <a:p>
                      <a:pPr marL="0" lvl="0" indent="0" algn="l" rtl="0">
                        <a:spcBef>
                          <a:spcPts val="800"/>
                        </a:spcBef>
                        <a:spcAft>
                          <a:spcPts val="800"/>
                        </a:spcAft>
                        <a:buNone/>
                      </a:pPr>
                      <a:r>
                        <a:rPr lang="en" sz="1800" dirty="0">
                          <a:solidFill>
                            <a:schemeClr val="dk1"/>
                          </a:solidFill>
                          <a:latin typeface="Source Sans Pro"/>
                          <a:ea typeface="Source Sans Pro"/>
                          <a:cs typeface="Source Sans Pro"/>
                          <a:sym typeface="Source Sans Pro"/>
                        </a:rPr>
                        <a:t>Change wood procurement practices</a:t>
                      </a:r>
                      <a:endParaRPr sz="1800" dirty="0">
                        <a:solidFill>
                          <a:schemeClr val="dk1"/>
                        </a:solidFill>
                        <a:latin typeface="Source Sans Pro"/>
                        <a:ea typeface="Source Sans Pro"/>
                        <a:cs typeface="Source Sans Pro"/>
                        <a:sym typeface="Source Sans Pro"/>
                      </a:endParaRPr>
                    </a:p>
                  </a:txBody>
                  <a:tcPr marL="91425" marR="91425" marT="91425" marB="91425">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1"/>
                  </a:ext>
                </a:extLst>
              </a:tr>
            </a:tbl>
          </a:graphicData>
        </a:graphic>
      </p:graphicFrame>
      <p:sp>
        <p:nvSpPr>
          <p:cNvPr id="597" name="Google Shape;597;p89"/>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Example mitigation strategies: Land use</a:t>
            </a:r>
            <a:endParaRPr/>
          </a:p>
        </p:txBody>
      </p:sp>
      <p:sp>
        <p:nvSpPr>
          <p:cNvPr id="598" name="Google Shape;598;p89"/>
          <p:cNvSpPr txBox="1"/>
          <p:nvPr/>
        </p:nvSpPr>
        <p:spPr>
          <a:xfrm>
            <a:off x="95750" y="4726275"/>
            <a:ext cx="4837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See also: IPCC AR5 WG3 Report (2014) and IPCC AR6 WG3 Report (2022)</a:t>
            </a:r>
            <a:endParaRPr sz="1200">
              <a:latin typeface="Source Sans Pro"/>
              <a:ea typeface="Source Sans Pro"/>
              <a:cs typeface="Source Sans Pro"/>
              <a:sym typeface="Source Sans Pro"/>
            </a:endParaRPr>
          </a:p>
        </p:txBody>
      </p:sp>
      <p:sp>
        <p:nvSpPr>
          <p:cNvPr id="599" name="Google Shape;599;p89"/>
          <p:cNvSpPr txBox="1"/>
          <p:nvPr/>
        </p:nvSpPr>
        <p:spPr>
          <a:xfrm>
            <a:off x="360950" y="3888397"/>
            <a:ext cx="4642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dk1"/>
                </a:solidFill>
                <a:latin typeface="Source Sans Pro"/>
                <a:ea typeface="Source Sans Pro"/>
                <a:cs typeface="Source Sans Pro"/>
                <a:sym typeface="Source Sans Pro"/>
              </a:rPr>
              <a:t>Monitoring: </a:t>
            </a:r>
            <a:r>
              <a:rPr lang="en" sz="1800" dirty="0">
                <a:solidFill>
                  <a:schemeClr val="dk1"/>
                </a:solidFill>
                <a:latin typeface="Source Sans Pro"/>
                <a:ea typeface="Source Sans Pro"/>
                <a:cs typeface="Source Sans Pro"/>
                <a:sym typeface="Source Sans Pro"/>
              </a:rPr>
              <a:t>E.g., via remote sensing</a:t>
            </a:r>
            <a:endParaRPr dirty="0"/>
          </a:p>
        </p:txBody>
      </p:sp>
      <p:sp>
        <p:nvSpPr>
          <p:cNvPr id="600" name="Google Shape;600;p89"/>
          <p:cNvSpPr txBox="1">
            <a:spLocks noGrp="1"/>
          </p:cNvSpPr>
          <p:nvPr>
            <p:ph type="body" idx="1"/>
          </p:nvPr>
        </p:nvSpPr>
        <p:spPr>
          <a:xfrm>
            <a:off x="416850" y="830925"/>
            <a:ext cx="8367900" cy="369300"/>
          </a:xfrm>
          <a:prstGeom prst="rect">
            <a:avLst/>
          </a:prstGeom>
        </p:spPr>
        <p:txBody>
          <a:bodyPr spcFirstLastPara="1" wrap="square" lIns="68575" tIns="34275" rIns="68575" bIns="34275" anchor="t" anchorCtr="0">
            <a:noAutofit/>
          </a:bodyPr>
          <a:lstStyle/>
          <a:p>
            <a:pPr marL="0" lvl="0" indent="0" algn="l" rtl="0">
              <a:lnSpc>
                <a:spcPct val="100000"/>
              </a:lnSpc>
              <a:spcBef>
                <a:spcPts val="400"/>
              </a:spcBef>
              <a:spcAft>
                <a:spcPts val="0"/>
              </a:spcAft>
              <a:buNone/>
            </a:pPr>
            <a:r>
              <a:rPr lang="en" sz="1800">
                <a:solidFill>
                  <a:schemeClr val="dk1"/>
                </a:solidFill>
              </a:rPr>
              <a:t>GHG emissions result from (e.g.):     Land use changes      Fertilizer use      Livestock</a:t>
            </a:r>
            <a:endParaRPr sz="1800">
              <a:solidFill>
                <a:schemeClr val="dk1"/>
              </a:solidFill>
            </a:endParaRPr>
          </a:p>
        </p:txBody>
      </p:sp>
      <p:sp>
        <p:nvSpPr>
          <p:cNvPr id="601" name="Google Shape;601;p8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1"/>
                                        <p:tgtEl>
                                          <p:spTgt spid="5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gtEl>
                                        <p:attrNameLst>
                                          <p:attrName>style.visibility</p:attrName>
                                        </p:attrNameLst>
                                      </p:cBhvr>
                                      <p:to>
                                        <p:strVal val="visible"/>
                                      </p:to>
                                    </p:set>
                                    <p:animEffect transition="in" filter="fade">
                                      <p:cBhvr>
                                        <p:cTn id="12" dur="1"/>
                                        <p:tgtEl>
                                          <p:spTgt spid="5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
                                        </p:tgtEl>
                                        <p:attrNameLst>
                                          <p:attrName>style.visibility</p:attrName>
                                        </p:attrNameLst>
                                      </p:cBhvr>
                                      <p:to>
                                        <p:strVal val="visible"/>
                                      </p:to>
                                    </p:set>
                                    <p:animEffect transition="in" filter="fade">
                                      <p:cBhvr>
                                        <p:cTn id="17" dur="1"/>
                                        <p:tgtEl>
                                          <p:spTgt spid="5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9"/>
                                        </p:tgtEl>
                                        <p:attrNameLst>
                                          <p:attrName>style.visibility</p:attrName>
                                        </p:attrNameLst>
                                      </p:cBhvr>
                                      <p:to>
                                        <p:strVal val="visible"/>
                                      </p:to>
                                    </p:set>
                                    <p:animEffect transition="in" filter="fade">
                                      <p:cBhvr>
                                        <p:cTn id="22" dur="1"/>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90"/>
          <p:cNvSpPr txBox="1">
            <a:spLocks noGrp="1"/>
          </p:cNvSpPr>
          <p:nvPr>
            <p:ph type="body" idx="1"/>
          </p:nvPr>
        </p:nvSpPr>
        <p:spPr>
          <a:xfrm>
            <a:off x="628650" y="994173"/>
            <a:ext cx="8515500" cy="5079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2100" b="1">
                <a:solidFill>
                  <a:schemeClr val="dk1"/>
                </a:solidFill>
              </a:rPr>
              <a:t>Mitigation:</a:t>
            </a:r>
            <a:r>
              <a:rPr lang="en" sz="2100">
                <a:solidFill>
                  <a:schemeClr val="dk1"/>
                </a:solidFill>
              </a:rPr>
              <a:t> Reducing or preventing GHG emissions</a:t>
            </a:r>
            <a:endParaRPr sz="2100">
              <a:solidFill>
                <a:schemeClr val="dk1"/>
              </a:solidFill>
            </a:endParaRPr>
          </a:p>
          <a:p>
            <a:pPr marL="0" lvl="0" indent="0" algn="l" rtl="0">
              <a:lnSpc>
                <a:spcPct val="100000"/>
              </a:lnSpc>
              <a:spcBef>
                <a:spcPts val="1000"/>
              </a:spcBef>
              <a:spcAft>
                <a:spcPts val="0"/>
              </a:spcAft>
              <a:buNone/>
            </a:pPr>
            <a:r>
              <a:rPr lang="en" sz="2100" b="1">
                <a:solidFill>
                  <a:schemeClr val="dk1"/>
                </a:solidFill>
              </a:rPr>
              <a:t>Sectors</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Energy supply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Transportation</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Buildings</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Industry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Agriculture</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Forestry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Other land use</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CO</a:t>
            </a:r>
            <a:r>
              <a:rPr lang="en" sz="2100" baseline="-25000">
                <a:solidFill>
                  <a:schemeClr val="dk1"/>
                </a:solidFill>
              </a:rPr>
              <a:t>2</a:t>
            </a:r>
            <a:r>
              <a:rPr lang="en" sz="2100">
                <a:solidFill>
                  <a:schemeClr val="dk1"/>
                </a:solidFill>
              </a:rPr>
              <a:t> removal</a:t>
            </a:r>
            <a:endParaRPr sz="2100">
              <a:solidFill>
                <a:schemeClr val="dk1"/>
              </a:solidFill>
            </a:endParaRPr>
          </a:p>
        </p:txBody>
      </p:sp>
      <p:sp>
        <p:nvSpPr>
          <p:cNvPr id="607" name="Google Shape;607;p90"/>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Climate change mitigation</a:t>
            </a:r>
            <a:endParaRPr/>
          </a:p>
        </p:txBody>
      </p:sp>
      <p:sp>
        <p:nvSpPr>
          <p:cNvPr id="608" name="Google Shape;608;p90"/>
          <p:cNvSpPr/>
          <p:nvPr/>
        </p:nvSpPr>
        <p:spPr>
          <a:xfrm>
            <a:off x="2995725" y="4108273"/>
            <a:ext cx="97200" cy="338400"/>
          </a:xfrm>
          <a:prstGeom prst="rightBracket">
            <a:avLst>
              <a:gd name="adj" fmla="val 8333"/>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0"/>
          <p:cNvSpPr txBox="1"/>
          <p:nvPr/>
        </p:nvSpPr>
        <p:spPr>
          <a:xfrm>
            <a:off x="3218688" y="4006487"/>
            <a:ext cx="39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Source Sans Pro"/>
                <a:ea typeface="Source Sans Pro"/>
                <a:cs typeface="Source Sans Pro"/>
                <a:sym typeface="Source Sans Pro"/>
              </a:rPr>
              <a:t>“Negative emissions”</a:t>
            </a:r>
            <a:endParaRPr sz="2100" b="1">
              <a:latin typeface="Source Sans Pro"/>
              <a:ea typeface="Source Sans Pro"/>
              <a:cs typeface="Source Sans Pro"/>
              <a:sym typeface="Source Sans Pro"/>
            </a:endParaRPr>
          </a:p>
        </p:txBody>
      </p:sp>
      <p:sp>
        <p:nvSpPr>
          <p:cNvPr id="610" name="Google Shape;610;p90"/>
          <p:cNvSpPr txBox="1"/>
          <p:nvPr/>
        </p:nvSpPr>
        <p:spPr>
          <a:xfrm>
            <a:off x="3218688" y="3380135"/>
            <a:ext cx="39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Source Sans Pro"/>
                <a:ea typeface="Source Sans Pro"/>
                <a:cs typeface="Source Sans Pro"/>
                <a:sym typeface="Source Sans Pro"/>
              </a:rPr>
              <a:t>Land use (AFOLU) emissions</a:t>
            </a:r>
            <a:endParaRPr sz="2100" b="1">
              <a:latin typeface="Source Sans Pro"/>
              <a:ea typeface="Source Sans Pro"/>
              <a:cs typeface="Source Sans Pro"/>
              <a:sym typeface="Source Sans Pro"/>
            </a:endParaRPr>
          </a:p>
        </p:txBody>
      </p:sp>
      <p:sp>
        <p:nvSpPr>
          <p:cNvPr id="611" name="Google Shape;611;p90"/>
          <p:cNvSpPr/>
          <p:nvPr/>
        </p:nvSpPr>
        <p:spPr>
          <a:xfrm>
            <a:off x="2995725" y="3194125"/>
            <a:ext cx="97200" cy="812400"/>
          </a:xfrm>
          <a:prstGeom prst="rightBracket">
            <a:avLst>
              <a:gd name="adj" fmla="val 8333"/>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0"/>
          <p:cNvSpPr txBox="1"/>
          <p:nvPr/>
        </p:nvSpPr>
        <p:spPr>
          <a:xfrm>
            <a:off x="3214950" y="2195813"/>
            <a:ext cx="39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Source Sans Pro"/>
                <a:ea typeface="Source Sans Pro"/>
                <a:cs typeface="Source Sans Pro"/>
                <a:sym typeface="Source Sans Pro"/>
              </a:rPr>
              <a:t>Energy-related emissions</a:t>
            </a:r>
            <a:endParaRPr sz="2100" b="1">
              <a:latin typeface="Source Sans Pro"/>
              <a:ea typeface="Source Sans Pro"/>
              <a:cs typeface="Source Sans Pro"/>
              <a:sym typeface="Source Sans Pro"/>
            </a:endParaRPr>
          </a:p>
        </p:txBody>
      </p:sp>
      <p:sp>
        <p:nvSpPr>
          <p:cNvPr id="613" name="Google Shape;613;p90"/>
          <p:cNvSpPr/>
          <p:nvPr/>
        </p:nvSpPr>
        <p:spPr>
          <a:xfrm>
            <a:off x="2995725" y="1807175"/>
            <a:ext cx="97200" cy="1285200"/>
          </a:xfrm>
          <a:prstGeom prst="rightBracket">
            <a:avLst>
              <a:gd name="adj" fmla="val 8333"/>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0"/>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22</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fade">
                                      <p:cBhvr>
                                        <p:cTn id="7" dur="1"/>
                                        <p:tgtEl>
                                          <p:spTgt spid="608"/>
                                        </p:tgtEl>
                                      </p:cBhvr>
                                    </p:animEffect>
                                  </p:childTnLst>
                                </p:cTn>
                              </p:par>
                              <p:par>
                                <p:cTn id="8" presetID="10" presetClass="entr" presetSubtype="0" fill="hold" nodeType="withEffect">
                                  <p:stCondLst>
                                    <p:cond delay="0"/>
                                  </p:stCondLst>
                                  <p:childTnLst>
                                    <p:set>
                                      <p:cBhvr>
                                        <p:cTn id="9" dur="1" fill="hold">
                                          <p:stCondLst>
                                            <p:cond delay="0"/>
                                          </p:stCondLst>
                                        </p:cTn>
                                        <p:tgtEl>
                                          <p:spTgt spid="609"/>
                                        </p:tgtEl>
                                        <p:attrNameLst>
                                          <p:attrName>style.visibility</p:attrName>
                                        </p:attrNameLst>
                                      </p:cBhvr>
                                      <p:to>
                                        <p:strVal val="visible"/>
                                      </p:to>
                                    </p:set>
                                    <p:animEffect transition="in" filter="fade">
                                      <p:cBhvr>
                                        <p:cTn id="10" dur="1"/>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1"/>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Mitigation: Negative emissions strategies</a:t>
            </a:r>
            <a:endParaRPr/>
          </a:p>
        </p:txBody>
      </p:sp>
      <p:sp>
        <p:nvSpPr>
          <p:cNvPr id="620" name="Google Shape;620;p91"/>
          <p:cNvSpPr txBox="1">
            <a:spLocks noGrp="1"/>
          </p:cNvSpPr>
          <p:nvPr>
            <p:ph type="body" idx="1"/>
          </p:nvPr>
        </p:nvSpPr>
        <p:spPr>
          <a:xfrm>
            <a:off x="311700" y="969281"/>
            <a:ext cx="8221800" cy="737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rPr>
              <a:t>Negative emissions strategies</a:t>
            </a:r>
            <a:r>
              <a:rPr lang="en">
                <a:solidFill>
                  <a:schemeClr val="dk1"/>
                </a:solidFill>
              </a:rPr>
              <a:t> remove CO</a:t>
            </a:r>
            <a:r>
              <a:rPr lang="en" baseline="-25000">
                <a:solidFill>
                  <a:schemeClr val="dk1"/>
                </a:solidFill>
              </a:rPr>
              <a:t>2</a:t>
            </a:r>
            <a:r>
              <a:rPr lang="en">
                <a:solidFill>
                  <a:schemeClr val="dk1"/>
                </a:solidFill>
              </a:rPr>
              <a:t> from the atmosphere</a:t>
            </a:r>
            <a:endParaRPr>
              <a:solidFill>
                <a:schemeClr val="dk1"/>
              </a:solidFill>
            </a:endParaRPr>
          </a:p>
        </p:txBody>
      </p:sp>
      <p:sp>
        <p:nvSpPr>
          <p:cNvPr id="621" name="Google Shape;621;p91"/>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23</a:t>
            </a:fld>
            <a:endParaRPr>
              <a:latin typeface="Source Sans Pro"/>
              <a:ea typeface="Source Sans Pro"/>
              <a:cs typeface="Source Sans Pro"/>
              <a:sym typeface="Source Sans Pro"/>
            </a:endParaRPr>
          </a:p>
        </p:txBody>
      </p:sp>
      <p:sp>
        <p:nvSpPr>
          <p:cNvPr id="622" name="Google Shape;622;p91"/>
          <p:cNvSpPr txBox="1"/>
          <p:nvPr/>
        </p:nvSpPr>
        <p:spPr>
          <a:xfrm>
            <a:off x="308751" y="1489500"/>
            <a:ext cx="8006700" cy="2313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 sz="2100" b="1">
                <a:solidFill>
                  <a:schemeClr val="dk1"/>
                </a:solidFill>
                <a:latin typeface="Source Sans Pro"/>
                <a:ea typeface="Source Sans Pro"/>
                <a:cs typeface="Source Sans Pro"/>
                <a:sym typeface="Source Sans Pro"/>
              </a:rPr>
              <a:t>Carbon capture and storage</a:t>
            </a:r>
            <a:r>
              <a:rPr lang="en" sz="2100">
                <a:solidFill>
                  <a:schemeClr val="dk1"/>
                </a:solidFill>
                <a:latin typeface="Source Sans Pro"/>
                <a:ea typeface="Source Sans Pro"/>
                <a:cs typeface="Source Sans Pro"/>
                <a:sym typeface="Source Sans Pro"/>
              </a:rPr>
              <a:t> (CCS): Use sorbents to capture CO</a:t>
            </a:r>
            <a:r>
              <a:rPr lang="en" sz="2100" baseline="-25000">
                <a:solidFill>
                  <a:schemeClr val="dk1"/>
                </a:solidFill>
                <a:latin typeface="Source Sans Pro"/>
                <a:ea typeface="Source Sans Pro"/>
                <a:cs typeface="Source Sans Pro"/>
                <a:sym typeface="Source Sans Pro"/>
              </a:rPr>
              <a:t>2</a:t>
            </a:r>
            <a:r>
              <a:rPr lang="en" sz="2100">
                <a:solidFill>
                  <a:schemeClr val="dk1"/>
                </a:solidFill>
                <a:latin typeface="Source Sans Pro"/>
                <a:ea typeface="Source Sans Pro"/>
                <a:cs typeface="Source Sans Pro"/>
                <a:sym typeface="Source Sans Pro"/>
              </a:rPr>
              <a:t> from exhaust or directly from air</a:t>
            </a:r>
            <a:endParaRPr sz="2100">
              <a:solidFill>
                <a:schemeClr val="dk1"/>
              </a:solidFill>
              <a:latin typeface="Source Sans Pro"/>
              <a:ea typeface="Source Sans Pro"/>
              <a:cs typeface="Source Sans Pro"/>
              <a:sym typeface="Source Sans Pro"/>
            </a:endParaRPr>
          </a:p>
          <a:p>
            <a:pPr marL="914400" lvl="1" indent="-342900" algn="l" rtl="0">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Related: Bioenergy with carbon capture and storage (BECCS)</a:t>
            </a:r>
            <a:endParaRPr sz="1800">
              <a:solidFill>
                <a:schemeClr val="dk1"/>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chemeClr val="dk1"/>
              </a:buClr>
              <a:buSzPts val="1800"/>
              <a:buChar char="▸"/>
            </a:pPr>
            <a:r>
              <a:rPr lang="en" sz="2100" b="1">
                <a:solidFill>
                  <a:schemeClr val="dk1"/>
                </a:solidFill>
                <a:latin typeface="Source Sans Pro"/>
                <a:ea typeface="Source Sans Pro"/>
                <a:cs typeface="Source Sans Pro"/>
                <a:sym typeface="Source Sans Pro"/>
              </a:rPr>
              <a:t>Enhancing natural sinks:</a:t>
            </a:r>
            <a:r>
              <a:rPr lang="en" sz="2100">
                <a:solidFill>
                  <a:schemeClr val="dk1"/>
                </a:solidFill>
                <a:latin typeface="Source Sans Pro"/>
                <a:ea typeface="Source Sans Pro"/>
                <a:cs typeface="Source Sans Pro"/>
                <a:sym typeface="Source Sans Pro"/>
              </a:rPr>
              <a:t> Afforestation, reforestation, soil carbon restoration, peatland restoration, etc.</a:t>
            </a:r>
            <a:endParaRPr sz="2100">
              <a:solidFill>
                <a:schemeClr val="dk1"/>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chemeClr val="dk1"/>
              </a:buClr>
              <a:buSzPts val="1800"/>
              <a:buChar char="▸"/>
            </a:pPr>
            <a:r>
              <a:rPr lang="en" sz="2100" b="1">
                <a:solidFill>
                  <a:schemeClr val="dk1"/>
                </a:solidFill>
                <a:latin typeface="Source Sans Pro"/>
                <a:ea typeface="Source Sans Pro"/>
                <a:cs typeface="Source Sans Pro"/>
                <a:sym typeface="Source Sans Pro"/>
              </a:rPr>
              <a:t>Biochar:</a:t>
            </a:r>
            <a:r>
              <a:rPr lang="en" sz="2100">
                <a:solidFill>
                  <a:schemeClr val="dk1"/>
                </a:solidFill>
                <a:latin typeface="Source Sans Pro"/>
                <a:ea typeface="Source Sans Pro"/>
                <a:cs typeface="Source Sans Pro"/>
                <a:sym typeface="Source Sans Pro"/>
              </a:rPr>
              <a:t> Pyrolize plant materials &amp; store underground</a:t>
            </a:r>
            <a:endParaRPr sz="2100">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2">
                                            <p:txEl>
                                              <p:pRg st="0" end="0"/>
                                            </p:txEl>
                                          </p:spTgt>
                                        </p:tgtEl>
                                        <p:attrNameLst>
                                          <p:attrName>style.visibility</p:attrName>
                                        </p:attrNameLst>
                                      </p:cBhvr>
                                      <p:to>
                                        <p:strVal val="visible"/>
                                      </p:to>
                                    </p:set>
                                    <p:animEffect transition="in" filter="fade">
                                      <p:cBhvr>
                                        <p:cTn id="7" dur="1"/>
                                        <p:tgtEl>
                                          <p:spTgt spid="6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2">
                                            <p:txEl>
                                              <p:pRg st="1" end="1"/>
                                            </p:txEl>
                                          </p:spTgt>
                                        </p:tgtEl>
                                        <p:attrNameLst>
                                          <p:attrName>style.visibility</p:attrName>
                                        </p:attrNameLst>
                                      </p:cBhvr>
                                      <p:to>
                                        <p:strVal val="visible"/>
                                      </p:to>
                                    </p:set>
                                    <p:animEffect transition="in" filter="fade">
                                      <p:cBhvr>
                                        <p:cTn id="12" dur="1"/>
                                        <p:tgtEl>
                                          <p:spTgt spid="6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2">
                                            <p:txEl>
                                              <p:pRg st="2" end="2"/>
                                            </p:txEl>
                                          </p:spTgt>
                                        </p:tgtEl>
                                        <p:attrNameLst>
                                          <p:attrName>style.visibility</p:attrName>
                                        </p:attrNameLst>
                                      </p:cBhvr>
                                      <p:to>
                                        <p:strVal val="visible"/>
                                      </p:to>
                                    </p:set>
                                    <p:animEffect transition="in" filter="fade">
                                      <p:cBhvr>
                                        <p:cTn id="17" dur="1"/>
                                        <p:tgtEl>
                                          <p:spTgt spid="6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2">
                                            <p:txEl>
                                              <p:pRg st="3" end="3"/>
                                            </p:txEl>
                                          </p:spTgt>
                                        </p:tgtEl>
                                        <p:attrNameLst>
                                          <p:attrName>style.visibility</p:attrName>
                                        </p:attrNameLst>
                                      </p:cBhvr>
                                      <p:to>
                                        <p:strVal val="visible"/>
                                      </p:to>
                                    </p:set>
                                    <p:animEffect transition="in" filter="fade">
                                      <p:cBhvr>
                                        <p:cTn id="22" dur="1"/>
                                        <p:tgtEl>
                                          <p:spTgt spid="6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2"/>
          <p:cNvSpPr txBox="1">
            <a:spLocks noGrp="1"/>
          </p:cNvSpPr>
          <p:nvPr>
            <p:ph type="body" idx="1"/>
          </p:nvPr>
        </p:nvSpPr>
        <p:spPr>
          <a:xfrm>
            <a:off x="628650" y="994173"/>
            <a:ext cx="8515500" cy="5079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2100" b="1">
                <a:solidFill>
                  <a:schemeClr val="dk1"/>
                </a:solidFill>
              </a:rPr>
              <a:t>Mitigation:</a:t>
            </a:r>
            <a:r>
              <a:rPr lang="en" sz="2100">
                <a:solidFill>
                  <a:schemeClr val="dk1"/>
                </a:solidFill>
              </a:rPr>
              <a:t> Reducing or preventing GHG emissions</a:t>
            </a:r>
            <a:endParaRPr sz="2100">
              <a:solidFill>
                <a:schemeClr val="dk1"/>
              </a:solidFill>
            </a:endParaRPr>
          </a:p>
          <a:p>
            <a:pPr marL="0" lvl="0" indent="0" algn="l" rtl="0">
              <a:lnSpc>
                <a:spcPct val="100000"/>
              </a:lnSpc>
              <a:spcBef>
                <a:spcPts val="1000"/>
              </a:spcBef>
              <a:spcAft>
                <a:spcPts val="0"/>
              </a:spcAft>
              <a:buNone/>
            </a:pPr>
            <a:r>
              <a:rPr lang="en" sz="2100" b="1">
                <a:solidFill>
                  <a:schemeClr val="dk1"/>
                </a:solidFill>
              </a:rPr>
              <a:t>Sectors</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Energy supply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Transportation</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Buildings</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Industry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Agriculture</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Forestry</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Other land use</a:t>
            </a:r>
            <a:endParaRPr sz="2100">
              <a:solidFill>
                <a:schemeClr val="dk1"/>
              </a:solidFill>
            </a:endParaRPr>
          </a:p>
          <a:p>
            <a:pPr marL="0" lvl="0" indent="0" algn="l" rtl="0">
              <a:lnSpc>
                <a:spcPct val="100000"/>
              </a:lnSpc>
              <a:spcBef>
                <a:spcPts val="0"/>
              </a:spcBef>
              <a:spcAft>
                <a:spcPts val="0"/>
              </a:spcAft>
              <a:buNone/>
            </a:pPr>
            <a:r>
              <a:rPr lang="en" sz="2100">
                <a:solidFill>
                  <a:schemeClr val="dk1"/>
                </a:solidFill>
              </a:rPr>
              <a:t>CO</a:t>
            </a:r>
            <a:r>
              <a:rPr lang="en" sz="2100" baseline="-25000">
                <a:solidFill>
                  <a:schemeClr val="dk1"/>
                </a:solidFill>
              </a:rPr>
              <a:t>2</a:t>
            </a:r>
            <a:r>
              <a:rPr lang="en" sz="2100">
                <a:solidFill>
                  <a:schemeClr val="dk1"/>
                </a:solidFill>
              </a:rPr>
              <a:t> removal</a:t>
            </a:r>
            <a:endParaRPr sz="2100">
              <a:solidFill>
                <a:schemeClr val="dk1"/>
              </a:solidFill>
            </a:endParaRPr>
          </a:p>
        </p:txBody>
      </p:sp>
      <p:sp>
        <p:nvSpPr>
          <p:cNvPr id="628" name="Google Shape;628;p92"/>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Climate change mitigation</a:t>
            </a:r>
            <a:endParaRPr/>
          </a:p>
        </p:txBody>
      </p:sp>
      <p:sp>
        <p:nvSpPr>
          <p:cNvPr id="629" name="Google Shape;629;p92"/>
          <p:cNvSpPr/>
          <p:nvPr/>
        </p:nvSpPr>
        <p:spPr>
          <a:xfrm>
            <a:off x="2995725" y="4108273"/>
            <a:ext cx="97200" cy="338400"/>
          </a:xfrm>
          <a:prstGeom prst="rightBracket">
            <a:avLst>
              <a:gd name="adj" fmla="val 8333"/>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2"/>
          <p:cNvSpPr txBox="1"/>
          <p:nvPr/>
        </p:nvSpPr>
        <p:spPr>
          <a:xfrm>
            <a:off x="3218688" y="4006487"/>
            <a:ext cx="39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Source Sans Pro"/>
                <a:ea typeface="Source Sans Pro"/>
                <a:cs typeface="Source Sans Pro"/>
                <a:sym typeface="Source Sans Pro"/>
              </a:rPr>
              <a:t>“Negative emissions”</a:t>
            </a:r>
            <a:endParaRPr sz="2100" b="1">
              <a:latin typeface="Source Sans Pro"/>
              <a:ea typeface="Source Sans Pro"/>
              <a:cs typeface="Source Sans Pro"/>
              <a:sym typeface="Source Sans Pro"/>
            </a:endParaRPr>
          </a:p>
        </p:txBody>
      </p:sp>
      <p:sp>
        <p:nvSpPr>
          <p:cNvPr id="631" name="Google Shape;631;p92"/>
          <p:cNvSpPr txBox="1"/>
          <p:nvPr/>
        </p:nvSpPr>
        <p:spPr>
          <a:xfrm>
            <a:off x="3218688" y="3380135"/>
            <a:ext cx="39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Source Sans Pro"/>
                <a:ea typeface="Source Sans Pro"/>
                <a:cs typeface="Source Sans Pro"/>
                <a:sym typeface="Source Sans Pro"/>
              </a:rPr>
              <a:t>Land use (AFOLU) emissions</a:t>
            </a:r>
            <a:endParaRPr sz="2100" b="1">
              <a:latin typeface="Source Sans Pro"/>
              <a:ea typeface="Source Sans Pro"/>
              <a:cs typeface="Source Sans Pro"/>
              <a:sym typeface="Source Sans Pro"/>
            </a:endParaRPr>
          </a:p>
        </p:txBody>
      </p:sp>
      <p:sp>
        <p:nvSpPr>
          <p:cNvPr id="632" name="Google Shape;632;p92"/>
          <p:cNvSpPr/>
          <p:nvPr/>
        </p:nvSpPr>
        <p:spPr>
          <a:xfrm>
            <a:off x="2995725" y="3194125"/>
            <a:ext cx="97200" cy="812400"/>
          </a:xfrm>
          <a:prstGeom prst="rightBracket">
            <a:avLst>
              <a:gd name="adj" fmla="val 8333"/>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2"/>
          <p:cNvSpPr txBox="1"/>
          <p:nvPr/>
        </p:nvSpPr>
        <p:spPr>
          <a:xfrm>
            <a:off x="3214950" y="2195813"/>
            <a:ext cx="39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Source Sans Pro"/>
                <a:ea typeface="Source Sans Pro"/>
                <a:cs typeface="Source Sans Pro"/>
                <a:sym typeface="Source Sans Pro"/>
              </a:rPr>
              <a:t>Energy-related emissions</a:t>
            </a:r>
            <a:endParaRPr sz="2100" b="1">
              <a:latin typeface="Source Sans Pro"/>
              <a:ea typeface="Source Sans Pro"/>
              <a:cs typeface="Source Sans Pro"/>
              <a:sym typeface="Source Sans Pro"/>
            </a:endParaRPr>
          </a:p>
        </p:txBody>
      </p:sp>
      <p:sp>
        <p:nvSpPr>
          <p:cNvPr id="634" name="Google Shape;634;p92"/>
          <p:cNvSpPr/>
          <p:nvPr/>
        </p:nvSpPr>
        <p:spPr>
          <a:xfrm>
            <a:off x="2995725" y="1807175"/>
            <a:ext cx="97200" cy="1285200"/>
          </a:xfrm>
          <a:prstGeom prst="rightBracket">
            <a:avLst>
              <a:gd name="adj" fmla="val 8333"/>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2"/>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24</a:t>
            </a:fld>
            <a:endParaRPr>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3"/>
          <p:cNvSpPr txBox="1"/>
          <p:nvPr/>
        </p:nvSpPr>
        <p:spPr>
          <a:xfrm>
            <a:off x="315756" y="1397161"/>
            <a:ext cx="8154000" cy="125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b="1">
                <a:solidFill>
                  <a:schemeClr val="dk1"/>
                </a:solidFill>
                <a:latin typeface="Source Sans Pro"/>
                <a:ea typeface="Source Sans Pro"/>
                <a:cs typeface="Source Sans Pro"/>
                <a:sym typeface="Source Sans Pro"/>
              </a:rPr>
              <a:t>Targets</a:t>
            </a:r>
            <a:r>
              <a:rPr lang="en" sz="2100">
                <a:solidFill>
                  <a:schemeClr val="dk1"/>
                </a:solidFill>
                <a:latin typeface="Source Sans Pro"/>
                <a:ea typeface="Source Sans Pro"/>
                <a:cs typeface="Source Sans Pro"/>
                <a:sym typeface="Source Sans Pro"/>
              </a:rPr>
              <a:t> (mandatory or voluntary)</a:t>
            </a:r>
            <a:endParaRPr sz="2100">
              <a:solidFill>
                <a:schemeClr val="dk1"/>
              </a:solidFill>
              <a:latin typeface="Source Sans Pro"/>
              <a:ea typeface="Source Sans Pro"/>
              <a:cs typeface="Source Sans Pro"/>
              <a:sym typeface="Source Sans Pro"/>
            </a:endParaRPr>
          </a:p>
          <a:p>
            <a:pPr marL="457200" lvl="0" indent="-361950" algn="l" rtl="0">
              <a:lnSpc>
                <a:spcPct val="115000"/>
              </a:lnSpc>
              <a:spcBef>
                <a:spcPts val="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International: UNFCCC and COP (Kyoto Protocol, Paris Agreement)</a:t>
            </a:r>
            <a:endParaRPr sz="2100">
              <a:solidFill>
                <a:schemeClr val="dk1"/>
              </a:solidFill>
              <a:latin typeface="Source Sans Pro"/>
              <a:ea typeface="Source Sans Pro"/>
              <a:cs typeface="Source Sans Pro"/>
              <a:sym typeface="Source Sans Pro"/>
            </a:endParaRPr>
          </a:p>
          <a:p>
            <a:pPr marL="457200" lvl="0" indent="-361950" algn="l" rtl="0">
              <a:lnSpc>
                <a:spcPct val="115000"/>
              </a:lnSpc>
              <a:spcBef>
                <a:spcPts val="0"/>
              </a:spcBef>
              <a:spcAft>
                <a:spcPts val="80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At national or sub-national levels</a:t>
            </a:r>
            <a:endParaRPr/>
          </a:p>
        </p:txBody>
      </p:sp>
      <p:sp>
        <p:nvSpPr>
          <p:cNvPr id="641" name="Google Shape;641;p93"/>
          <p:cNvSpPr txBox="1"/>
          <p:nvPr/>
        </p:nvSpPr>
        <p:spPr>
          <a:xfrm>
            <a:off x="308965" y="2603565"/>
            <a:ext cx="52965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2100" b="1">
                <a:solidFill>
                  <a:schemeClr val="dk1"/>
                </a:solidFill>
                <a:latin typeface="Source Sans Pro"/>
                <a:ea typeface="Source Sans Pro"/>
                <a:cs typeface="Source Sans Pro"/>
                <a:sym typeface="Source Sans Pro"/>
              </a:rPr>
              <a:t>Regulation</a:t>
            </a:r>
            <a:r>
              <a:rPr lang="en" sz="2100">
                <a:solidFill>
                  <a:schemeClr val="dk1"/>
                </a:solidFill>
                <a:latin typeface="Source Sans Pro"/>
                <a:ea typeface="Source Sans Pro"/>
                <a:cs typeface="Source Sans Pro"/>
                <a:sym typeface="Source Sans Pro"/>
              </a:rPr>
              <a:t>, </a:t>
            </a:r>
            <a:r>
              <a:rPr lang="en" sz="2100" b="1">
                <a:solidFill>
                  <a:schemeClr val="dk1"/>
                </a:solidFill>
                <a:latin typeface="Source Sans Pro"/>
                <a:ea typeface="Source Sans Pro"/>
                <a:cs typeface="Source Sans Pro"/>
                <a:sym typeface="Source Sans Pro"/>
              </a:rPr>
              <a:t>standards</a:t>
            </a:r>
            <a:r>
              <a:rPr lang="en" sz="2100">
                <a:solidFill>
                  <a:schemeClr val="dk1"/>
                </a:solidFill>
                <a:latin typeface="Source Sans Pro"/>
                <a:ea typeface="Source Sans Pro"/>
                <a:cs typeface="Source Sans Pro"/>
                <a:sym typeface="Source Sans Pro"/>
              </a:rPr>
              <a:t>, and </a:t>
            </a:r>
            <a:r>
              <a:rPr lang="en" sz="2100" b="1">
                <a:solidFill>
                  <a:schemeClr val="dk1"/>
                </a:solidFill>
                <a:latin typeface="Source Sans Pro"/>
                <a:ea typeface="Source Sans Pro"/>
                <a:cs typeface="Source Sans Pro"/>
                <a:sym typeface="Source Sans Pro"/>
              </a:rPr>
              <a:t>investments</a:t>
            </a:r>
            <a:endParaRPr sz="2100" b="1">
              <a:solidFill>
                <a:schemeClr val="dk1"/>
              </a:solidFill>
              <a:latin typeface="Source Sans Pro"/>
              <a:ea typeface="Source Sans Pro"/>
              <a:cs typeface="Source Sans Pro"/>
              <a:sym typeface="Source Sans Pro"/>
            </a:endParaRPr>
          </a:p>
        </p:txBody>
      </p:sp>
      <p:sp>
        <p:nvSpPr>
          <p:cNvPr id="642" name="Google Shape;642;p93"/>
          <p:cNvSpPr txBox="1"/>
          <p:nvPr/>
        </p:nvSpPr>
        <p:spPr>
          <a:xfrm>
            <a:off x="308975" y="3069575"/>
            <a:ext cx="8584500" cy="162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b="1">
                <a:solidFill>
                  <a:schemeClr val="dk1"/>
                </a:solidFill>
                <a:latin typeface="Source Sans Pro"/>
                <a:ea typeface="Source Sans Pro"/>
                <a:cs typeface="Source Sans Pro"/>
                <a:sym typeface="Source Sans Pro"/>
              </a:rPr>
              <a:t>Carbon pricing</a:t>
            </a:r>
            <a:endParaRPr sz="2100">
              <a:solidFill>
                <a:schemeClr val="dk1"/>
              </a:solidFill>
              <a:latin typeface="Source Sans Pro"/>
              <a:ea typeface="Source Sans Pro"/>
              <a:cs typeface="Source Sans Pro"/>
              <a:sym typeface="Source Sans Pro"/>
            </a:endParaRPr>
          </a:p>
          <a:p>
            <a:pPr marL="457200" lvl="0" indent="-361950" algn="l" rtl="0">
              <a:lnSpc>
                <a:spcPct val="115000"/>
              </a:lnSpc>
              <a:spcBef>
                <a:spcPts val="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Carbon tax: Tax per unit of CO</a:t>
            </a:r>
            <a:r>
              <a:rPr lang="en" sz="2100" baseline="-25000">
                <a:solidFill>
                  <a:schemeClr val="dk1"/>
                </a:solidFill>
                <a:latin typeface="Source Sans Pro"/>
                <a:ea typeface="Source Sans Pro"/>
                <a:cs typeface="Source Sans Pro"/>
                <a:sym typeface="Source Sans Pro"/>
              </a:rPr>
              <a:t>2</a:t>
            </a:r>
            <a:r>
              <a:rPr lang="en" sz="2100">
                <a:solidFill>
                  <a:schemeClr val="dk1"/>
                </a:solidFill>
                <a:latin typeface="Source Sans Pro"/>
                <a:ea typeface="Source Sans Pro"/>
                <a:cs typeface="Source Sans Pro"/>
                <a:sym typeface="Source Sans Pro"/>
              </a:rPr>
              <a:t> or CO</a:t>
            </a:r>
            <a:r>
              <a:rPr lang="en" sz="2100" baseline="-25000">
                <a:solidFill>
                  <a:schemeClr val="dk1"/>
                </a:solidFill>
                <a:latin typeface="Source Sans Pro"/>
                <a:ea typeface="Source Sans Pro"/>
                <a:cs typeface="Source Sans Pro"/>
                <a:sym typeface="Source Sans Pro"/>
              </a:rPr>
              <a:t>2</a:t>
            </a:r>
            <a:r>
              <a:rPr lang="en" sz="2100">
                <a:solidFill>
                  <a:schemeClr val="dk1"/>
                </a:solidFill>
                <a:latin typeface="Source Sans Pro"/>
                <a:ea typeface="Source Sans Pro"/>
                <a:cs typeface="Source Sans Pro"/>
                <a:sym typeface="Source Sans Pro"/>
              </a:rPr>
              <a:t>-eq emissions</a:t>
            </a:r>
            <a:endParaRPr sz="2100">
              <a:solidFill>
                <a:schemeClr val="dk1"/>
              </a:solidFill>
              <a:latin typeface="Source Sans Pro"/>
              <a:ea typeface="Source Sans Pro"/>
              <a:cs typeface="Source Sans Pro"/>
              <a:sym typeface="Source Sans Pro"/>
            </a:endParaRPr>
          </a:p>
          <a:p>
            <a:pPr marL="457200" lvl="0" indent="-361950" algn="l" rtl="0">
              <a:lnSpc>
                <a:spcPct val="115000"/>
              </a:lnSpc>
              <a:spcBef>
                <a:spcPts val="0"/>
              </a:spcBef>
              <a:spcAft>
                <a:spcPts val="800"/>
              </a:spcAft>
              <a:buClr>
                <a:schemeClr val="dk1"/>
              </a:buClr>
              <a:buSzPts val="2100"/>
              <a:buChar char="▸"/>
            </a:pPr>
            <a:r>
              <a:rPr lang="en" sz="2100">
                <a:solidFill>
                  <a:schemeClr val="dk1"/>
                </a:solidFill>
                <a:latin typeface="Source Sans Pro"/>
                <a:ea typeface="Source Sans Pro"/>
                <a:cs typeface="Source Sans Pro"/>
                <a:sym typeface="Source Sans Pro"/>
              </a:rPr>
              <a:t>Carbon markets: Emissions trading under some agreed-upon CO</a:t>
            </a:r>
            <a:r>
              <a:rPr lang="en" sz="2100" baseline="-25000">
                <a:solidFill>
                  <a:schemeClr val="dk1"/>
                </a:solidFill>
                <a:latin typeface="Source Sans Pro"/>
                <a:ea typeface="Source Sans Pro"/>
                <a:cs typeface="Source Sans Pro"/>
                <a:sym typeface="Source Sans Pro"/>
              </a:rPr>
              <a:t>2</a:t>
            </a:r>
            <a:r>
              <a:rPr lang="en" sz="2100">
                <a:solidFill>
                  <a:schemeClr val="dk1"/>
                </a:solidFill>
                <a:latin typeface="Source Sans Pro"/>
                <a:ea typeface="Source Sans Pro"/>
                <a:cs typeface="Source Sans Pro"/>
                <a:sym typeface="Source Sans Pro"/>
              </a:rPr>
              <a:t>-eq cap (i.e., cap-and-trade or emissions trading system)</a:t>
            </a:r>
            <a:endParaRPr/>
          </a:p>
        </p:txBody>
      </p:sp>
      <p:sp>
        <p:nvSpPr>
          <p:cNvPr id="643" name="Google Shape;643;p93"/>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Total GHG emissions</a:t>
            </a:r>
            <a:endParaRPr/>
          </a:p>
        </p:txBody>
      </p:sp>
      <p:sp>
        <p:nvSpPr>
          <p:cNvPr id="644" name="Google Shape;644;p93"/>
          <p:cNvSpPr txBox="1">
            <a:spLocks noGrp="1"/>
          </p:cNvSpPr>
          <p:nvPr>
            <p:ph type="body" idx="1"/>
          </p:nvPr>
        </p:nvSpPr>
        <p:spPr>
          <a:xfrm>
            <a:off x="311700" y="925391"/>
            <a:ext cx="8240400" cy="507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solidFill>
                  <a:schemeClr val="dk1"/>
                </a:solidFill>
              </a:rPr>
              <a:t>Economy-wide strategies to limit total GHGs </a:t>
            </a:r>
            <a:endParaRPr>
              <a:solidFill>
                <a:schemeClr val="dk1"/>
              </a:solidFill>
            </a:endParaRPr>
          </a:p>
        </p:txBody>
      </p:sp>
      <p:sp>
        <p:nvSpPr>
          <p:cNvPr id="645" name="Google Shape;645;p93"/>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25</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animEffect transition="in" filter="fade">
                                      <p:cBhvr>
                                        <p:cTn id="7" dur="1"/>
                                        <p:tgtEl>
                                          <p:spTgt spid="6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1"/>
                                        </p:tgtEl>
                                        <p:attrNameLst>
                                          <p:attrName>style.visibility</p:attrName>
                                        </p:attrNameLst>
                                      </p:cBhvr>
                                      <p:to>
                                        <p:strVal val="visible"/>
                                      </p:to>
                                    </p:set>
                                    <p:animEffect transition="in" filter="fade">
                                      <p:cBhvr>
                                        <p:cTn id="12" dur="1"/>
                                        <p:tgtEl>
                                          <p:spTgt spid="6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2"/>
                                        </p:tgtEl>
                                        <p:attrNameLst>
                                          <p:attrName>style.visibility</p:attrName>
                                        </p:attrNameLst>
                                      </p:cBhvr>
                                      <p:to>
                                        <p:strVal val="visible"/>
                                      </p:to>
                                    </p:set>
                                    <p:animEffect transition="in" filter="fade">
                                      <p:cBhvr>
                                        <p:cTn id="17" dur="1"/>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4"/>
          <p:cNvSpPr/>
          <p:nvPr/>
        </p:nvSpPr>
        <p:spPr>
          <a:xfrm>
            <a:off x="393750" y="1934550"/>
            <a:ext cx="7653900" cy="393600"/>
          </a:xfrm>
          <a:prstGeom prst="rect">
            <a:avLst/>
          </a:prstGeom>
          <a:solidFill>
            <a:srgbClr val="C0D6FC">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4"/>
          <p:cNvSpPr txBox="1">
            <a:spLocks noGrp="1"/>
          </p:cNvSpPr>
          <p:nvPr>
            <p:ph type="body" idx="1"/>
          </p:nvPr>
        </p:nvSpPr>
        <p:spPr>
          <a:xfrm>
            <a:off x="311700" y="972900"/>
            <a:ext cx="78549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dirty="0">
                <a:solidFill>
                  <a:schemeClr val="dk1"/>
                </a:solidFill>
              </a:rPr>
              <a:t>Axes of action</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Climate science:</a:t>
            </a:r>
            <a:r>
              <a:rPr lang="en" dirty="0">
                <a:solidFill>
                  <a:schemeClr val="dk1"/>
                </a:solidFill>
              </a:rPr>
              <a:t> Understanding and predicting climate change</a:t>
            </a:r>
            <a:endParaRPr b="1"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Mitigation:</a:t>
            </a:r>
            <a:r>
              <a:rPr lang="en" dirty="0">
                <a:solidFill>
                  <a:schemeClr val="dk1"/>
                </a:solidFill>
              </a:rPr>
              <a:t> Reducing or preventing greenhouse gas emissions</a:t>
            </a:r>
            <a:endParaRPr b="1"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Adaptation: </a:t>
            </a:r>
            <a:r>
              <a:rPr lang="en" dirty="0">
                <a:solidFill>
                  <a:schemeClr val="dk1"/>
                </a:solidFill>
              </a:rPr>
              <a:t>Responding to the effects of a changing climate</a:t>
            </a:r>
            <a:endParaRPr b="1" dirty="0">
              <a:solidFill>
                <a:schemeClr val="dk1"/>
              </a:solidFill>
            </a:endParaRPr>
          </a:p>
          <a:p>
            <a:pPr marL="0" lvl="0" indent="0" algn="l" rtl="0">
              <a:lnSpc>
                <a:spcPct val="115000"/>
              </a:lnSpc>
              <a:spcBef>
                <a:spcPts val="1000"/>
              </a:spcBef>
              <a:spcAft>
                <a:spcPts val="0"/>
              </a:spcAft>
              <a:buNone/>
            </a:pPr>
            <a:r>
              <a:rPr lang="en" dirty="0">
                <a:solidFill>
                  <a:schemeClr val="dk1"/>
                </a:solidFill>
              </a:rPr>
              <a:t>Important frameworks</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Climate justice:</a:t>
            </a:r>
            <a:r>
              <a:rPr lang="en" dirty="0">
                <a:solidFill>
                  <a:schemeClr val="dk1"/>
                </a:solidFill>
              </a:rPr>
              <a:t> An equity-centered approach to climate change</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Co-benefits:</a:t>
            </a:r>
            <a:r>
              <a:rPr lang="en" dirty="0">
                <a:solidFill>
                  <a:schemeClr val="dk1"/>
                </a:solidFill>
              </a:rPr>
              <a:t> Explicitly considering linkages between climate action and other UN Sustainable Development Goals (SDGs)</a:t>
            </a:r>
            <a:endParaRPr dirty="0">
              <a:solidFill>
                <a:schemeClr val="dk1"/>
              </a:solidFill>
            </a:endParaRPr>
          </a:p>
        </p:txBody>
      </p:sp>
      <p:sp>
        <p:nvSpPr>
          <p:cNvPr id="651" name="Google Shape;651;p94"/>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Approaches to addressing climate change</a:t>
            </a:r>
            <a:endParaRPr/>
          </a:p>
        </p:txBody>
      </p:sp>
      <p:sp>
        <p:nvSpPr>
          <p:cNvPr id="653" name="Google Shape;653;p94"/>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26</a:t>
            </a:fld>
            <a:endParaRPr>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4"/>
          <p:cNvSpPr/>
          <p:nvPr/>
        </p:nvSpPr>
        <p:spPr>
          <a:xfrm>
            <a:off x="393750" y="2287500"/>
            <a:ext cx="7653900" cy="393600"/>
          </a:xfrm>
          <a:prstGeom prst="rect">
            <a:avLst/>
          </a:prstGeom>
          <a:solidFill>
            <a:srgbClr val="C0D6FC">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4"/>
          <p:cNvSpPr txBox="1">
            <a:spLocks noGrp="1"/>
          </p:cNvSpPr>
          <p:nvPr>
            <p:ph type="body" idx="1"/>
          </p:nvPr>
        </p:nvSpPr>
        <p:spPr>
          <a:xfrm>
            <a:off x="311700" y="972900"/>
            <a:ext cx="78549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dirty="0">
                <a:solidFill>
                  <a:schemeClr val="dk1"/>
                </a:solidFill>
              </a:rPr>
              <a:t>Axes of action</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Climate science:</a:t>
            </a:r>
            <a:r>
              <a:rPr lang="en" dirty="0">
                <a:solidFill>
                  <a:schemeClr val="dk1"/>
                </a:solidFill>
              </a:rPr>
              <a:t> Understanding and predicting climate change</a:t>
            </a:r>
            <a:endParaRPr b="1"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Mitigation:</a:t>
            </a:r>
            <a:r>
              <a:rPr lang="en" dirty="0">
                <a:solidFill>
                  <a:schemeClr val="dk1"/>
                </a:solidFill>
              </a:rPr>
              <a:t> Reducing or preventing greenhouse gas emissions</a:t>
            </a:r>
            <a:endParaRPr b="1"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Adaptation: </a:t>
            </a:r>
            <a:r>
              <a:rPr lang="en" dirty="0">
                <a:solidFill>
                  <a:schemeClr val="dk1"/>
                </a:solidFill>
              </a:rPr>
              <a:t>Responding to the effects of a changing climate</a:t>
            </a:r>
            <a:endParaRPr b="1" dirty="0">
              <a:solidFill>
                <a:schemeClr val="dk1"/>
              </a:solidFill>
            </a:endParaRPr>
          </a:p>
          <a:p>
            <a:pPr marL="0" lvl="0" indent="0" algn="l" rtl="0">
              <a:lnSpc>
                <a:spcPct val="115000"/>
              </a:lnSpc>
              <a:spcBef>
                <a:spcPts val="1000"/>
              </a:spcBef>
              <a:spcAft>
                <a:spcPts val="0"/>
              </a:spcAft>
              <a:buNone/>
            </a:pPr>
            <a:r>
              <a:rPr lang="en" dirty="0">
                <a:solidFill>
                  <a:schemeClr val="dk1"/>
                </a:solidFill>
              </a:rPr>
              <a:t>Important frameworks</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Climate justice:</a:t>
            </a:r>
            <a:r>
              <a:rPr lang="en" dirty="0">
                <a:solidFill>
                  <a:schemeClr val="dk1"/>
                </a:solidFill>
              </a:rPr>
              <a:t> An equity-centered approach to climate change</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Co-benefits:</a:t>
            </a:r>
            <a:r>
              <a:rPr lang="en" dirty="0">
                <a:solidFill>
                  <a:schemeClr val="dk1"/>
                </a:solidFill>
              </a:rPr>
              <a:t> Explicitly considering linkages between climate action and other UN Sustainable Development Goals (SDGs)</a:t>
            </a:r>
            <a:endParaRPr dirty="0">
              <a:solidFill>
                <a:schemeClr val="dk1"/>
              </a:solidFill>
            </a:endParaRPr>
          </a:p>
        </p:txBody>
      </p:sp>
      <p:sp>
        <p:nvSpPr>
          <p:cNvPr id="651" name="Google Shape;651;p94"/>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Approaches to addressing climate change</a:t>
            </a:r>
            <a:endParaRPr/>
          </a:p>
        </p:txBody>
      </p:sp>
      <p:sp>
        <p:nvSpPr>
          <p:cNvPr id="653" name="Google Shape;653;p94"/>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27</a:t>
            </a:fld>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1017776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311700" y="164592"/>
            <a:ext cx="8520600" cy="572700"/>
          </a:xfrm>
          <a:prstGeom prst="rect">
            <a:avLst/>
          </a:prstGeom>
        </p:spPr>
        <p:txBody>
          <a:bodyPr spcFirstLastPara="1" wrap="square" lIns="91425" tIns="91425" rIns="91425" bIns="91425" anchor="t" anchorCtr="0">
            <a:noAutofit/>
          </a:bodyPr>
          <a:lstStyle/>
          <a:p>
            <a:pPr marL="0" marR="0" lvl="0" indent="0" algn="ctr" rtl="0">
              <a:lnSpc>
                <a:spcPct val="90000"/>
              </a:lnSpc>
              <a:spcBef>
                <a:spcPts val="0"/>
              </a:spcBef>
              <a:spcAft>
                <a:spcPts val="0"/>
              </a:spcAft>
              <a:buNone/>
            </a:pPr>
            <a:r>
              <a:rPr lang="en" sz="2900" b="1">
                <a:solidFill>
                  <a:srgbClr val="0070C0"/>
                </a:solidFill>
                <a:latin typeface="Source Sans Pro"/>
                <a:ea typeface="Source Sans Pro"/>
                <a:cs typeface="Source Sans Pro"/>
                <a:sym typeface="Source Sans Pro"/>
              </a:rPr>
              <a:t>Climate impacts and downstream effects</a:t>
            </a:r>
            <a:endParaRPr sz="2900" b="1">
              <a:solidFill>
                <a:srgbClr val="0070C0"/>
              </a:solidFill>
              <a:latin typeface="Source Sans Pro"/>
              <a:ea typeface="Source Sans Pro"/>
              <a:cs typeface="Source Sans Pro"/>
              <a:sym typeface="Source Sans Pro"/>
            </a:endParaRPr>
          </a:p>
        </p:txBody>
      </p:sp>
      <p:sp>
        <p:nvSpPr>
          <p:cNvPr id="667" name="Google Shape;667;p96"/>
          <p:cNvSpPr txBox="1">
            <a:spLocks noGrp="1"/>
          </p:cNvSpPr>
          <p:nvPr>
            <p:ph type="body" idx="1"/>
          </p:nvPr>
        </p:nvSpPr>
        <p:spPr>
          <a:xfrm>
            <a:off x="159300" y="944425"/>
            <a:ext cx="4030500" cy="349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Climate impacts</a:t>
            </a:r>
            <a:endParaRPr b="1" dirty="0">
              <a:solidFill>
                <a:schemeClr val="dk1"/>
              </a:solidFill>
            </a:endParaRPr>
          </a:p>
          <a:p>
            <a:pPr marL="457200" lvl="0" indent="-342900" algn="l" rtl="0">
              <a:spcBef>
                <a:spcPts val="1600"/>
              </a:spcBef>
              <a:spcAft>
                <a:spcPts val="0"/>
              </a:spcAft>
              <a:buClr>
                <a:schemeClr val="dk1"/>
              </a:buClr>
              <a:buSzPts val="1800"/>
              <a:buChar char="●"/>
            </a:pPr>
            <a:r>
              <a:rPr lang="en" dirty="0">
                <a:solidFill>
                  <a:schemeClr val="dk1"/>
                </a:solidFill>
              </a:rPr>
              <a:t>Rising temperatures</a:t>
            </a:r>
            <a:endParaRPr dirty="0">
              <a:solidFill>
                <a:schemeClr val="dk1"/>
              </a:solidFill>
            </a:endParaRPr>
          </a:p>
          <a:p>
            <a:pPr marL="0" lvl="0" indent="0" algn="l" rtl="0">
              <a:spcBef>
                <a:spcPts val="1600"/>
              </a:spcBef>
              <a:spcAft>
                <a:spcPts val="0"/>
              </a:spcAft>
              <a:buNone/>
            </a:pPr>
            <a:endParaRPr sz="100" dirty="0">
              <a:solidFill>
                <a:schemeClr val="dk1"/>
              </a:solidFill>
            </a:endParaRPr>
          </a:p>
          <a:p>
            <a:pPr marL="457200" lvl="0" indent="-342900" algn="l" rtl="0">
              <a:spcBef>
                <a:spcPts val="1600"/>
              </a:spcBef>
              <a:spcAft>
                <a:spcPts val="0"/>
              </a:spcAft>
              <a:buClr>
                <a:schemeClr val="dk1"/>
              </a:buClr>
              <a:buSzPts val="1800"/>
              <a:buChar char="●"/>
            </a:pPr>
            <a:r>
              <a:rPr lang="en" dirty="0">
                <a:solidFill>
                  <a:schemeClr val="dk1"/>
                </a:solidFill>
              </a:rPr>
              <a:t>Changing precipitation patterns</a:t>
            </a:r>
            <a:endParaRPr dirty="0">
              <a:solidFill>
                <a:schemeClr val="dk1"/>
              </a:solidFill>
            </a:endParaRPr>
          </a:p>
          <a:p>
            <a:pPr marL="0" lvl="0" indent="0" algn="l" rtl="0">
              <a:spcBef>
                <a:spcPts val="1600"/>
              </a:spcBef>
              <a:spcAft>
                <a:spcPts val="0"/>
              </a:spcAft>
              <a:buNone/>
            </a:pPr>
            <a:endParaRPr sz="100" dirty="0">
              <a:solidFill>
                <a:schemeClr val="dk1"/>
              </a:solidFill>
            </a:endParaRPr>
          </a:p>
          <a:p>
            <a:pPr marL="457200" lvl="0" indent="-342900" algn="l" rtl="0">
              <a:spcBef>
                <a:spcPts val="1600"/>
              </a:spcBef>
              <a:spcAft>
                <a:spcPts val="0"/>
              </a:spcAft>
              <a:buClr>
                <a:schemeClr val="dk1"/>
              </a:buClr>
              <a:buSzPts val="1800"/>
              <a:buChar char="●"/>
            </a:pPr>
            <a:r>
              <a:rPr lang="en" dirty="0">
                <a:solidFill>
                  <a:schemeClr val="dk1"/>
                </a:solidFill>
              </a:rPr>
              <a:t>Rising sea levels</a:t>
            </a:r>
            <a:endParaRPr dirty="0">
              <a:solidFill>
                <a:schemeClr val="dk1"/>
              </a:solidFill>
            </a:endParaRPr>
          </a:p>
          <a:p>
            <a:pPr marL="0" lvl="0" indent="0" algn="l" rtl="0">
              <a:spcBef>
                <a:spcPts val="1600"/>
              </a:spcBef>
              <a:spcAft>
                <a:spcPts val="0"/>
              </a:spcAft>
              <a:buNone/>
            </a:pPr>
            <a:endParaRPr sz="100" dirty="0">
              <a:solidFill>
                <a:schemeClr val="dk1"/>
              </a:solidFill>
            </a:endParaRPr>
          </a:p>
          <a:p>
            <a:pPr marL="457200" lvl="0" indent="-342900" algn="l" rtl="0">
              <a:spcBef>
                <a:spcPts val="1600"/>
              </a:spcBef>
              <a:spcAft>
                <a:spcPts val="0"/>
              </a:spcAft>
              <a:buClr>
                <a:schemeClr val="dk1"/>
              </a:buClr>
              <a:buSzPts val="1800"/>
              <a:buChar char="●"/>
            </a:pPr>
            <a:r>
              <a:rPr lang="en" dirty="0">
                <a:solidFill>
                  <a:schemeClr val="dk1"/>
                </a:solidFill>
              </a:rPr>
              <a:t>Ocean acidification</a:t>
            </a:r>
            <a:endParaRPr dirty="0">
              <a:solidFill>
                <a:schemeClr val="dk1"/>
              </a:solidFill>
            </a:endParaRPr>
          </a:p>
        </p:txBody>
      </p:sp>
      <p:sp>
        <p:nvSpPr>
          <p:cNvPr id="668" name="Google Shape;668;p96"/>
          <p:cNvSpPr txBox="1">
            <a:spLocks noGrp="1"/>
          </p:cNvSpPr>
          <p:nvPr>
            <p:ph type="body" idx="1"/>
          </p:nvPr>
        </p:nvSpPr>
        <p:spPr>
          <a:xfrm>
            <a:off x="4491600" y="944425"/>
            <a:ext cx="4957200" cy="24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Downstream effects</a:t>
            </a:r>
            <a:endParaRPr b="1">
              <a:solidFill>
                <a:schemeClr val="dk1"/>
              </a:solidFill>
            </a:endParaRPr>
          </a:p>
          <a:p>
            <a:pPr marL="457200" lvl="0" indent="-342900" algn="l" rtl="0">
              <a:spcBef>
                <a:spcPts val="1600"/>
              </a:spcBef>
              <a:spcAft>
                <a:spcPts val="0"/>
              </a:spcAft>
              <a:buClr>
                <a:schemeClr val="dk1"/>
              </a:buClr>
              <a:buSzPts val="1800"/>
              <a:buChar char="●"/>
            </a:pPr>
            <a:r>
              <a:rPr lang="en">
                <a:solidFill>
                  <a:schemeClr val="dk1"/>
                </a:solidFill>
              </a:rPr>
              <a:t>Droughts and heatwaves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More intense storms and flooding</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More frequent wildfires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Loss of ecosystem services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Biodiversity loss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Spread of disease vectors and pests</a:t>
            </a:r>
            <a:endParaRPr>
              <a:solidFill>
                <a:schemeClr val="dk1"/>
              </a:solidFill>
            </a:endParaRPr>
          </a:p>
        </p:txBody>
      </p:sp>
      <p:sp>
        <p:nvSpPr>
          <p:cNvPr id="669" name="Google Shape;669;p96"/>
          <p:cNvSpPr txBox="1"/>
          <p:nvPr/>
        </p:nvSpPr>
        <p:spPr>
          <a:xfrm>
            <a:off x="73350" y="4541125"/>
            <a:ext cx="7151700" cy="572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1000"/>
              </a:spcBef>
              <a:spcAft>
                <a:spcPts val="0"/>
              </a:spcAft>
              <a:buNone/>
            </a:pPr>
            <a:r>
              <a:rPr lang="en" sz="1200">
                <a:solidFill>
                  <a:schemeClr val="dk1"/>
                </a:solidFill>
                <a:latin typeface="Source Sans Pro"/>
                <a:ea typeface="Source Sans Pro"/>
                <a:cs typeface="Source Sans Pro"/>
                <a:sym typeface="Source Sans Pro"/>
              </a:rPr>
              <a:t>Figure adapted from Kris Sankaran</a:t>
            </a:r>
            <a:endParaRPr sz="1200">
              <a:solidFill>
                <a:schemeClr val="dk1"/>
              </a:solidFill>
              <a:latin typeface="Source Sans Pro"/>
              <a:ea typeface="Source Sans Pro"/>
              <a:cs typeface="Source Sans Pro"/>
              <a:sym typeface="Source Sans Pro"/>
            </a:endParaRPr>
          </a:p>
        </p:txBody>
      </p:sp>
      <p:grpSp>
        <p:nvGrpSpPr>
          <p:cNvPr id="670" name="Google Shape;670;p96"/>
          <p:cNvGrpSpPr/>
          <p:nvPr/>
        </p:nvGrpSpPr>
        <p:grpSpPr>
          <a:xfrm>
            <a:off x="2305600" y="1681525"/>
            <a:ext cx="2388625" cy="2270150"/>
            <a:chOff x="2305600" y="1681525"/>
            <a:chExt cx="2388625" cy="2270150"/>
          </a:xfrm>
        </p:grpSpPr>
        <p:sp>
          <p:nvSpPr>
            <p:cNvPr id="671" name="Google Shape;671;p96"/>
            <p:cNvSpPr/>
            <p:nvPr/>
          </p:nvSpPr>
          <p:spPr>
            <a:xfrm>
              <a:off x="2697475" y="1681525"/>
              <a:ext cx="1903450" cy="9325"/>
            </a:xfrm>
            <a:custGeom>
              <a:avLst/>
              <a:gdLst/>
              <a:ahLst/>
              <a:cxnLst/>
              <a:rect l="l" t="t" r="r" b="b"/>
              <a:pathLst>
                <a:path w="76138" h="373" extrusionOk="0">
                  <a:moveTo>
                    <a:pt x="0" y="373"/>
                  </a:moveTo>
                  <a:cubicBezTo>
                    <a:pt x="12690" y="311"/>
                    <a:pt x="63448" y="62"/>
                    <a:pt x="76138" y="0"/>
                  </a:cubicBezTo>
                </a:path>
              </a:pathLst>
            </a:custGeom>
            <a:noFill/>
            <a:ln w="76200" cap="flat" cmpd="sng">
              <a:solidFill>
                <a:srgbClr val="E69138"/>
              </a:solidFill>
              <a:prstDash val="solid"/>
              <a:round/>
              <a:headEnd type="none" w="med" len="med"/>
              <a:tailEnd type="none" w="med" len="med"/>
            </a:ln>
            <a:effectLst>
              <a:reflection endPos="1000" dist="38100" dir="5400000" fadeDir="5400012" sy="-100000" algn="bl" rotWithShape="0"/>
            </a:effectLst>
          </p:spPr>
        </p:sp>
        <p:sp>
          <p:nvSpPr>
            <p:cNvPr id="672" name="Google Shape;672;p96"/>
            <p:cNvSpPr/>
            <p:nvPr/>
          </p:nvSpPr>
          <p:spPr>
            <a:xfrm>
              <a:off x="3896019" y="1690850"/>
              <a:ext cx="714225" cy="662475"/>
            </a:xfrm>
            <a:custGeom>
              <a:avLst/>
              <a:gdLst/>
              <a:ahLst/>
              <a:cxnLst/>
              <a:rect l="l" t="t" r="r" b="b"/>
              <a:pathLst>
                <a:path w="28569" h="26499" extrusionOk="0">
                  <a:moveTo>
                    <a:pt x="2070" y="0"/>
                  </a:moveTo>
                  <a:cubicBezTo>
                    <a:pt x="2070" y="3857"/>
                    <a:pt x="-2346" y="18724"/>
                    <a:pt x="2070" y="23140"/>
                  </a:cubicBezTo>
                  <a:cubicBezTo>
                    <a:pt x="6487" y="27557"/>
                    <a:pt x="24153" y="25939"/>
                    <a:pt x="28569" y="26499"/>
                  </a:cubicBezTo>
                </a:path>
              </a:pathLst>
            </a:custGeom>
            <a:noFill/>
            <a:ln w="76200" cap="flat" cmpd="sng">
              <a:solidFill>
                <a:srgbClr val="E69138"/>
              </a:solidFill>
              <a:prstDash val="solid"/>
              <a:round/>
              <a:headEnd type="none" w="med" len="med"/>
              <a:tailEnd type="none" w="med" len="med"/>
            </a:ln>
          </p:spPr>
        </p:sp>
        <p:sp>
          <p:nvSpPr>
            <p:cNvPr id="673" name="Google Shape;673;p96"/>
            <p:cNvSpPr/>
            <p:nvPr/>
          </p:nvSpPr>
          <p:spPr>
            <a:xfrm>
              <a:off x="3909525" y="2190750"/>
              <a:ext cx="700725" cy="442500"/>
            </a:xfrm>
            <a:custGeom>
              <a:avLst/>
              <a:gdLst/>
              <a:ahLst/>
              <a:cxnLst/>
              <a:rect l="l" t="t" r="r" b="b"/>
              <a:pathLst>
                <a:path w="28029" h="17700" extrusionOk="0">
                  <a:moveTo>
                    <a:pt x="0" y="0"/>
                  </a:moveTo>
                  <a:cubicBezTo>
                    <a:pt x="691" y="2452"/>
                    <a:pt x="-528" y="11764"/>
                    <a:pt x="4143" y="14714"/>
                  </a:cubicBezTo>
                  <a:cubicBezTo>
                    <a:pt x="8815" y="17664"/>
                    <a:pt x="24048" y="17202"/>
                    <a:pt x="28029" y="17700"/>
                  </a:cubicBezTo>
                </a:path>
              </a:pathLst>
            </a:custGeom>
            <a:noFill/>
            <a:ln w="76200" cap="flat" cmpd="sng">
              <a:solidFill>
                <a:srgbClr val="E69138"/>
              </a:solidFill>
              <a:prstDash val="solid"/>
              <a:round/>
              <a:headEnd type="none" w="med" len="med"/>
              <a:tailEnd type="none" w="med" len="med"/>
            </a:ln>
          </p:spPr>
        </p:sp>
        <p:sp>
          <p:nvSpPr>
            <p:cNvPr id="674" name="Google Shape;674;p96"/>
            <p:cNvSpPr/>
            <p:nvPr/>
          </p:nvSpPr>
          <p:spPr>
            <a:xfrm>
              <a:off x="3975775" y="2530625"/>
              <a:ext cx="662475" cy="419875"/>
            </a:xfrm>
            <a:custGeom>
              <a:avLst/>
              <a:gdLst/>
              <a:ahLst/>
              <a:cxnLst/>
              <a:rect l="l" t="t" r="r" b="b"/>
              <a:pathLst>
                <a:path w="26499" h="16795" extrusionOk="0">
                  <a:moveTo>
                    <a:pt x="0" y="0"/>
                  </a:moveTo>
                  <a:cubicBezTo>
                    <a:pt x="622" y="2239"/>
                    <a:pt x="-684" y="10637"/>
                    <a:pt x="3732" y="13436"/>
                  </a:cubicBezTo>
                  <a:cubicBezTo>
                    <a:pt x="8149" y="16235"/>
                    <a:pt x="22705" y="16235"/>
                    <a:pt x="26499" y="16795"/>
                  </a:cubicBezTo>
                </a:path>
              </a:pathLst>
            </a:custGeom>
            <a:noFill/>
            <a:ln w="76200" cap="flat" cmpd="sng">
              <a:solidFill>
                <a:srgbClr val="E69138"/>
              </a:solidFill>
              <a:prstDash val="solid"/>
              <a:round/>
              <a:headEnd type="none" w="med" len="med"/>
              <a:tailEnd type="none" w="med" len="med"/>
            </a:ln>
          </p:spPr>
        </p:sp>
        <p:sp>
          <p:nvSpPr>
            <p:cNvPr id="675" name="Google Shape;675;p96"/>
            <p:cNvSpPr/>
            <p:nvPr/>
          </p:nvSpPr>
          <p:spPr>
            <a:xfrm>
              <a:off x="4041100" y="2857200"/>
              <a:ext cx="597150" cy="410525"/>
            </a:xfrm>
            <a:custGeom>
              <a:avLst/>
              <a:gdLst/>
              <a:ahLst/>
              <a:cxnLst/>
              <a:rect l="l" t="t" r="r" b="b"/>
              <a:pathLst>
                <a:path w="23886" h="16421" extrusionOk="0">
                  <a:moveTo>
                    <a:pt x="0" y="0"/>
                  </a:moveTo>
                  <a:cubicBezTo>
                    <a:pt x="746" y="2239"/>
                    <a:pt x="497" y="10699"/>
                    <a:pt x="4478" y="13436"/>
                  </a:cubicBezTo>
                  <a:cubicBezTo>
                    <a:pt x="8459" y="16173"/>
                    <a:pt x="20651" y="15924"/>
                    <a:pt x="23886" y="16421"/>
                  </a:cubicBezTo>
                </a:path>
              </a:pathLst>
            </a:custGeom>
            <a:noFill/>
            <a:ln w="76200" cap="flat" cmpd="sng">
              <a:solidFill>
                <a:srgbClr val="E69138"/>
              </a:solidFill>
              <a:prstDash val="solid"/>
              <a:round/>
              <a:headEnd type="none" w="med" len="med"/>
              <a:tailEnd type="none" w="med" len="med"/>
            </a:ln>
          </p:spPr>
        </p:sp>
        <p:sp>
          <p:nvSpPr>
            <p:cNvPr id="676" name="Google Shape;676;p96"/>
            <p:cNvSpPr/>
            <p:nvPr/>
          </p:nvSpPr>
          <p:spPr>
            <a:xfrm>
              <a:off x="2305600" y="2017425"/>
              <a:ext cx="2360650" cy="1217100"/>
            </a:xfrm>
            <a:custGeom>
              <a:avLst/>
              <a:gdLst/>
              <a:ahLst/>
              <a:cxnLst/>
              <a:rect l="l" t="t" r="r" b="b"/>
              <a:pathLst>
                <a:path w="94426" h="48684" extrusionOk="0">
                  <a:moveTo>
                    <a:pt x="0" y="48146"/>
                  </a:moveTo>
                  <a:cubicBezTo>
                    <a:pt x="9393" y="47586"/>
                    <a:pt x="43916" y="51256"/>
                    <a:pt x="56357" y="44787"/>
                  </a:cubicBezTo>
                  <a:cubicBezTo>
                    <a:pt x="68798" y="38318"/>
                    <a:pt x="68300" y="16796"/>
                    <a:pt x="74645" y="9331"/>
                  </a:cubicBezTo>
                  <a:cubicBezTo>
                    <a:pt x="80990" y="1867"/>
                    <a:pt x="91129" y="1555"/>
                    <a:pt x="94426" y="0"/>
                  </a:cubicBezTo>
                </a:path>
              </a:pathLst>
            </a:custGeom>
            <a:noFill/>
            <a:ln w="76200" cap="flat" cmpd="sng">
              <a:solidFill>
                <a:schemeClr val="accent5"/>
              </a:solidFill>
              <a:prstDash val="solid"/>
              <a:round/>
              <a:headEnd type="none" w="med" len="med"/>
              <a:tailEnd type="none" w="med" len="med"/>
            </a:ln>
          </p:spPr>
        </p:sp>
        <p:sp>
          <p:nvSpPr>
            <p:cNvPr id="677" name="Google Shape;677;p96"/>
            <p:cNvSpPr/>
            <p:nvPr/>
          </p:nvSpPr>
          <p:spPr>
            <a:xfrm>
              <a:off x="3714525" y="2092075"/>
              <a:ext cx="961050" cy="367400"/>
            </a:xfrm>
            <a:custGeom>
              <a:avLst/>
              <a:gdLst/>
              <a:ahLst/>
              <a:cxnLst/>
              <a:rect l="l" t="t" r="r" b="b"/>
              <a:pathLst>
                <a:path w="38442" h="14696" extrusionOk="0">
                  <a:moveTo>
                    <a:pt x="0" y="14556"/>
                  </a:moveTo>
                  <a:cubicBezTo>
                    <a:pt x="3526" y="14459"/>
                    <a:pt x="15681" y="15216"/>
                    <a:pt x="21155" y="13972"/>
                  </a:cubicBezTo>
                  <a:cubicBezTo>
                    <a:pt x="26629" y="12728"/>
                    <a:pt x="29962" y="9420"/>
                    <a:pt x="32843" y="7091"/>
                  </a:cubicBezTo>
                  <a:cubicBezTo>
                    <a:pt x="35724" y="4762"/>
                    <a:pt x="37509" y="1182"/>
                    <a:pt x="38442" y="0"/>
                  </a:cubicBezTo>
                </a:path>
              </a:pathLst>
            </a:custGeom>
            <a:noFill/>
            <a:ln w="76200" cap="flat" cmpd="sng">
              <a:solidFill>
                <a:srgbClr val="9FC5E8"/>
              </a:solidFill>
              <a:prstDash val="solid"/>
              <a:round/>
              <a:headEnd type="none" w="med" len="med"/>
              <a:tailEnd type="none" w="med" len="med"/>
            </a:ln>
          </p:spPr>
        </p:sp>
        <p:sp>
          <p:nvSpPr>
            <p:cNvPr id="678" name="Google Shape;678;p96"/>
            <p:cNvSpPr/>
            <p:nvPr/>
          </p:nvSpPr>
          <p:spPr>
            <a:xfrm>
              <a:off x="3751850" y="2390650"/>
              <a:ext cx="942375" cy="65325"/>
            </a:xfrm>
            <a:custGeom>
              <a:avLst/>
              <a:gdLst/>
              <a:ahLst/>
              <a:cxnLst/>
              <a:rect l="l" t="t" r="r" b="b"/>
              <a:pathLst>
                <a:path w="37695" h="2613" extrusionOk="0">
                  <a:moveTo>
                    <a:pt x="0" y="2613"/>
                  </a:moveTo>
                  <a:cubicBezTo>
                    <a:pt x="4292" y="2551"/>
                    <a:pt x="20216" y="2365"/>
                    <a:pt x="25752" y="2240"/>
                  </a:cubicBezTo>
                  <a:cubicBezTo>
                    <a:pt x="31288" y="2116"/>
                    <a:pt x="31227" y="2239"/>
                    <a:pt x="33217" y="1866"/>
                  </a:cubicBezTo>
                  <a:cubicBezTo>
                    <a:pt x="35208" y="1493"/>
                    <a:pt x="36949" y="311"/>
                    <a:pt x="37695" y="0"/>
                  </a:cubicBezTo>
                </a:path>
              </a:pathLst>
            </a:custGeom>
            <a:noFill/>
            <a:ln w="76200" cap="flat" cmpd="sng">
              <a:solidFill>
                <a:srgbClr val="9FC5E8"/>
              </a:solidFill>
              <a:prstDash val="solid"/>
              <a:round/>
              <a:headEnd type="none" w="med" len="med"/>
              <a:tailEnd type="none" w="med" len="med"/>
            </a:ln>
          </p:spPr>
        </p:sp>
        <p:sp>
          <p:nvSpPr>
            <p:cNvPr id="679" name="Google Shape;679;p96"/>
            <p:cNvSpPr/>
            <p:nvPr/>
          </p:nvSpPr>
          <p:spPr>
            <a:xfrm>
              <a:off x="3751850" y="2457716"/>
              <a:ext cx="942375" cy="138200"/>
            </a:xfrm>
            <a:custGeom>
              <a:avLst/>
              <a:gdLst/>
              <a:ahLst/>
              <a:cxnLst/>
              <a:rect l="l" t="t" r="r" b="b"/>
              <a:pathLst>
                <a:path w="37695" h="5528" extrusionOk="0">
                  <a:moveTo>
                    <a:pt x="0" y="303"/>
                  </a:moveTo>
                  <a:cubicBezTo>
                    <a:pt x="4106" y="303"/>
                    <a:pt x="19346" y="-380"/>
                    <a:pt x="24633" y="304"/>
                  </a:cubicBezTo>
                  <a:cubicBezTo>
                    <a:pt x="29920" y="988"/>
                    <a:pt x="29547" y="3538"/>
                    <a:pt x="31724" y="4409"/>
                  </a:cubicBezTo>
                  <a:cubicBezTo>
                    <a:pt x="33901" y="5280"/>
                    <a:pt x="36700" y="5342"/>
                    <a:pt x="37695" y="5528"/>
                  </a:cubicBezTo>
                </a:path>
              </a:pathLst>
            </a:custGeom>
            <a:noFill/>
            <a:ln w="76200" cap="flat" cmpd="sng">
              <a:solidFill>
                <a:srgbClr val="9FC5E8"/>
              </a:solidFill>
              <a:prstDash val="solid"/>
              <a:round/>
              <a:headEnd type="none" w="med" len="med"/>
              <a:tailEnd type="none" w="med" len="med"/>
            </a:ln>
          </p:spPr>
        </p:sp>
        <p:sp>
          <p:nvSpPr>
            <p:cNvPr id="680" name="Google Shape;680;p96"/>
            <p:cNvSpPr/>
            <p:nvPr/>
          </p:nvSpPr>
          <p:spPr>
            <a:xfrm>
              <a:off x="3723875" y="2437654"/>
              <a:ext cx="951700" cy="503525"/>
            </a:xfrm>
            <a:custGeom>
              <a:avLst/>
              <a:gdLst/>
              <a:ahLst/>
              <a:cxnLst/>
              <a:rect l="l" t="t" r="r" b="b"/>
              <a:pathLst>
                <a:path w="38068" h="20141" extrusionOk="0">
                  <a:moveTo>
                    <a:pt x="0" y="1106"/>
                  </a:moveTo>
                  <a:cubicBezTo>
                    <a:pt x="3857" y="1106"/>
                    <a:pt x="18723" y="-1382"/>
                    <a:pt x="23139" y="1106"/>
                  </a:cubicBezTo>
                  <a:cubicBezTo>
                    <a:pt x="27555" y="3594"/>
                    <a:pt x="24010" y="12863"/>
                    <a:pt x="26498" y="16035"/>
                  </a:cubicBezTo>
                  <a:cubicBezTo>
                    <a:pt x="28986" y="19208"/>
                    <a:pt x="36140" y="19457"/>
                    <a:pt x="38068" y="20141"/>
                  </a:cubicBezTo>
                </a:path>
              </a:pathLst>
            </a:custGeom>
            <a:noFill/>
            <a:ln w="76200" cap="flat" cmpd="sng">
              <a:solidFill>
                <a:srgbClr val="9FC5E8"/>
              </a:solidFill>
              <a:prstDash val="solid"/>
              <a:round/>
              <a:headEnd type="none" w="med" len="med"/>
              <a:tailEnd type="none" w="med" len="med"/>
            </a:ln>
          </p:spPr>
        </p:sp>
        <p:sp>
          <p:nvSpPr>
            <p:cNvPr id="681" name="Google Shape;681;p96"/>
            <p:cNvSpPr/>
            <p:nvPr/>
          </p:nvSpPr>
          <p:spPr>
            <a:xfrm>
              <a:off x="3745575" y="2450733"/>
              <a:ext cx="911325" cy="807675"/>
            </a:xfrm>
            <a:custGeom>
              <a:avLst/>
              <a:gdLst/>
              <a:ahLst/>
              <a:cxnLst/>
              <a:rect l="l" t="t" r="r" b="b"/>
              <a:pathLst>
                <a:path w="36453" h="32307" extrusionOk="0">
                  <a:moveTo>
                    <a:pt x="0" y="783"/>
                  </a:moveTo>
                  <a:cubicBezTo>
                    <a:pt x="3827" y="1051"/>
                    <a:pt x="18752" y="-1995"/>
                    <a:pt x="22961" y="2388"/>
                  </a:cubicBezTo>
                  <a:cubicBezTo>
                    <a:pt x="27171" y="6771"/>
                    <a:pt x="23008" y="22096"/>
                    <a:pt x="25257" y="27082"/>
                  </a:cubicBezTo>
                  <a:cubicBezTo>
                    <a:pt x="27506" y="32069"/>
                    <a:pt x="34587" y="31436"/>
                    <a:pt x="36453" y="32307"/>
                  </a:cubicBezTo>
                </a:path>
              </a:pathLst>
            </a:custGeom>
            <a:noFill/>
            <a:ln w="76200" cap="flat" cmpd="sng">
              <a:solidFill>
                <a:srgbClr val="9FC5E8"/>
              </a:solidFill>
              <a:prstDash val="solid"/>
              <a:round/>
              <a:headEnd type="none" w="med" len="med"/>
              <a:tailEnd type="none" w="med" len="med"/>
            </a:ln>
          </p:spPr>
        </p:sp>
        <p:sp>
          <p:nvSpPr>
            <p:cNvPr id="682" name="Google Shape;682;p96"/>
            <p:cNvSpPr/>
            <p:nvPr/>
          </p:nvSpPr>
          <p:spPr>
            <a:xfrm>
              <a:off x="2541975" y="2651925"/>
              <a:ext cx="2133600" cy="1299750"/>
            </a:xfrm>
            <a:custGeom>
              <a:avLst/>
              <a:gdLst/>
              <a:ahLst/>
              <a:cxnLst/>
              <a:rect l="l" t="t" r="r" b="b"/>
              <a:pathLst>
                <a:path w="85344" h="51990" extrusionOk="0">
                  <a:moveTo>
                    <a:pt x="0" y="51495"/>
                  </a:moveTo>
                  <a:cubicBezTo>
                    <a:pt x="7071" y="50812"/>
                    <a:pt x="31558" y="54862"/>
                    <a:pt x="42423" y="47399"/>
                  </a:cubicBezTo>
                  <a:cubicBezTo>
                    <a:pt x="53288" y="39936"/>
                    <a:pt x="58037" y="14618"/>
                    <a:pt x="65190" y="6718"/>
                  </a:cubicBezTo>
                  <a:cubicBezTo>
                    <a:pt x="72344" y="-1182"/>
                    <a:pt x="81985" y="1120"/>
                    <a:pt x="85344" y="0"/>
                  </a:cubicBezTo>
                </a:path>
              </a:pathLst>
            </a:custGeom>
            <a:noFill/>
            <a:ln w="76200" cap="flat" cmpd="sng">
              <a:solidFill>
                <a:srgbClr val="93C47D"/>
              </a:solidFill>
              <a:prstDash val="solid"/>
              <a:round/>
              <a:headEnd type="none" w="med" len="med"/>
              <a:tailEnd type="none" w="med" len="med"/>
            </a:ln>
          </p:spPr>
        </p:sp>
        <p:sp>
          <p:nvSpPr>
            <p:cNvPr id="683" name="Google Shape;683;p96"/>
            <p:cNvSpPr/>
            <p:nvPr/>
          </p:nvSpPr>
          <p:spPr>
            <a:xfrm>
              <a:off x="2541975" y="2969150"/>
              <a:ext cx="2133600" cy="970150"/>
            </a:xfrm>
            <a:custGeom>
              <a:avLst/>
              <a:gdLst/>
              <a:ahLst/>
              <a:cxnLst/>
              <a:rect l="l" t="t" r="r" b="b"/>
              <a:pathLst>
                <a:path w="85344" h="38806" extrusionOk="0">
                  <a:moveTo>
                    <a:pt x="0" y="38806"/>
                  </a:moveTo>
                  <a:cubicBezTo>
                    <a:pt x="7071" y="38123"/>
                    <a:pt x="32118" y="40431"/>
                    <a:pt x="42423" y="34710"/>
                  </a:cubicBezTo>
                  <a:cubicBezTo>
                    <a:pt x="52728" y="28989"/>
                    <a:pt x="54678" y="10264"/>
                    <a:pt x="61831" y="4479"/>
                  </a:cubicBezTo>
                  <a:cubicBezTo>
                    <a:pt x="68985" y="-1306"/>
                    <a:pt x="81425" y="747"/>
                    <a:pt x="85344" y="0"/>
                  </a:cubicBezTo>
                </a:path>
              </a:pathLst>
            </a:custGeom>
            <a:noFill/>
            <a:ln w="76200" cap="flat" cmpd="sng">
              <a:solidFill>
                <a:srgbClr val="93C47D"/>
              </a:solidFill>
              <a:prstDash val="solid"/>
              <a:round/>
              <a:headEnd type="none" w="med" len="med"/>
              <a:tailEnd type="none" w="med" len="med"/>
            </a:ln>
          </p:spPr>
        </p:sp>
        <p:sp>
          <p:nvSpPr>
            <p:cNvPr id="684" name="Google Shape;684;p96"/>
            <p:cNvSpPr/>
            <p:nvPr/>
          </p:nvSpPr>
          <p:spPr>
            <a:xfrm>
              <a:off x="4268750" y="1772826"/>
              <a:ext cx="419875" cy="653125"/>
            </a:xfrm>
            <a:custGeom>
              <a:avLst/>
              <a:gdLst/>
              <a:ahLst/>
              <a:cxnLst/>
              <a:rect l="l" t="t" r="r" b="b"/>
              <a:pathLst>
                <a:path w="16795" h="26125" extrusionOk="0">
                  <a:moveTo>
                    <a:pt x="0" y="26125"/>
                  </a:moveTo>
                  <a:cubicBezTo>
                    <a:pt x="1400" y="24311"/>
                    <a:pt x="5599" y="19594"/>
                    <a:pt x="8398" y="15240"/>
                  </a:cubicBezTo>
                  <a:cubicBezTo>
                    <a:pt x="11197" y="10886"/>
                    <a:pt x="15396" y="2540"/>
                    <a:pt x="16795" y="0"/>
                  </a:cubicBezTo>
                </a:path>
              </a:pathLst>
            </a:custGeom>
            <a:noFill/>
            <a:ln w="76200" cap="flat" cmpd="sng">
              <a:solidFill>
                <a:srgbClr val="9FC5E8"/>
              </a:solidFill>
              <a:prstDash val="solid"/>
              <a:round/>
              <a:headEnd type="none" w="med" len="med"/>
              <a:tailEnd type="none" w="med" len="med"/>
            </a:ln>
          </p:spPr>
        </p:sp>
      </p:grpSp>
      <p:sp>
        <p:nvSpPr>
          <p:cNvPr id="685" name="Google Shape;685;p96"/>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28</a:t>
            </a:fld>
            <a:endParaRPr>
              <a:latin typeface="Source Sans Pro"/>
              <a:ea typeface="Source Sans Pro"/>
              <a:cs typeface="Source Sans Pro"/>
              <a:sym typeface="Source Sans Pro"/>
            </a:endParaRPr>
          </a:p>
        </p:txBody>
      </p:sp>
      <p:sp>
        <p:nvSpPr>
          <p:cNvPr id="5" name="TextBox 4">
            <a:extLst>
              <a:ext uri="{FF2B5EF4-FFF2-40B4-BE49-F238E27FC236}">
                <a16:creationId xmlns:a16="http://schemas.microsoft.com/office/drawing/2014/main" id="{418577E3-4EE2-5179-8037-C37CC2CEF47C}"/>
              </a:ext>
            </a:extLst>
          </p:cNvPr>
          <p:cNvSpPr txBox="1"/>
          <p:nvPr/>
        </p:nvSpPr>
        <p:spPr>
          <a:xfrm>
            <a:off x="2363525" y="2418359"/>
            <a:ext cx="4727050" cy="307777"/>
          </a:xfrm>
          <a:prstGeom prst="rect">
            <a:avLst/>
          </a:prstGeom>
          <a:noFill/>
        </p:spPr>
        <p:txBody>
          <a:bodyPr wrap="square">
            <a:spAutoFit/>
          </a:bodyPr>
          <a:lstStyle/>
          <a:p>
            <a:r>
              <a:rPr lang="en-US" b="0" dirty="0">
                <a:effectLst/>
              </a:rPr>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0"/>
                                        </p:tgtEl>
                                        <p:attrNameLst>
                                          <p:attrName>style.visibility</p:attrName>
                                        </p:attrNameLst>
                                      </p:cBhvr>
                                      <p:to>
                                        <p:strVal val="visible"/>
                                      </p:to>
                                    </p:set>
                                    <p:animEffect transition="in" filter="fade">
                                      <p:cBhvr>
                                        <p:cTn id="7" dur="1"/>
                                        <p:tgtEl>
                                          <p:spTgt spid="670"/>
                                        </p:tgtEl>
                                      </p:cBhvr>
                                    </p:animEffect>
                                  </p:childTnLst>
                                </p:cTn>
                              </p:par>
                              <p:par>
                                <p:cTn id="8" presetID="10" presetClass="entr" presetSubtype="0"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Effect transition="in" filter="fade">
                                      <p:cBhvr>
                                        <p:cTn id="10" dur="1"/>
                                        <p:tgtEl>
                                          <p:spTgt spid="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7"/>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Climate change adaptation</a:t>
            </a:r>
            <a:endParaRPr/>
          </a:p>
        </p:txBody>
      </p:sp>
      <p:sp>
        <p:nvSpPr>
          <p:cNvPr id="691" name="Google Shape;691;p97"/>
          <p:cNvSpPr txBox="1">
            <a:spLocks noGrp="1"/>
          </p:cNvSpPr>
          <p:nvPr>
            <p:ph type="body" idx="1"/>
          </p:nvPr>
        </p:nvSpPr>
        <p:spPr>
          <a:xfrm>
            <a:off x="628650" y="994175"/>
            <a:ext cx="75108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2100" b="1">
                <a:solidFill>
                  <a:schemeClr val="dk1"/>
                </a:solidFill>
              </a:rPr>
              <a:t>Adaptation:</a:t>
            </a:r>
            <a:r>
              <a:rPr lang="en" sz="2100">
                <a:solidFill>
                  <a:schemeClr val="dk1"/>
                </a:solidFill>
              </a:rPr>
              <a:t> Responding to the effects of a changing climate</a:t>
            </a:r>
            <a:endParaRPr sz="200">
              <a:solidFill>
                <a:schemeClr val="dk1"/>
              </a:solidFill>
            </a:endParaRPr>
          </a:p>
          <a:p>
            <a:pPr marL="0" lvl="0" indent="0" algn="l" rtl="0">
              <a:spcBef>
                <a:spcPts val="1000"/>
              </a:spcBef>
              <a:spcAft>
                <a:spcPts val="1000"/>
              </a:spcAft>
              <a:buNone/>
            </a:pPr>
            <a:endParaRPr sz="2100">
              <a:solidFill>
                <a:schemeClr val="dk1"/>
              </a:solidFill>
            </a:endParaRPr>
          </a:p>
        </p:txBody>
      </p:sp>
      <p:sp>
        <p:nvSpPr>
          <p:cNvPr id="692" name="Google Shape;692;p97"/>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29</a:t>
            </a:fld>
            <a:endParaRPr>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70"/>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384" name="Google Shape;384;p70"/>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5" name="Google Shape;385;p70"/>
          <p:cNvSpPr txBox="1">
            <a:spLocks noGrp="1"/>
          </p:cNvSpPr>
          <p:nvPr>
            <p:ph type="body" idx="1"/>
          </p:nvPr>
        </p:nvSpPr>
        <p:spPr>
          <a:xfrm>
            <a:off x="628500" y="918000"/>
            <a:ext cx="73725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a:solidFill>
                  <a:schemeClr val="dk1"/>
                </a:solidFill>
              </a:rPr>
              <a:t>Introduction to climate change</a:t>
            </a:r>
            <a:endParaRPr sz="1800">
              <a:solidFill>
                <a:schemeClr val="dk1"/>
              </a:solidFill>
            </a:endParaRPr>
          </a:p>
          <a:p>
            <a:pPr marL="0" lvl="0" indent="0" algn="l" rtl="0">
              <a:spcBef>
                <a:spcPts val="800"/>
              </a:spcBef>
              <a:spcAft>
                <a:spcPts val="0"/>
              </a:spcAft>
              <a:buNone/>
            </a:pPr>
            <a:r>
              <a:rPr lang="en" sz="1800">
                <a:solidFill>
                  <a:schemeClr val="dk1"/>
                </a:solidFill>
              </a:rPr>
              <a:t>Opportunities for ML in climate action</a:t>
            </a:r>
            <a:endParaRPr sz="1800">
              <a:solidFill>
                <a:schemeClr val="dk1"/>
              </a:solidFill>
            </a:endParaRPr>
          </a:p>
          <a:p>
            <a:pPr marL="0" lvl="0" indent="0" algn="l" rtl="0">
              <a:lnSpc>
                <a:spcPct val="100000"/>
              </a:lnSpc>
              <a:spcBef>
                <a:spcPts val="800"/>
              </a:spcBef>
              <a:spcAft>
                <a:spcPts val="0"/>
              </a:spcAft>
              <a:buNone/>
            </a:pPr>
            <a:r>
              <a:rPr lang="en" sz="1800">
                <a:solidFill>
                  <a:schemeClr val="dk1"/>
                </a:solidFill>
              </a:rPr>
              <a:t>Research challenges</a:t>
            </a:r>
            <a:endParaRPr sz="1800">
              <a:solidFill>
                <a:schemeClr val="dk1"/>
              </a:solidFill>
            </a:endParaRPr>
          </a:p>
          <a:p>
            <a:pPr marL="457200" lvl="0" indent="-342900" algn="l" rtl="0">
              <a:spcBef>
                <a:spcPts val="400"/>
              </a:spcBef>
              <a:spcAft>
                <a:spcPts val="0"/>
              </a:spcAft>
              <a:buClr>
                <a:schemeClr val="dk1"/>
              </a:buClr>
              <a:buSzPts val="1800"/>
              <a:buChar char="▸"/>
            </a:pPr>
            <a:r>
              <a:rPr lang="en" sz="1800">
                <a:solidFill>
                  <a:schemeClr val="dk1"/>
                </a:solidFill>
              </a:rPr>
              <a:t>Physics-informed and robust ML</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Interpretable ML and uncertainty quantification</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Generalization and causality</a:t>
            </a:r>
            <a:endParaRPr sz="1800">
              <a:solidFill>
                <a:schemeClr val="dk1"/>
              </a:solidFill>
            </a:endParaRPr>
          </a:p>
          <a:p>
            <a:pPr marL="0" lvl="0" indent="0" algn="l" rtl="0">
              <a:spcBef>
                <a:spcPts val="800"/>
              </a:spcBef>
              <a:spcAft>
                <a:spcPts val="0"/>
              </a:spcAft>
              <a:buNone/>
            </a:pPr>
            <a:r>
              <a:rPr lang="en" sz="1800">
                <a:solidFill>
                  <a:schemeClr val="dk1"/>
                </a:solidFill>
              </a:rPr>
              <a:t>Example projects</a:t>
            </a:r>
            <a:endParaRPr sz="1800">
              <a:solidFill>
                <a:schemeClr val="dk1"/>
              </a:solidFill>
            </a:endParaRPr>
          </a:p>
          <a:p>
            <a:pPr marL="0" lvl="0" indent="0" algn="l" rtl="0">
              <a:spcBef>
                <a:spcPts val="800"/>
              </a:spcBef>
              <a:spcAft>
                <a:spcPts val="0"/>
              </a:spcAft>
              <a:buNone/>
            </a:pPr>
            <a:r>
              <a:rPr lang="en" sz="1800">
                <a:solidFill>
                  <a:schemeClr val="dk1"/>
                </a:solidFill>
              </a:rPr>
              <a:t>Is ML a help or hindrance for climate action?</a:t>
            </a:r>
            <a:endParaRPr sz="1800">
              <a:solidFill>
                <a:schemeClr val="dk1"/>
              </a:solidFill>
            </a:endParaRPr>
          </a:p>
          <a:p>
            <a:pPr marL="0" lvl="0" indent="0" algn="l" rtl="0">
              <a:spcBef>
                <a:spcPts val="800"/>
              </a:spcBef>
              <a:spcAft>
                <a:spcPts val="0"/>
              </a:spcAft>
              <a:buNone/>
            </a:pPr>
            <a:r>
              <a:rPr lang="en" sz="1800">
                <a:solidFill>
                  <a:schemeClr val="dk1"/>
                </a:solidFill>
              </a:rPr>
              <a:t>Considerations for research and deployment</a:t>
            </a:r>
            <a:endParaRPr sz="1800">
              <a:solidFill>
                <a:schemeClr val="dk1"/>
              </a:solidFill>
            </a:endParaRPr>
          </a:p>
          <a:p>
            <a:pPr marL="0" lvl="0" indent="0" algn="l" rtl="0">
              <a:spcBef>
                <a:spcPts val="800"/>
              </a:spcBef>
              <a:spcAft>
                <a:spcPts val="0"/>
              </a:spcAft>
              <a:buNone/>
            </a:pPr>
            <a:r>
              <a:rPr lang="en" sz="1800">
                <a:solidFill>
                  <a:schemeClr val="dk1"/>
                </a:solidFill>
              </a:rPr>
              <a:t>Takeaways and how to get involved</a:t>
            </a:r>
            <a:endParaRPr sz="1800">
              <a:solidFill>
                <a:schemeClr val="dk1"/>
              </a:solidFill>
            </a:endParaRPr>
          </a:p>
          <a:p>
            <a:pPr marL="0" lvl="0" indent="0" algn="l" rtl="0">
              <a:spcBef>
                <a:spcPts val="1200"/>
              </a:spcBef>
              <a:spcAft>
                <a:spcPts val="1200"/>
              </a:spcAft>
              <a:buNone/>
            </a:pPr>
            <a:endParaRPr sz="1800">
              <a:solidFill>
                <a:schemeClr val="dk1"/>
              </a:solidFill>
            </a:endParaRPr>
          </a:p>
        </p:txBody>
      </p:sp>
      <p:sp>
        <p:nvSpPr>
          <p:cNvPr id="386" name="Google Shape;386;p70"/>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3</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animEffect transition="in" filter="fade">
                                      <p:cBhvr>
                                        <p:cTn id="7" dur="1"/>
                                        <p:tgtEl>
                                          <p:spTgt spid="3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5">
                                            <p:txEl>
                                              <p:pRg st="1" end="1"/>
                                            </p:txEl>
                                          </p:spTgt>
                                        </p:tgtEl>
                                        <p:attrNameLst>
                                          <p:attrName>style.visibility</p:attrName>
                                        </p:attrNameLst>
                                      </p:cBhvr>
                                      <p:to>
                                        <p:strVal val="visible"/>
                                      </p:to>
                                    </p:set>
                                    <p:animEffect transition="in" filter="fade">
                                      <p:cBhvr>
                                        <p:cTn id="12" dur="1"/>
                                        <p:tgtEl>
                                          <p:spTgt spid="3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5">
                                            <p:txEl>
                                              <p:pRg st="2" end="2"/>
                                            </p:txEl>
                                          </p:spTgt>
                                        </p:tgtEl>
                                        <p:attrNameLst>
                                          <p:attrName>style.visibility</p:attrName>
                                        </p:attrNameLst>
                                      </p:cBhvr>
                                      <p:to>
                                        <p:strVal val="visible"/>
                                      </p:to>
                                    </p:set>
                                    <p:animEffect transition="in" filter="fade">
                                      <p:cBhvr>
                                        <p:cTn id="17" dur="1"/>
                                        <p:tgtEl>
                                          <p:spTgt spid="3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5">
                                            <p:txEl>
                                              <p:pRg st="3" end="3"/>
                                            </p:txEl>
                                          </p:spTgt>
                                        </p:tgtEl>
                                        <p:attrNameLst>
                                          <p:attrName>style.visibility</p:attrName>
                                        </p:attrNameLst>
                                      </p:cBhvr>
                                      <p:to>
                                        <p:strVal val="visible"/>
                                      </p:to>
                                    </p:set>
                                    <p:animEffect transition="in" filter="fade">
                                      <p:cBhvr>
                                        <p:cTn id="22" dur="1"/>
                                        <p:tgtEl>
                                          <p:spTgt spid="3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5">
                                            <p:txEl>
                                              <p:pRg st="4" end="4"/>
                                            </p:txEl>
                                          </p:spTgt>
                                        </p:tgtEl>
                                        <p:attrNameLst>
                                          <p:attrName>style.visibility</p:attrName>
                                        </p:attrNameLst>
                                      </p:cBhvr>
                                      <p:to>
                                        <p:strVal val="visible"/>
                                      </p:to>
                                    </p:set>
                                    <p:animEffect transition="in" filter="fade">
                                      <p:cBhvr>
                                        <p:cTn id="27" dur="1"/>
                                        <p:tgtEl>
                                          <p:spTgt spid="3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5">
                                            <p:txEl>
                                              <p:pRg st="5" end="5"/>
                                            </p:txEl>
                                          </p:spTgt>
                                        </p:tgtEl>
                                        <p:attrNameLst>
                                          <p:attrName>style.visibility</p:attrName>
                                        </p:attrNameLst>
                                      </p:cBhvr>
                                      <p:to>
                                        <p:strVal val="visible"/>
                                      </p:to>
                                    </p:set>
                                    <p:animEffect transition="in" filter="fade">
                                      <p:cBhvr>
                                        <p:cTn id="32" dur="1"/>
                                        <p:tgtEl>
                                          <p:spTgt spid="38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5">
                                            <p:txEl>
                                              <p:pRg st="6" end="6"/>
                                            </p:txEl>
                                          </p:spTgt>
                                        </p:tgtEl>
                                        <p:attrNameLst>
                                          <p:attrName>style.visibility</p:attrName>
                                        </p:attrNameLst>
                                      </p:cBhvr>
                                      <p:to>
                                        <p:strVal val="visible"/>
                                      </p:to>
                                    </p:set>
                                    <p:animEffect transition="in" filter="fade">
                                      <p:cBhvr>
                                        <p:cTn id="37" dur="1"/>
                                        <p:tgtEl>
                                          <p:spTgt spid="38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5">
                                            <p:txEl>
                                              <p:pRg st="7" end="7"/>
                                            </p:txEl>
                                          </p:spTgt>
                                        </p:tgtEl>
                                        <p:attrNameLst>
                                          <p:attrName>style.visibility</p:attrName>
                                        </p:attrNameLst>
                                      </p:cBhvr>
                                      <p:to>
                                        <p:strVal val="visible"/>
                                      </p:to>
                                    </p:set>
                                    <p:animEffect transition="in" filter="fade">
                                      <p:cBhvr>
                                        <p:cTn id="42" dur="1"/>
                                        <p:tgtEl>
                                          <p:spTgt spid="38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5">
                                            <p:txEl>
                                              <p:pRg st="8" end="8"/>
                                            </p:txEl>
                                          </p:spTgt>
                                        </p:tgtEl>
                                        <p:attrNameLst>
                                          <p:attrName>style.visibility</p:attrName>
                                        </p:attrNameLst>
                                      </p:cBhvr>
                                      <p:to>
                                        <p:strVal val="visible"/>
                                      </p:to>
                                    </p:set>
                                    <p:animEffect transition="in" filter="fade">
                                      <p:cBhvr>
                                        <p:cTn id="47" dur="1"/>
                                        <p:tgtEl>
                                          <p:spTgt spid="38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5">
                                            <p:txEl>
                                              <p:pRg st="9" end="9"/>
                                            </p:txEl>
                                          </p:spTgt>
                                        </p:tgtEl>
                                        <p:attrNameLst>
                                          <p:attrName>style.visibility</p:attrName>
                                        </p:attrNameLst>
                                      </p:cBhvr>
                                      <p:to>
                                        <p:strVal val="visible"/>
                                      </p:to>
                                    </p:set>
                                    <p:animEffect transition="in" filter="fade">
                                      <p:cBhvr>
                                        <p:cTn id="52" dur="1"/>
                                        <p:tgtEl>
                                          <p:spTgt spid="38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5">
                                            <p:txEl>
                                              <p:pRg st="10" end="10"/>
                                            </p:txEl>
                                          </p:spTgt>
                                        </p:tgtEl>
                                        <p:attrNameLst>
                                          <p:attrName>style.visibility</p:attrName>
                                        </p:attrNameLst>
                                      </p:cBhvr>
                                      <p:to>
                                        <p:strVal val="visible"/>
                                      </p:to>
                                    </p:set>
                                    <p:animEffect transition="in" filter="fade">
                                      <p:cBhvr>
                                        <p:cTn id="57" dur="1"/>
                                        <p:tgtEl>
                                          <p:spTgt spid="38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98"/>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Climate change adaptation</a:t>
            </a:r>
            <a:endParaRPr/>
          </a:p>
        </p:txBody>
      </p:sp>
      <p:sp>
        <p:nvSpPr>
          <p:cNvPr id="698" name="Google Shape;698;p98"/>
          <p:cNvSpPr txBox="1">
            <a:spLocks noGrp="1"/>
          </p:cNvSpPr>
          <p:nvPr>
            <p:ph type="body" idx="1"/>
          </p:nvPr>
        </p:nvSpPr>
        <p:spPr>
          <a:xfrm>
            <a:off x="628650" y="994175"/>
            <a:ext cx="75108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2100" b="1">
                <a:solidFill>
                  <a:schemeClr val="dk1"/>
                </a:solidFill>
              </a:rPr>
              <a:t>Adaptation:</a:t>
            </a:r>
            <a:r>
              <a:rPr lang="en" sz="2100">
                <a:solidFill>
                  <a:schemeClr val="dk1"/>
                </a:solidFill>
              </a:rPr>
              <a:t> Responding to the effects of a changing climate</a:t>
            </a:r>
            <a:endParaRPr sz="200">
              <a:solidFill>
                <a:schemeClr val="dk1"/>
              </a:solidFill>
            </a:endParaRPr>
          </a:p>
          <a:p>
            <a:pPr marL="457200" lvl="0" indent="-361950" algn="l" rtl="0">
              <a:spcBef>
                <a:spcPts val="1000"/>
              </a:spcBef>
              <a:spcAft>
                <a:spcPts val="0"/>
              </a:spcAft>
              <a:buClr>
                <a:schemeClr val="dk1"/>
              </a:buClr>
              <a:buSzPts val="2100"/>
              <a:buFont typeface="Source Sans Pro"/>
              <a:buAutoNum type="arabicPeriod"/>
            </a:pPr>
            <a:r>
              <a:rPr lang="en" sz="2100">
                <a:solidFill>
                  <a:schemeClr val="dk1"/>
                </a:solidFill>
              </a:rPr>
              <a:t>Measuring and predicting risks</a:t>
            </a:r>
            <a:endParaRPr sz="2100">
              <a:solidFill>
                <a:schemeClr val="dk1"/>
              </a:solidFill>
            </a:endParaRPr>
          </a:p>
          <a:p>
            <a:pPr marL="914400" lvl="1" indent="-361950" algn="l" rtl="0">
              <a:spcBef>
                <a:spcPts val="0"/>
              </a:spcBef>
              <a:spcAft>
                <a:spcPts val="0"/>
              </a:spcAft>
              <a:buClr>
                <a:schemeClr val="dk1"/>
              </a:buClr>
              <a:buSzPts val="2100"/>
              <a:buChar char="‣"/>
            </a:pPr>
            <a:r>
              <a:rPr lang="en" sz="2100" b="1">
                <a:solidFill>
                  <a:schemeClr val="dk1"/>
                </a:solidFill>
              </a:rPr>
              <a:t>Risk</a:t>
            </a:r>
            <a:r>
              <a:rPr lang="en" sz="2100">
                <a:solidFill>
                  <a:schemeClr val="dk1"/>
                </a:solidFill>
              </a:rPr>
              <a:t>: Impact x probability</a:t>
            </a:r>
            <a:endParaRPr sz="2100">
              <a:solidFill>
                <a:schemeClr val="dk1"/>
              </a:solidFill>
            </a:endParaRPr>
          </a:p>
          <a:p>
            <a:pPr marL="0" lvl="0" indent="0" algn="l" rtl="0">
              <a:spcBef>
                <a:spcPts val="1000"/>
              </a:spcBef>
              <a:spcAft>
                <a:spcPts val="0"/>
              </a:spcAft>
              <a:buNone/>
            </a:pPr>
            <a:endParaRPr sz="200">
              <a:solidFill>
                <a:schemeClr val="dk1"/>
              </a:solidFill>
            </a:endParaRPr>
          </a:p>
          <a:p>
            <a:pPr marL="0" lvl="0" indent="0" algn="l" rtl="0">
              <a:spcBef>
                <a:spcPts val="1000"/>
              </a:spcBef>
              <a:spcAft>
                <a:spcPts val="1000"/>
              </a:spcAft>
              <a:buNone/>
            </a:pPr>
            <a:endParaRPr sz="2100">
              <a:solidFill>
                <a:schemeClr val="dk1"/>
              </a:solidFill>
            </a:endParaRPr>
          </a:p>
        </p:txBody>
      </p:sp>
      <p:pic>
        <p:nvPicPr>
          <p:cNvPr id="699" name="Google Shape;699;p98"/>
          <p:cNvPicPr preferRelativeResize="0"/>
          <p:nvPr/>
        </p:nvPicPr>
        <p:blipFill rotWithShape="1">
          <a:blip r:embed="rId3">
            <a:alphaModFix/>
          </a:blip>
          <a:srcRect t="1094" b="52144"/>
          <a:stretch/>
        </p:blipFill>
        <p:spPr>
          <a:xfrm>
            <a:off x="2897266" y="2297625"/>
            <a:ext cx="5574762" cy="2355627"/>
          </a:xfrm>
          <a:prstGeom prst="rect">
            <a:avLst/>
          </a:prstGeom>
          <a:noFill/>
          <a:ln>
            <a:noFill/>
          </a:ln>
        </p:spPr>
      </p:pic>
      <p:sp>
        <p:nvSpPr>
          <p:cNvPr id="700" name="Google Shape;700;p98"/>
          <p:cNvSpPr txBox="1"/>
          <p:nvPr/>
        </p:nvSpPr>
        <p:spPr>
          <a:xfrm>
            <a:off x="73350" y="4541125"/>
            <a:ext cx="7151700" cy="572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1000"/>
              </a:spcBef>
              <a:spcAft>
                <a:spcPts val="0"/>
              </a:spcAft>
              <a:buNone/>
            </a:pPr>
            <a:r>
              <a:rPr lang="en" sz="1200">
                <a:solidFill>
                  <a:schemeClr val="dk1"/>
                </a:solidFill>
                <a:latin typeface="Source Sans Pro"/>
                <a:ea typeface="Source Sans Pro"/>
                <a:cs typeface="Source Sans Pro"/>
                <a:sym typeface="Source Sans Pro"/>
              </a:rPr>
              <a:t>Figure source: IPCC AR6 Summary for Policymakers (2021)</a:t>
            </a:r>
            <a:endParaRPr sz="1200">
              <a:solidFill>
                <a:schemeClr val="dk1"/>
              </a:solidFill>
              <a:latin typeface="Source Sans Pro"/>
              <a:ea typeface="Source Sans Pro"/>
              <a:cs typeface="Source Sans Pro"/>
              <a:sym typeface="Source Sans Pro"/>
            </a:endParaRPr>
          </a:p>
        </p:txBody>
      </p:sp>
      <p:sp>
        <p:nvSpPr>
          <p:cNvPr id="701" name="Google Shape;701;p98"/>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30</a:t>
            </a:fld>
            <a:endParaRPr>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9"/>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Climate change adaptation</a:t>
            </a:r>
            <a:endParaRPr/>
          </a:p>
        </p:txBody>
      </p:sp>
      <p:sp>
        <p:nvSpPr>
          <p:cNvPr id="707" name="Google Shape;707;p99"/>
          <p:cNvSpPr txBox="1">
            <a:spLocks noGrp="1"/>
          </p:cNvSpPr>
          <p:nvPr>
            <p:ph type="body" idx="1"/>
          </p:nvPr>
        </p:nvSpPr>
        <p:spPr>
          <a:xfrm>
            <a:off x="628650" y="994175"/>
            <a:ext cx="7510800" cy="12918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2100" b="1">
                <a:solidFill>
                  <a:schemeClr val="dk1"/>
                </a:solidFill>
              </a:rPr>
              <a:t>Adaptation:</a:t>
            </a:r>
            <a:r>
              <a:rPr lang="en" sz="2100">
                <a:solidFill>
                  <a:schemeClr val="dk1"/>
                </a:solidFill>
              </a:rPr>
              <a:t> Responding to the effects of a changing climate</a:t>
            </a:r>
            <a:endParaRPr sz="200">
              <a:solidFill>
                <a:schemeClr val="dk1"/>
              </a:solidFill>
            </a:endParaRPr>
          </a:p>
          <a:p>
            <a:pPr marL="457200" lvl="0" indent="-361950" algn="l" rtl="0">
              <a:spcBef>
                <a:spcPts val="1000"/>
              </a:spcBef>
              <a:spcAft>
                <a:spcPts val="0"/>
              </a:spcAft>
              <a:buClr>
                <a:schemeClr val="dk1"/>
              </a:buClr>
              <a:buSzPts val="2100"/>
              <a:buFont typeface="Source Sans Pro"/>
              <a:buAutoNum type="arabicPeriod"/>
            </a:pPr>
            <a:r>
              <a:rPr lang="en" sz="2100">
                <a:solidFill>
                  <a:schemeClr val="dk1"/>
                </a:solidFill>
              </a:rPr>
              <a:t>Measuring and predicting risks</a:t>
            </a:r>
            <a:endParaRPr sz="2100">
              <a:solidFill>
                <a:schemeClr val="dk1"/>
              </a:solidFill>
            </a:endParaRPr>
          </a:p>
          <a:p>
            <a:pPr marL="914400" lvl="1" indent="-361950" algn="l" rtl="0">
              <a:spcBef>
                <a:spcPts val="0"/>
              </a:spcBef>
              <a:spcAft>
                <a:spcPts val="0"/>
              </a:spcAft>
              <a:buClr>
                <a:schemeClr val="dk1"/>
              </a:buClr>
              <a:buSzPts val="2100"/>
              <a:buChar char="‣"/>
            </a:pPr>
            <a:r>
              <a:rPr lang="en" sz="2100" b="1">
                <a:solidFill>
                  <a:schemeClr val="dk1"/>
                </a:solidFill>
              </a:rPr>
              <a:t>Risk</a:t>
            </a:r>
            <a:r>
              <a:rPr lang="en" sz="2100">
                <a:solidFill>
                  <a:schemeClr val="dk1"/>
                </a:solidFill>
              </a:rPr>
              <a:t>: Impact x probability</a:t>
            </a:r>
            <a:endParaRPr sz="2100">
              <a:solidFill>
                <a:schemeClr val="dk1"/>
              </a:solidFill>
            </a:endParaRPr>
          </a:p>
        </p:txBody>
      </p:sp>
      <p:sp>
        <p:nvSpPr>
          <p:cNvPr id="708" name="Google Shape;708;p99"/>
          <p:cNvSpPr txBox="1"/>
          <p:nvPr/>
        </p:nvSpPr>
        <p:spPr>
          <a:xfrm>
            <a:off x="609175" y="2448475"/>
            <a:ext cx="5482200" cy="1981800"/>
          </a:xfrm>
          <a:prstGeom prst="rect">
            <a:avLst/>
          </a:prstGeom>
          <a:noFill/>
          <a:ln>
            <a:noFill/>
          </a:ln>
        </p:spPr>
        <p:txBody>
          <a:bodyPr spcFirstLastPara="1" wrap="square" lIns="91425" tIns="91425" rIns="91425" bIns="91425" anchor="t" anchorCtr="0">
            <a:spAutoFit/>
          </a:bodyPr>
          <a:lstStyle/>
          <a:p>
            <a:pPr marL="457200" lvl="0" indent="-361950" algn="l" rtl="0">
              <a:lnSpc>
                <a:spcPct val="114000"/>
              </a:lnSpc>
              <a:spcBef>
                <a:spcPts val="0"/>
              </a:spcBef>
              <a:spcAft>
                <a:spcPts val="0"/>
              </a:spcAft>
              <a:buClr>
                <a:schemeClr val="dk1"/>
              </a:buClr>
              <a:buSzPts val="2100"/>
              <a:buFont typeface="Source Sans Pro"/>
              <a:buAutoNum type="arabicPeriod" startAt="2"/>
            </a:pPr>
            <a:r>
              <a:rPr lang="en" sz="2100">
                <a:solidFill>
                  <a:schemeClr val="dk1"/>
                </a:solidFill>
                <a:latin typeface="Source Sans Pro"/>
                <a:ea typeface="Source Sans Pro"/>
                <a:cs typeface="Source Sans Pro"/>
                <a:sym typeface="Source Sans Pro"/>
              </a:rPr>
              <a:t>Strengthening adaptive capacity</a:t>
            </a:r>
            <a:endParaRPr sz="2100">
              <a:solidFill>
                <a:schemeClr val="dk1"/>
              </a:solidFill>
              <a:latin typeface="Source Sans Pro"/>
              <a:ea typeface="Source Sans Pro"/>
              <a:cs typeface="Source Sans Pro"/>
              <a:sym typeface="Source Sans Pro"/>
            </a:endParaRPr>
          </a:p>
          <a:p>
            <a:pPr marL="914400" lvl="1" indent="-361950" algn="l" rtl="0">
              <a:lnSpc>
                <a:spcPct val="114000"/>
              </a:lnSpc>
              <a:spcBef>
                <a:spcPts val="0"/>
              </a:spcBef>
              <a:spcAft>
                <a:spcPts val="0"/>
              </a:spcAft>
              <a:buClr>
                <a:schemeClr val="dk1"/>
              </a:buClr>
              <a:buSzPts val="2100"/>
              <a:buChar char="‣"/>
            </a:pPr>
            <a:r>
              <a:rPr lang="en" sz="2100" b="1">
                <a:solidFill>
                  <a:schemeClr val="dk1"/>
                </a:solidFill>
                <a:latin typeface="Source Sans Pro"/>
                <a:ea typeface="Source Sans Pro"/>
                <a:cs typeface="Source Sans Pro"/>
                <a:sym typeface="Source Sans Pro"/>
              </a:rPr>
              <a:t>Robustness:</a:t>
            </a:r>
            <a:r>
              <a:rPr lang="en" sz="2100">
                <a:solidFill>
                  <a:schemeClr val="dk1"/>
                </a:solidFill>
                <a:latin typeface="Source Sans Pro"/>
                <a:ea typeface="Source Sans Pro"/>
                <a:cs typeface="Source Sans Pro"/>
                <a:sym typeface="Source Sans Pro"/>
              </a:rPr>
              <a:t> Withstanding a range of outcomes with no/minimal impact</a:t>
            </a:r>
            <a:endParaRPr sz="2100">
              <a:solidFill>
                <a:schemeClr val="dk1"/>
              </a:solidFill>
              <a:latin typeface="Source Sans Pro"/>
              <a:ea typeface="Source Sans Pro"/>
              <a:cs typeface="Source Sans Pro"/>
              <a:sym typeface="Source Sans Pro"/>
            </a:endParaRPr>
          </a:p>
          <a:p>
            <a:pPr marL="914400" lvl="1" indent="-361950" algn="l" rtl="0">
              <a:lnSpc>
                <a:spcPct val="114000"/>
              </a:lnSpc>
              <a:spcBef>
                <a:spcPts val="0"/>
              </a:spcBef>
              <a:spcAft>
                <a:spcPts val="0"/>
              </a:spcAft>
              <a:buClr>
                <a:schemeClr val="dk1"/>
              </a:buClr>
              <a:buSzPts val="2100"/>
              <a:buChar char="‣"/>
            </a:pPr>
            <a:r>
              <a:rPr lang="en" sz="2100" b="1">
                <a:solidFill>
                  <a:schemeClr val="dk1"/>
                </a:solidFill>
                <a:latin typeface="Source Sans Pro"/>
                <a:ea typeface="Source Sans Pro"/>
                <a:cs typeface="Source Sans Pro"/>
                <a:sym typeface="Source Sans Pro"/>
              </a:rPr>
              <a:t>Resilience:</a:t>
            </a:r>
            <a:r>
              <a:rPr lang="en" sz="2100">
                <a:solidFill>
                  <a:schemeClr val="dk1"/>
                </a:solidFill>
                <a:latin typeface="Source Sans Pro"/>
                <a:ea typeface="Source Sans Pro"/>
                <a:cs typeface="Source Sans Pro"/>
                <a:sym typeface="Source Sans Pro"/>
              </a:rPr>
              <a:t> Recovering quickly after impact</a:t>
            </a:r>
            <a:endParaRPr/>
          </a:p>
        </p:txBody>
      </p:sp>
      <p:grpSp>
        <p:nvGrpSpPr>
          <p:cNvPr id="709" name="Google Shape;709;p99"/>
          <p:cNvGrpSpPr/>
          <p:nvPr/>
        </p:nvGrpSpPr>
        <p:grpSpPr>
          <a:xfrm>
            <a:off x="5865838" y="1417400"/>
            <a:ext cx="3076074" cy="1352566"/>
            <a:chOff x="5865838" y="1417400"/>
            <a:chExt cx="3076074" cy="1352566"/>
          </a:xfrm>
        </p:grpSpPr>
        <p:pic>
          <p:nvPicPr>
            <p:cNvPr id="710" name="Google Shape;710;p99"/>
            <p:cNvPicPr preferRelativeResize="0"/>
            <p:nvPr/>
          </p:nvPicPr>
          <p:blipFill rotWithShape="1">
            <a:blip r:embed="rId3">
              <a:alphaModFix/>
            </a:blip>
            <a:srcRect t="61480" r="75579"/>
            <a:stretch/>
          </p:blipFill>
          <p:spPr>
            <a:xfrm>
              <a:off x="5865838" y="1848509"/>
              <a:ext cx="714074" cy="563166"/>
            </a:xfrm>
            <a:prstGeom prst="rect">
              <a:avLst/>
            </a:prstGeom>
            <a:noFill/>
            <a:ln>
              <a:noFill/>
            </a:ln>
          </p:spPr>
        </p:pic>
        <p:pic>
          <p:nvPicPr>
            <p:cNvPr id="711" name="Google Shape;711;p99"/>
            <p:cNvPicPr preferRelativeResize="0"/>
            <p:nvPr/>
          </p:nvPicPr>
          <p:blipFill>
            <a:blip r:embed="rId4">
              <a:alphaModFix/>
            </a:blip>
            <a:stretch>
              <a:fillRect/>
            </a:stretch>
          </p:blipFill>
          <p:spPr>
            <a:xfrm>
              <a:off x="6731922" y="1848505"/>
              <a:ext cx="290667" cy="418525"/>
            </a:xfrm>
            <a:prstGeom prst="rect">
              <a:avLst/>
            </a:prstGeom>
            <a:noFill/>
            <a:ln>
              <a:noFill/>
            </a:ln>
          </p:spPr>
        </p:pic>
        <p:pic>
          <p:nvPicPr>
            <p:cNvPr id="712" name="Google Shape;712;p99"/>
            <p:cNvPicPr preferRelativeResize="0"/>
            <p:nvPr/>
          </p:nvPicPr>
          <p:blipFill>
            <a:blip r:embed="rId5">
              <a:alphaModFix/>
            </a:blip>
            <a:stretch>
              <a:fillRect/>
            </a:stretch>
          </p:blipFill>
          <p:spPr>
            <a:xfrm>
              <a:off x="7271142" y="1848488"/>
              <a:ext cx="421821" cy="418525"/>
            </a:xfrm>
            <a:prstGeom prst="rect">
              <a:avLst/>
            </a:prstGeom>
            <a:noFill/>
            <a:ln>
              <a:noFill/>
            </a:ln>
          </p:spPr>
        </p:pic>
        <p:pic>
          <p:nvPicPr>
            <p:cNvPr id="713" name="Google Shape;713;p99"/>
            <p:cNvPicPr preferRelativeResize="0"/>
            <p:nvPr/>
          </p:nvPicPr>
          <p:blipFill>
            <a:blip r:embed="rId6">
              <a:alphaModFix/>
            </a:blip>
            <a:stretch>
              <a:fillRect/>
            </a:stretch>
          </p:blipFill>
          <p:spPr>
            <a:xfrm>
              <a:off x="7815576" y="1776169"/>
              <a:ext cx="1126336" cy="563174"/>
            </a:xfrm>
            <a:prstGeom prst="rect">
              <a:avLst/>
            </a:prstGeom>
            <a:noFill/>
            <a:ln>
              <a:noFill/>
            </a:ln>
          </p:spPr>
        </p:pic>
        <p:pic>
          <p:nvPicPr>
            <p:cNvPr id="714" name="Google Shape;714;p99"/>
            <p:cNvPicPr preferRelativeResize="0"/>
            <p:nvPr/>
          </p:nvPicPr>
          <p:blipFill>
            <a:blip r:embed="rId7">
              <a:alphaModFix/>
            </a:blip>
            <a:stretch>
              <a:fillRect/>
            </a:stretch>
          </p:blipFill>
          <p:spPr>
            <a:xfrm>
              <a:off x="6402550" y="2343159"/>
              <a:ext cx="421824" cy="385241"/>
            </a:xfrm>
            <a:prstGeom prst="rect">
              <a:avLst/>
            </a:prstGeom>
            <a:noFill/>
            <a:ln>
              <a:noFill/>
            </a:ln>
          </p:spPr>
        </p:pic>
        <p:pic>
          <p:nvPicPr>
            <p:cNvPr id="715" name="Google Shape;715;p99"/>
            <p:cNvPicPr preferRelativeResize="0"/>
            <p:nvPr/>
          </p:nvPicPr>
          <p:blipFill rotWithShape="1">
            <a:blip r:embed="rId8">
              <a:alphaModFix/>
            </a:blip>
            <a:srcRect l="-4263" t="-5227" r="56033" b="19676"/>
            <a:stretch/>
          </p:blipFill>
          <p:spPr>
            <a:xfrm>
              <a:off x="7055150" y="2351441"/>
              <a:ext cx="421824" cy="418525"/>
            </a:xfrm>
            <a:prstGeom prst="rect">
              <a:avLst/>
            </a:prstGeom>
            <a:noFill/>
            <a:ln>
              <a:noFill/>
            </a:ln>
          </p:spPr>
        </p:pic>
        <p:pic>
          <p:nvPicPr>
            <p:cNvPr id="716" name="Google Shape;716;p99"/>
            <p:cNvPicPr preferRelativeResize="0"/>
            <p:nvPr/>
          </p:nvPicPr>
          <p:blipFill rotWithShape="1">
            <a:blip r:embed="rId9">
              <a:alphaModFix/>
            </a:blip>
            <a:srcRect l="57732" b="60145"/>
            <a:stretch/>
          </p:blipFill>
          <p:spPr>
            <a:xfrm>
              <a:off x="7760575" y="2361447"/>
              <a:ext cx="421824" cy="348661"/>
            </a:xfrm>
            <a:prstGeom prst="rect">
              <a:avLst/>
            </a:prstGeom>
            <a:noFill/>
            <a:ln>
              <a:noFill/>
            </a:ln>
          </p:spPr>
        </p:pic>
        <p:sp>
          <p:nvSpPr>
            <p:cNvPr id="717" name="Google Shape;717;p99"/>
            <p:cNvSpPr txBox="1"/>
            <p:nvPr/>
          </p:nvSpPr>
          <p:spPr>
            <a:xfrm>
              <a:off x="6036075" y="1417400"/>
              <a:ext cx="2711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Human &amp; ecological systems</a:t>
              </a:r>
              <a:endParaRPr sz="1600">
                <a:latin typeface="Source Sans Pro"/>
                <a:ea typeface="Source Sans Pro"/>
                <a:cs typeface="Source Sans Pro"/>
                <a:sym typeface="Source Sans Pro"/>
              </a:endParaRPr>
            </a:p>
          </p:txBody>
        </p:sp>
      </p:grpSp>
      <p:grpSp>
        <p:nvGrpSpPr>
          <p:cNvPr id="718" name="Google Shape;718;p99"/>
          <p:cNvGrpSpPr/>
          <p:nvPr/>
        </p:nvGrpSpPr>
        <p:grpSpPr>
          <a:xfrm>
            <a:off x="6006472" y="2858087"/>
            <a:ext cx="3009351" cy="1771713"/>
            <a:chOff x="6006472" y="2858087"/>
            <a:chExt cx="3009351" cy="1771713"/>
          </a:xfrm>
        </p:grpSpPr>
        <p:pic>
          <p:nvPicPr>
            <p:cNvPr id="719" name="Google Shape;719;p99"/>
            <p:cNvPicPr preferRelativeResize="0"/>
            <p:nvPr/>
          </p:nvPicPr>
          <p:blipFill rotWithShape="1">
            <a:blip r:embed="rId10">
              <a:alphaModFix/>
            </a:blip>
            <a:srcRect t="21494"/>
            <a:stretch/>
          </p:blipFill>
          <p:spPr>
            <a:xfrm>
              <a:off x="6006472" y="3225850"/>
              <a:ext cx="3009351" cy="1403950"/>
            </a:xfrm>
            <a:prstGeom prst="rect">
              <a:avLst/>
            </a:prstGeom>
            <a:noFill/>
            <a:ln>
              <a:noFill/>
            </a:ln>
          </p:spPr>
        </p:pic>
        <p:sp>
          <p:nvSpPr>
            <p:cNvPr id="720" name="Google Shape;720;p99"/>
            <p:cNvSpPr txBox="1"/>
            <p:nvPr/>
          </p:nvSpPr>
          <p:spPr>
            <a:xfrm>
              <a:off x="6155297" y="2858087"/>
              <a:ext cx="2711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Source Sans Pro"/>
                  <a:ea typeface="Source Sans Pro"/>
                  <a:cs typeface="Source Sans Pro"/>
                  <a:sym typeface="Source Sans Pro"/>
                </a:rPr>
                <a:t>Connections with UN SDGs</a:t>
              </a:r>
              <a:endParaRPr sz="1600">
                <a:latin typeface="Source Sans Pro"/>
                <a:ea typeface="Source Sans Pro"/>
                <a:cs typeface="Source Sans Pro"/>
                <a:sym typeface="Source Sans Pro"/>
              </a:endParaRPr>
            </a:p>
          </p:txBody>
        </p:sp>
      </p:grpSp>
      <p:sp>
        <p:nvSpPr>
          <p:cNvPr id="721" name="Google Shape;721;p99"/>
          <p:cNvSpPr txBox="1"/>
          <p:nvPr/>
        </p:nvSpPr>
        <p:spPr>
          <a:xfrm>
            <a:off x="73350" y="4541125"/>
            <a:ext cx="7151700" cy="572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1000"/>
              </a:spcBef>
              <a:spcAft>
                <a:spcPts val="0"/>
              </a:spcAft>
              <a:buNone/>
            </a:pPr>
            <a:r>
              <a:rPr lang="en" sz="1200">
                <a:solidFill>
                  <a:schemeClr val="dk1"/>
                </a:solidFill>
                <a:latin typeface="Source Sans Pro"/>
                <a:ea typeface="Source Sans Pro"/>
                <a:cs typeface="Source Sans Pro"/>
                <a:sym typeface="Source Sans Pro"/>
              </a:rPr>
              <a:t>Figure source (bottom): United Nations</a:t>
            </a:r>
            <a:endParaRPr sz="1200">
              <a:solidFill>
                <a:schemeClr val="dk1"/>
              </a:solidFill>
              <a:latin typeface="Source Sans Pro"/>
              <a:ea typeface="Source Sans Pro"/>
              <a:cs typeface="Source Sans Pro"/>
              <a:sym typeface="Source Sans Pro"/>
            </a:endParaRPr>
          </a:p>
        </p:txBody>
      </p:sp>
      <p:sp>
        <p:nvSpPr>
          <p:cNvPr id="722" name="Google Shape;722;p9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31</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
                                        <p:tgtEl>
                                          <p:spTgt spid="709"/>
                                        </p:tgtEl>
                                      </p:cBhvr>
                                    </p:animEffect>
                                  </p:childTnLst>
                                </p:cTn>
                              </p:par>
                              <p:par>
                                <p:cTn id="8" presetID="10" presetClass="entr" presetSubtype="0" fill="hold" nodeType="withEffect">
                                  <p:stCondLst>
                                    <p:cond delay="0"/>
                                  </p:stCondLst>
                                  <p:childTnLst>
                                    <p:set>
                                      <p:cBhvr>
                                        <p:cTn id="9" dur="1" fill="hold">
                                          <p:stCondLst>
                                            <p:cond delay="0"/>
                                          </p:stCondLst>
                                        </p:cTn>
                                        <p:tgtEl>
                                          <p:spTgt spid="718"/>
                                        </p:tgtEl>
                                        <p:attrNameLst>
                                          <p:attrName>style.visibility</p:attrName>
                                        </p:attrNameLst>
                                      </p:cBhvr>
                                      <p:to>
                                        <p:strVal val="visible"/>
                                      </p:to>
                                    </p:set>
                                    <p:animEffect transition="in" filter="fade">
                                      <p:cBhvr>
                                        <p:cTn id="10" dur="1"/>
                                        <p:tgtEl>
                                          <p:spTgt spid="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0"/>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Solar geoengineering</a:t>
            </a:r>
            <a:endParaRPr/>
          </a:p>
        </p:txBody>
      </p:sp>
      <p:sp>
        <p:nvSpPr>
          <p:cNvPr id="728" name="Google Shape;728;p100"/>
          <p:cNvSpPr txBox="1">
            <a:spLocks noGrp="1"/>
          </p:cNvSpPr>
          <p:nvPr>
            <p:ph type="body" idx="1"/>
          </p:nvPr>
        </p:nvSpPr>
        <p:spPr>
          <a:xfrm>
            <a:off x="311700" y="1037450"/>
            <a:ext cx="4871100" cy="1647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chemeClr val="dk1"/>
                </a:solidFill>
              </a:rPr>
              <a:t>“Cool the planet” by increasing the Earth’s albedo (reflectivity)</a:t>
            </a:r>
            <a:endParaRPr>
              <a:solidFill>
                <a:schemeClr val="dk1"/>
              </a:solidFill>
            </a:endParaRPr>
          </a:p>
          <a:p>
            <a:pPr marL="457200" lvl="0" indent="-342900" algn="l" rtl="0">
              <a:spcBef>
                <a:spcPts val="0"/>
              </a:spcBef>
              <a:spcAft>
                <a:spcPts val="1800"/>
              </a:spcAft>
              <a:buClr>
                <a:schemeClr val="dk1"/>
              </a:buClr>
              <a:buSzPts val="1800"/>
              <a:buChar char="▸"/>
            </a:pPr>
            <a:r>
              <a:rPr lang="en">
                <a:solidFill>
                  <a:schemeClr val="dk1"/>
                </a:solidFill>
              </a:rPr>
              <a:t>E.g., Release stratospheric aerosols to increase reflectance for a few years</a:t>
            </a:r>
            <a:endParaRPr>
              <a:solidFill>
                <a:schemeClr val="dk1"/>
              </a:solidFill>
            </a:endParaRPr>
          </a:p>
        </p:txBody>
      </p:sp>
      <p:pic>
        <p:nvPicPr>
          <p:cNvPr id="729" name="Google Shape;729;p100"/>
          <p:cNvPicPr preferRelativeResize="0"/>
          <p:nvPr/>
        </p:nvPicPr>
        <p:blipFill>
          <a:blip r:embed="rId3">
            <a:alphaModFix/>
          </a:blip>
          <a:stretch>
            <a:fillRect/>
          </a:stretch>
        </p:blipFill>
        <p:spPr>
          <a:xfrm>
            <a:off x="5662200" y="1037450"/>
            <a:ext cx="2922425" cy="3525224"/>
          </a:xfrm>
          <a:prstGeom prst="rect">
            <a:avLst/>
          </a:prstGeom>
          <a:noFill/>
          <a:ln>
            <a:noFill/>
          </a:ln>
        </p:spPr>
      </p:pic>
      <p:sp>
        <p:nvSpPr>
          <p:cNvPr id="730" name="Google Shape;730;p100"/>
          <p:cNvSpPr txBox="1"/>
          <p:nvPr/>
        </p:nvSpPr>
        <p:spPr>
          <a:xfrm>
            <a:off x="73350" y="4541125"/>
            <a:ext cx="7151700" cy="572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1000"/>
              </a:spcBef>
              <a:spcAft>
                <a:spcPts val="0"/>
              </a:spcAft>
              <a:buNone/>
            </a:pPr>
            <a:r>
              <a:rPr lang="en" sz="1200">
                <a:solidFill>
                  <a:schemeClr val="dk1"/>
                </a:solidFill>
                <a:latin typeface="Source Sans Pro"/>
                <a:ea typeface="Source Sans Pro"/>
                <a:cs typeface="Source Sans Pro"/>
                <a:sym typeface="Source Sans Pro"/>
              </a:rPr>
              <a:t>Figure source: CarbonBrief.org</a:t>
            </a:r>
            <a:endParaRPr sz="1200">
              <a:solidFill>
                <a:schemeClr val="dk1"/>
              </a:solidFill>
              <a:latin typeface="Source Sans Pro"/>
              <a:ea typeface="Source Sans Pro"/>
              <a:cs typeface="Source Sans Pro"/>
              <a:sym typeface="Source Sans Pro"/>
            </a:endParaRPr>
          </a:p>
        </p:txBody>
      </p:sp>
      <p:sp>
        <p:nvSpPr>
          <p:cNvPr id="731" name="Google Shape;731;p100"/>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32</a:t>
            </a:fld>
            <a:endParaRPr>
              <a:latin typeface="Source Sans Pro"/>
              <a:ea typeface="Source Sans Pro"/>
              <a:cs typeface="Source Sans Pro"/>
              <a:sym typeface="Source Sans Pro"/>
            </a:endParaRPr>
          </a:p>
        </p:txBody>
      </p:sp>
      <p:sp>
        <p:nvSpPr>
          <p:cNvPr id="732" name="Google Shape;732;p100"/>
          <p:cNvSpPr txBox="1"/>
          <p:nvPr/>
        </p:nvSpPr>
        <p:spPr>
          <a:xfrm>
            <a:off x="310385" y="2735897"/>
            <a:ext cx="4811100" cy="87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100">
                <a:solidFill>
                  <a:schemeClr val="dk1"/>
                </a:solidFill>
                <a:latin typeface="Source Sans Pro"/>
                <a:ea typeface="Source Sans Pro"/>
                <a:cs typeface="Source Sans Pro"/>
                <a:sym typeface="Source Sans Pro"/>
              </a:rPr>
              <a:t>Viewed as last resort: Uncertainty, moral hazard, termination shock, governance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2"/>
                                        </p:tgtEl>
                                        <p:attrNameLst>
                                          <p:attrName>style.visibility</p:attrName>
                                        </p:attrNameLst>
                                      </p:cBhvr>
                                      <p:to>
                                        <p:strVal val="visible"/>
                                      </p:to>
                                    </p:set>
                                    <p:animEffect transition="in" filter="fade">
                                      <p:cBhvr>
                                        <p:cTn id="7" dur="1"/>
                                        <p:tgtEl>
                                          <p:spTgt spid="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1"/>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Takeaways: Introduction to climate change</a:t>
            </a:r>
            <a:endParaRPr/>
          </a:p>
        </p:txBody>
      </p:sp>
      <p:sp>
        <p:nvSpPr>
          <p:cNvPr id="738" name="Google Shape;738;p101"/>
          <p:cNvSpPr txBox="1">
            <a:spLocks noGrp="1"/>
          </p:cNvSpPr>
          <p:nvPr>
            <p:ph type="body" idx="1"/>
          </p:nvPr>
        </p:nvSpPr>
        <p:spPr>
          <a:xfrm>
            <a:off x="311700" y="969264"/>
            <a:ext cx="78549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solidFill>
                  <a:schemeClr val="dk1"/>
                </a:solidFill>
              </a:rPr>
              <a:t>Rapid action is needed on climate change</a:t>
            </a:r>
            <a:endParaRPr>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Climate science:</a:t>
            </a:r>
            <a:r>
              <a:rPr lang="en">
                <a:solidFill>
                  <a:schemeClr val="dk1"/>
                </a:solidFill>
              </a:rPr>
              <a:t> Understanding and predicting climate change</a:t>
            </a:r>
            <a:endParaRPr b="1">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Mitigation:</a:t>
            </a:r>
            <a:r>
              <a:rPr lang="en">
                <a:solidFill>
                  <a:schemeClr val="dk1"/>
                </a:solidFill>
              </a:rPr>
              <a:t> Reducing or preventing greenhouse gas emissions</a:t>
            </a:r>
            <a:endParaRPr b="1">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Adaptation: </a:t>
            </a:r>
            <a:r>
              <a:rPr lang="en">
                <a:solidFill>
                  <a:schemeClr val="dk1"/>
                </a:solidFill>
              </a:rPr>
              <a:t>Responding to the effects of a changing climate</a:t>
            </a:r>
            <a:endParaRPr b="1">
              <a:solidFill>
                <a:schemeClr val="dk1"/>
              </a:solidFill>
            </a:endParaRPr>
          </a:p>
          <a:p>
            <a:pPr marL="0" lvl="0" indent="0" algn="l" rtl="0">
              <a:lnSpc>
                <a:spcPct val="115000"/>
              </a:lnSpc>
              <a:spcBef>
                <a:spcPts val="1000"/>
              </a:spcBef>
              <a:spcAft>
                <a:spcPts val="0"/>
              </a:spcAft>
              <a:buNone/>
            </a:pPr>
            <a:r>
              <a:rPr lang="en">
                <a:solidFill>
                  <a:schemeClr val="dk1"/>
                </a:solidFill>
              </a:rPr>
              <a:t>Important frameworks</a:t>
            </a:r>
            <a:endParaRPr>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Climate justice:</a:t>
            </a:r>
            <a:r>
              <a:rPr lang="en">
                <a:solidFill>
                  <a:schemeClr val="dk1"/>
                </a:solidFill>
              </a:rPr>
              <a:t> An equity-centered approach to climate change</a:t>
            </a:r>
            <a:endParaRPr>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Co-benefits:</a:t>
            </a:r>
            <a:r>
              <a:rPr lang="en">
                <a:solidFill>
                  <a:schemeClr val="dk1"/>
                </a:solidFill>
              </a:rPr>
              <a:t> Explicitly considering linkages between climate action and other UN Sustainable Development Goals (SDGs)</a:t>
            </a:r>
            <a:endParaRPr>
              <a:solidFill>
                <a:schemeClr val="dk1"/>
              </a:solidFill>
            </a:endParaRPr>
          </a:p>
        </p:txBody>
      </p:sp>
      <p:sp>
        <p:nvSpPr>
          <p:cNvPr id="739" name="Google Shape;739;p101"/>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33</a:t>
            </a:fld>
            <a:endParaRPr>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2"/>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746" name="Google Shape;746;p102"/>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7" name="Google Shape;747;p102"/>
          <p:cNvSpPr/>
          <p:nvPr/>
        </p:nvSpPr>
        <p:spPr>
          <a:xfrm>
            <a:off x="523875" y="1323975"/>
            <a:ext cx="5953800" cy="386700"/>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2"/>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a:solidFill>
                  <a:schemeClr val="dk1"/>
                </a:solidFill>
              </a:rPr>
              <a:t>Introduction to climate change</a:t>
            </a:r>
            <a:endParaRPr sz="1800">
              <a:solidFill>
                <a:schemeClr val="dk1"/>
              </a:solidFill>
            </a:endParaRPr>
          </a:p>
          <a:p>
            <a:pPr marL="0" lvl="0" indent="0" algn="l" rtl="0">
              <a:spcBef>
                <a:spcPts val="800"/>
              </a:spcBef>
              <a:spcAft>
                <a:spcPts val="0"/>
              </a:spcAft>
              <a:buNone/>
            </a:pPr>
            <a:r>
              <a:rPr lang="en" sz="1800" b="1">
                <a:solidFill>
                  <a:schemeClr val="dk1"/>
                </a:solidFill>
              </a:rPr>
              <a:t>Opportunities for ML in climate action</a:t>
            </a:r>
            <a:endParaRPr sz="1800" b="1">
              <a:solidFill>
                <a:schemeClr val="dk1"/>
              </a:solidFill>
            </a:endParaRPr>
          </a:p>
          <a:p>
            <a:pPr marL="0" lvl="0" indent="0" algn="l" rtl="0">
              <a:lnSpc>
                <a:spcPct val="100000"/>
              </a:lnSpc>
              <a:spcBef>
                <a:spcPts val="800"/>
              </a:spcBef>
              <a:spcAft>
                <a:spcPts val="0"/>
              </a:spcAft>
              <a:buNone/>
            </a:pPr>
            <a:r>
              <a:rPr lang="en" sz="1800">
                <a:solidFill>
                  <a:schemeClr val="dk1"/>
                </a:solidFill>
              </a:rPr>
              <a:t>Research challenges</a:t>
            </a:r>
            <a:endParaRPr sz="1800">
              <a:solidFill>
                <a:schemeClr val="dk1"/>
              </a:solidFill>
            </a:endParaRPr>
          </a:p>
          <a:p>
            <a:pPr marL="457200" lvl="0" indent="-342900" algn="l" rtl="0">
              <a:spcBef>
                <a:spcPts val="400"/>
              </a:spcBef>
              <a:spcAft>
                <a:spcPts val="0"/>
              </a:spcAft>
              <a:buClr>
                <a:schemeClr val="dk1"/>
              </a:buClr>
              <a:buSzPts val="1800"/>
              <a:buChar char="▸"/>
            </a:pPr>
            <a:r>
              <a:rPr lang="en" sz="1800">
                <a:solidFill>
                  <a:schemeClr val="dk1"/>
                </a:solidFill>
              </a:rPr>
              <a:t>Physics-informed and robust ML</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Interpretable ML and uncertainty quantification</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Generalization and causality</a:t>
            </a:r>
            <a:endParaRPr sz="1800">
              <a:solidFill>
                <a:schemeClr val="dk1"/>
              </a:solidFill>
            </a:endParaRPr>
          </a:p>
          <a:p>
            <a:pPr marL="0" lvl="0" indent="0" algn="l" rtl="0">
              <a:spcBef>
                <a:spcPts val="800"/>
              </a:spcBef>
              <a:spcAft>
                <a:spcPts val="0"/>
              </a:spcAft>
              <a:buNone/>
            </a:pPr>
            <a:r>
              <a:rPr lang="en" sz="1800">
                <a:solidFill>
                  <a:schemeClr val="dk1"/>
                </a:solidFill>
              </a:rPr>
              <a:t>Example projects</a:t>
            </a:r>
            <a:endParaRPr sz="1800">
              <a:solidFill>
                <a:schemeClr val="dk1"/>
              </a:solidFill>
            </a:endParaRPr>
          </a:p>
          <a:p>
            <a:pPr marL="0" lvl="0" indent="0" algn="l" rtl="0">
              <a:spcBef>
                <a:spcPts val="800"/>
              </a:spcBef>
              <a:spcAft>
                <a:spcPts val="0"/>
              </a:spcAft>
              <a:buNone/>
            </a:pPr>
            <a:r>
              <a:rPr lang="en" sz="1800">
                <a:solidFill>
                  <a:schemeClr val="dk1"/>
                </a:solidFill>
              </a:rPr>
              <a:t>Is ML a help or hindrance for climate action?</a:t>
            </a:r>
            <a:endParaRPr sz="1800">
              <a:solidFill>
                <a:schemeClr val="dk1"/>
              </a:solidFill>
            </a:endParaRPr>
          </a:p>
          <a:p>
            <a:pPr marL="0" lvl="0" indent="0" algn="l" rtl="0">
              <a:spcBef>
                <a:spcPts val="800"/>
              </a:spcBef>
              <a:spcAft>
                <a:spcPts val="0"/>
              </a:spcAft>
              <a:buNone/>
            </a:pPr>
            <a:r>
              <a:rPr lang="en" sz="1800">
                <a:solidFill>
                  <a:schemeClr val="dk1"/>
                </a:solidFill>
              </a:rPr>
              <a:t>Considerations for research and deployment</a:t>
            </a:r>
            <a:endParaRPr sz="1800">
              <a:solidFill>
                <a:schemeClr val="dk1"/>
              </a:solidFill>
            </a:endParaRPr>
          </a:p>
          <a:p>
            <a:pPr marL="0" lvl="0" indent="0" algn="l" rtl="0">
              <a:spcBef>
                <a:spcPts val="800"/>
              </a:spcBef>
              <a:spcAft>
                <a:spcPts val="0"/>
              </a:spcAft>
              <a:buNone/>
            </a:pPr>
            <a:r>
              <a:rPr lang="en" sz="1800">
                <a:solidFill>
                  <a:schemeClr val="dk1"/>
                </a:solidFill>
              </a:rPr>
              <a:t>Takeaways and how to get involved</a:t>
            </a:r>
            <a:endParaRPr sz="1800">
              <a:solidFill>
                <a:schemeClr val="dk1"/>
              </a:solidFill>
            </a:endParaRPr>
          </a:p>
          <a:p>
            <a:pPr marL="0" lvl="0" indent="0" algn="l" rtl="0">
              <a:spcBef>
                <a:spcPts val="1200"/>
              </a:spcBef>
              <a:spcAft>
                <a:spcPts val="1200"/>
              </a:spcAft>
              <a:buNone/>
            </a:pPr>
            <a:endParaRPr sz="1800">
              <a:solidFill>
                <a:schemeClr val="dk1"/>
              </a:solidFill>
            </a:endParaRPr>
          </a:p>
        </p:txBody>
      </p:sp>
      <p:sp>
        <p:nvSpPr>
          <p:cNvPr id="749" name="Google Shape;749;p102"/>
          <p:cNvSpPr/>
          <p:nvPr/>
        </p:nvSpPr>
        <p:spPr>
          <a:xfrm>
            <a:off x="6926925" y="1018100"/>
            <a:ext cx="1958400" cy="2206800"/>
          </a:xfrm>
          <a:prstGeom prst="wedgeRoundRectCallout">
            <a:avLst>
              <a:gd name="adj1" fmla="val -65979"/>
              <a:gd name="adj2" fmla="val -25820"/>
              <a:gd name="adj3" fmla="val 0"/>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Source Sans Pro"/>
                <a:ea typeface="Source Sans Pro"/>
                <a:cs typeface="Source Sans Pro"/>
                <a:sym typeface="Source Sans Pro"/>
              </a:rPr>
              <a:t>Roles for ML in climate action</a:t>
            </a:r>
            <a:endParaRPr sz="1800" dirty="0">
              <a:latin typeface="Source Sans Pro"/>
              <a:ea typeface="Source Sans Pro"/>
              <a:cs typeface="Source Sans Pro"/>
              <a:sym typeface="Source Sans Pro"/>
            </a:endParaRPr>
          </a:p>
          <a:p>
            <a:pPr marL="0" lvl="0" indent="0" algn="ctr" rtl="0">
              <a:spcBef>
                <a:spcPts val="0"/>
              </a:spcBef>
              <a:spcAft>
                <a:spcPts val="0"/>
              </a:spcAft>
              <a:buNone/>
            </a:pPr>
            <a:endParaRPr sz="1800" dirty="0">
              <a:latin typeface="Source Sans Pro"/>
              <a:ea typeface="Source Sans Pro"/>
              <a:cs typeface="Source Sans Pro"/>
              <a:sym typeface="Source Sans Pro"/>
            </a:endParaRPr>
          </a:p>
          <a:p>
            <a:pPr marL="0" lvl="0" indent="0" algn="ctr" rtl="0">
              <a:spcBef>
                <a:spcPts val="0"/>
              </a:spcBef>
              <a:spcAft>
                <a:spcPts val="0"/>
              </a:spcAft>
              <a:buNone/>
            </a:pPr>
            <a:r>
              <a:rPr lang="en" sz="1800" dirty="0">
                <a:latin typeface="Source Sans Pro"/>
                <a:ea typeface="Source Sans Pro"/>
                <a:cs typeface="Source Sans Pro"/>
                <a:sym typeface="Source Sans Pro"/>
              </a:rPr>
              <a:t>Considerations in evaluating applications</a:t>
            </a:r>
            <a:endParaRPr sz="1800" dirty="0">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103"/>
          <p:cNvPicPr preferRelativeResize="0"/>
          <p:nvPr/>
        </p:nvPicPr>
        <p:blipFill rotWithShape="1">
          <a:blip r:embed="rId3">
            <a:alphaModFix/>
          </a:blip>
          <a:srcRect t="2131" b="1871"/>
          <a:stretch/>
        </p:blipFill>
        <p:spPr>
          <a:xfrm>
            <a:off x="0" y="96012"/>
            <a:ext cx="9144000" cy="4972050"/>
          </a:xfrm>
          <a:prstGeom prst="rect">
            <a:avLst/>
          </a:prstGeom>
          <a:noFill/>
          <a:ln>
            <a:noFill/>
          </a:ln>
        </p:spPr>
      </p:pic>
      <p:sp>
        <p:nvSpPr>
          <p:cNvPr id="755" name="Google Shape;755;p103"/>
          <p:cNvSpPr txBox="1"/>
          <p:nvPr/>
        </p:nvSpPr>
        <p:spPr>
          <a:xfrm>
            <a:off x="0" y="0"/>
            <a:ext cx="1452600" cy="242344"/>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i="0" u="none" strike="noStrike" cap="none">
                <a:solidFill>
                  <a:srgbClr val="000000"/>
                </a:solidFill>
                <a:latin typeface="Source Sans Pro"/>
                <a:ea typeface="Source Sans Pro"/>
                <a:cs typeface="Source Sans Pro"/>
                <a:sym typeface="Source Sans Pro"/>
              </a:rPr>
              <a:t>Electricity systems</a:t>
            </a:r>
            <a:endParaRPr sz="1100">
              <a:solidFill>
                <a:schemeClr val="dk1"/>
              </a:solidFill>
              <a:latin typeface="Calibri"/>
              <a:ea typeface="Calibri"/>
              <a:cs typeface="Calibri"/>
              <a:sym typeface="Calibri"/>
            </a:endParaRPr>
          </a:p>
        </p:txBody>
      </p:sp>
      <p:sp>
        <p:nvSpPr>
          <p:cNvPr id="756" name="Google Shape;756;p103"/>
          <p:cNvSpPr txBox="1"/>
          <p:nvPr/>
        </p:nvSpPr>
        <p:spPr>
          <a:xfrm>
            <a:off x="3977936" y="0"/>
            <a:ext cx="797264" cy="242344"/>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Buildings</a:t>
            </a:r>
            <a:endParaRPr sz="1100">
              <a:solidFill>
                <a:schemeClr val="dk1"/>
              </a:solidFill>
              <a:latin typeface="Calibri"/>
              <a:ea typeface="Calibri"/>
              <a:cs typeface="Calibri"/>
              <a:sym typeface="Calibri"/>
            </a:endParaRPr>
          </a:p>
        </p:txBody>
      </p:sp>
      <p:sp>
        <p:nvSpPr>
          <p:cNvPr id="757" name="Google Shape;757;p103"/>
          <p:cNvSpPr txBox="1"/>
          <p:nvPr/>
        </p:nvSpPr>
        <p:spPr>
          <a:xfrm>
            <a:off x="7973749" y="0"/>
            <a:ext cx="1170300" cy="242344"/>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Transportation</a:t>
            </a:r>
            <a:endParaRPr sz="1100">
              <a:solidFill>
                <a:schemeClr val="dk1"/>
              </a:solidFill>
              <a:latin typeface="Calibri"/>
              <a:ea typeface="Calibri"/>
              <a:cs typeface="Calibri"/>
              <a:sym typeface="Calibri"/>
            </a:endParaRPr>
          </a:p>
        </p:txBody>
      </p:sp>
      <p:sp>
        <p:nvSpPr>
          <p:cNvPr id="758" name="Google Shape;758;p103"/>
          <p:cNvSpPr txBox="1"/>
          <p:nvPr/>
        </p:nvSpPr>
        <p:spPr>
          <a:xfrm>
            <a:off x="0" y="4898075"/>
            <a:ext cx="1398000" cy="242344"/>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Climate prediction</a:t>
            </a:r>
            <a:endParaRPr sz="1100">
              <a:solidFill>
                <a:schemeClr val="dk1"/>
              </a:solidFill>
              <a:latin typeface="Calibri"/>
              <a:ea typeface="Calibri"/>
              <a:cs typeface="Calibri"/>
              <a:sym typeface="Calibri"/>
            </a:endParaRPr>
          </a:p>
        </p:txBody>
      </p:sp>
      <p:sp>
        <p:nvSpPr>
          <p:cNvPr id="759" name="Google Shape;759;p103"/>
          <p:cNvSpPr txBox="1"/>
          <p:nvPr/>
        </p:nvSpPr>
        <p:spPr>
          <a:xfrm>
            <a:off x="3957249" y="4902400"/>
            <a:ext cx="720300" cy="242344"/>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Industry</a:t>
            </a:r>
            <a:endParaRPr sz="1100">
              <a:solidFill>
                <a:schemeClr val="dk1"/>
              </a:solidFill>
              <a:latin typeface="Calibri"/>
              <a:ea typeface="Calibri"/>
              <a:cs typeface="Calibri"/>
              <a:sym typeface="Calibri"/>
            </a:endParaRPr>
          </a:p>
        </p:txBody>
      </p:sp>
      <p:sp>
        <p:nvSpPr>
          <p:cNvPr id="760" name="Google Shape;760;p103"/>
          <p:cNvSpPr txBox="1"/>
          <p:nvPr/>
        </p:nvSpPr>
        <p:spPr>
          <a:xfrm>
            <a:off x="7691450" y="4899411"/>
            <a:ext cx="1452600" cy="242344"/>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Societal adaptation</a:t>
            </a:r>
            <a:endParaRPr sz="1100">
              <a:solidFill>
                <a:schemeClr val="dk1"/>
              </a:solidFill>
              <a:latin typeface="Calibri"/>
              <a:ea typeface="Calibri"/>
              <a:cs typeface="Calibri"/>
              <a:sym typeface="Calibri"/>
            </a:endParaRPr>
          </a:p>
        </p:txBody>
      </p:sp>
      <p:sp>
        <p:nvSpPr>
          <p:cNvPr id="761" name="Google Shape;761;p103"/>
          <p:cNvSpPr txBox="1"/>
          <p:nvPr/>
        </p:nvSpPr>
        <p:spPr>
          <a:xfrm>
            <a:off x="1887550" y="1234911"/>
            <a:ext cx="4928400" cy="2469138"/>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400">
              <a:solidFill>
                <a:schemeClr val="dk1"/>
              </a:solidFill>
              <a:latin typeface="Source Sans Pro"/>
              <a:ea typeface="Source Sans Pro"/>
              <a:cs typeface="Source Sans Pro"/>
              <a:sym typeface="Source Sans Pro"/>
            </a:endParaRPr>
          </a:p>
        </p:txBody>
      </p:sp>
      <p:pic>
        <p:nvPicPr>
          <p:cNvPr id="762" name="Google Shape;762;p103"/>
          <p:cNvPicPr preferRelativeResize="0"/>
          <p:nvPr/>
        </p:nvPicPr>
        <p:blipFill rotWithShape="1">
          <a:blip r:embed="rId4">
            <a:alphaModFix/>
          </a:blip>
          <a:srcRect t="11919" b="10325"/>
          <a:stretch/>
        </p:blipFill>
        <p:spPr>
          <a:xfrm>
            <a:off x="2142013" y="1480911"/>
            <a:ext cx="4469100" cy="1970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pic>
        <p:nvPicPr>
          <p:cNvPr id="767" name="Google Shape;767;p104"/>
          <p:cNvPicPr preferRelativeResize="0"/>
          <p:nvPr/>
        </p:nvPicPr>
        <p:blipFill rotWithShape="1">
          <a:blip r:embed="rId3">
            <a:alphaModFix/>
          </a:blip>
          <a:srcRect t="2131" b="1871"/>
          <a:stretch/>
        </p:blipFill>
        <p:spPr>
          <a:xfrm>
            <a:off x="0" y="96012"/>
            <a:ext cx="9144000" cy="4972050"/>
          </a:xfrm>
          <a:prstGeom prst="rect">
            <a:avLst/>
          </a:prstGeom>
          <a:noFill/>
          <a:ln>
            <a:noFill/>
          </a:ln>
        </p:spPr>
      </p:pic>
      <p:sp>
        <p:nvSpPr>
          <p:cNvPr id="768" name="Google Shape;768;p104"/>
          <p:cNvSpPr txBox="1"/>
          <p:nvPr/>
        </p:nvSpPr>
        <p:spPr>
          <a:xfrm>
            <a:off x="0" y="0"/>
            <a:ext cx="1452600" cy="2424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Electricity systems</a:t>
            </a:r>
            <a:endParaRPr sz="1100">
              <a:solidFill>
                <a:schemeClr val="dk1"/>
              </a:solidFill>
              <a:latin typeface="Calibri"/>
              <a:ea typeface="Calibri"/>
              <a:cs typeface="Calibri"/>
              <a:sym typeface="Calibri"/>
            </a:endParaRPr>
          </a:p>
        </p:txBody>
      </p:sp>
      <p:sp>
        <p:nvSpPr>
          <p:cNvPr id="769" name="Google Shape;769;p104"/>
          <p:cNvSpPr txBox="1"/>
          <p:nvPr/>
        </p:nvSpPr>
        <p:spPr>
          <a:xfrm>
            <a:off x="3977936" y="0"/>
            <a:ext cx="797400" cy="2424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Buildings</a:t>
            </a:r>
            <a:endParaRPr sz="1100">
              <a:solidFill>
                <a:schemeClr val="dk1"/>
              </a:solidFill>
              <a:latin typeface="Calibri"/>
              <a:ea typeface="Calibri"/>
              <a:cs typeface="Calibri"/>
              <a:sym typeface="Calibri"/>
            </a:endParaRPr>
          </a:p>
        </p:txBody>
      </p:sp>
      <p:sp>
        <p:nvSpPr>
          <p:cNvPr id="770" name="Google Shape;770;p104"/>
          <p:cNvSpPr txBox="1"/>
          <p:nvPr/>
        </p:nvSpPr>
        <p:spPr>
          <a:xfrm>
            <a:off x="7973749" y="0"/>
            <a:ext cx="1170300" cy="2424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Transportation</a:t>
            </a:r>
            <a:endParaRPr sz="1100">
              <a:solidFill>
                <a:schemeClr val="dk1"/>
              </a:solidFill>
              <a:latin typeface="Calibri"/>
              <a:ea typeface="Calibri"/>
              <a:cs typeface="Calibri"/>
              <a:sym typeface="Calibri"/>
            </a:endParaRPr>
          </a:p>
        </p:txBody>
      </p:sp>
      <p:sp>
        <p:nvSpPr>
          <p:cNvPr id="771" name="Google Shape;771;p104"/>
          <p:cNvSpPr txBox="1"/>
          <p:nvPr/>
        </p:nvSpPr>
        <p:spPr>
          <a:xfrm>
            <a:off x="0" y="4898075"/>
            <a:ext cx="1398000" cy="2424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Climate prediction</a:t>
            </a:r>
            <a:endParaRPr sz="1100">
              <a:solidFill>
                <a:schemeClr val="dk1"/>
              </a:solidFill>
              <a:latin typeface="Calibri"/>
              <a:ea typeface="Calibri"/>
              <a:cs typeface="Calibri"/>
              <a:sym typeface="Calibri"/>
            </a:endParaRPr>
          </a:p>
        </p:txBody>
      </p:sp>
      <p:sp>
        <p:nvSpPr>
          <p:cNvPr id="772" name="Google Shape;772;p104"/>
          <p:cNvSpPr txBox="1"/>
          <p:nvPr/>
        </p:nvSpPr>
        <p:spPr>
          <a:xfrm>
            <a:off x="3957249" y="4902400"/>
            <a:ext cx="720300" cy="2424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Industry</a:t>
            </a:r>
            <a:endParaRPr sz="1100">
              <a:solidFill>
                <a:schemeClr val="dk1"/>
              </a:solidFill>
              <a:latin typeface="Calibri"/>
              <a:ea typeface="Calibri"/>
              <a:cs typeface="Calibri"/>
              <a:sym typeface="Calibri"/>
            </a:endParaRPr>
          </a:p>
        </p:txBody>
      </p:sp>
      <p:sp>
        <p:nvSpPr>
          <p:cNvPr id="773" name="Google Shape;773;p104"/>
          <p:cNvSpPr txBox="1"/>
          <p:nvPr/>
        </p:nvSpPr>
        <p:spPr>
          <a:xfrm>
            <a:off x="7691450" y="4899411"/>
            <a:ext cx="1452600" cy="2424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Societal adaptation</a:t>
            </a:r>
            <a:endParaRPr sz="1100">
              <a:solidFill>
                <a:schemeClr val="dk1"/>
              </a:solidFill>
              <a:latin typeface="Calibri"/>
              <a:ea typeface="Calibri"/>
              <a:cs typeface="Calibri"/>
              <a:sym typeface="Calibri"/>
            </a:endParaRPr>
          </a:p>
        </p:txBody>
      </p:sp>
      <p:sp>
        <p:nvSpPr>
          <p:cNvPr id="774" name="Google Shape;774;p104"/>
          <p:cNvSpPr txBox="1"/>
          <p:nvPr/>
        </p:nvSpPr>
        <p:spPr>
          <a:xfrm>
            <a:off x="4376568" y="1865728"/>
            <a:ext cx="720300" cy="2424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Land use</a:t>
            </a:r>
            <a:endParaRPr sz="11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Google Shape;854;p111"/>
          <p:cNvPicPr preferRelativeResize="0"/>
          <p:nvPr/>
        </p:nvPicPr>
        <p:blipFill rotWithShape="1">
          <a:blip r:embed="rId3">
            <a:alphaModFix/>
          </a:blip>
          <a:srcRect t="2131" b="1871"/>
          <a:stretch/>
        </p:blipFill>
        <p:spPr>
          <a:xfrm>
            <a:off x="0" y="96012"/>
            <a:ext cx="9144000" cy="4972050"/>
          </a:xfrm>
          <a:prstGeom prst="rect">
            <a:avLst/>
          </a:prstGeom>
          <a:noFill/>
          <a:ln>
            <a:noFill/>
          </a:ln>
        </p:spPr>
      </p:pic>
      <p:sp>
        <p:nvSpPr>
          <p:cNvPr id="855" name="Google Shape;855;p111"/>
          <p:cNvSpPr txBox="1"/>
          <p:nvPr/>
        </p:nvSpPr>
        <p:spPr>
          <a:xfrm>
            <a:off x="0" y="0"/>
            <a:ext cx="14526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Electricity systems</a:t>
            </a:r>
            <a:endParaRPr sz="1100">
              <a:solidFill>
                <a:schemeClr val="dk1"/>
              </a:solidFill>
              <a:latin typeface="Calibri"/>
              <a:ea typeface="Calibri"/>
              <a:cs typeface="Calibri"/>
              <a:sym typeface="Calibri"/>
            </a:endParaRPr>
          </a:p>
        </p:txBody>
      </p:sp>
      <p:sp>
        <p:nvSpPr>
          <p:cNvPr id="856" name="Google Shape;856;p111"/>
          <p:cNvSpPr txBox="1"/>
          <p:nvPr/>
        </p:nvSpPr>
        <p:spPr>
          <a:xfrm>
            <a:off x="3977936" y="0"/>
            <a:ext cx="7974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Buildings</a:t>
            </a:r>
            <a:endParaRPr sz="1100">
              <a:solidFill>
                <a:schemeClr val="dk1"/>
              </a:solidFill>
              <a:latin typeface="Calibri"/>
              <a:ea typeface="Calibri"/>
              <a:cs typeface="Calibri"/>
              <a:sym typeface="Calibri"/>
            </a:endParaRPr>
          </a:p>
        </p:txBody>
      </p:sp>
      <p:sp>
        <p:nvSpPr>
          <p:cNvPr id="857" name="Google Shape;857;p111"/>
          <p:cNvSpPr txBox="1"/>
          <p:nvPr/>
        </p:nvSpPr>
        <p:spPr>
          <a:xfrm>
            <a:off x="7973749" y="0"/>
            <a:ext cx="11703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Transportation</a:t>
            </a:r>
            <a:endParaRPr sz="1100">
              <a:solidFill>
                <a:schemeClr val="dk1"/>
              </a:solidFill>
              <a:latin typeface="Calibri"/>
              <a:ea typeface="Calibri"/>
              <a:cs typeface="Calibri"/>
              <a:sym typeface="Calibri"/>
            </a:endParaRPr>
          </a:p>
        </p:txBody>
      </p:sp>
      <p:sp>
        <p:nvSpPr>
          <p:cNvPr id="858" name="Google Shape;858;p111"/>
          <p:cNvSpPr txBox="1"/>
          <p:nvPr/>
        </p:nvSpPr>
        <p:spPr>
          <a:xfrm>
            <a:off x="0" y="4898075"/>
            <a:ext cx="13980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Climate prediction</a:t>
            </a:r>
            <a:endParaRPr sz="1100">
              <a:solidFill>
                <a:schemeClr val="dk1"/>
              </a:solidFill>
              <a:latin typeface="Calibri"/>
              <a:ea typeface="Calibri"/>
              <a:cs typeface="Calibri"/>
              <a:sym typeface="Calibri"/>
            </a:endParaRPr>
          </a:p>
        </p:txBody>
      </p:sp>
      <p:sp>
        <p:nvSpPr>
          <p:cNvPr id="859" name="Google Shape;859;p111"/>
          <p:cNvSpPr txBox="1"/>
          <p:nvPr/>
        </p:nvSpPr>
        <p:spPr>
          <a:xfrm>
            <a:off x="3957249" y="4902400"/>
            <a:ext cx="7203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Industry</a:t>
            </a:r>
            <a:endParaRPr sz="1100">
              <a:solidFill>
                <a:schemeClr val="dk1"/>
              </a:solidFill>
              <a:latin typeface="Calibri"/>
              <a:ea typeface="Calibri"/>
              <a:cs typeface="Calibri"/>
              <a:sym typeface="Calibri"/>
            </a:endParaRPr>
          </a:p>
        </p:txBody>
      </p:sp>
      <p:sp>
        <p:nvSpPr>
          <p:cNvPr id="860" name="Google Shape;860;p111"/>
          <p:cNvSpPr txBox="1"/>
          <p:nvPr/>
        </p:nvSpPr>
        <p:spPr>
          <a:xfrm>
            <a:off x="7691450" y="4899411"/>
            <a:ext cx="14526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Societal adaptation</a:t>
            </a:r>
            <a:endParaRPr sz="1100">
              <a:solidFill>
                <a:schemeClr val="dk1"/>
              </a:solidFill>
              <a:latin typeface="Calibri"/>
              <a:ea typeface="Calibri"/>
              <a:cs typeface="Calibri"/>
              <a:sym typeface="Calibri"/>
            </a:endParaRPr>
          </a:p>
        </p:txBody>
      </p:sp>
      <p:sp>
        <p:nvSpPr>
          <p:cNvPr id="861" name="Google Shape;861;p111"/>
          <p:cNvSpPr txBox="1"/>
          <p:nvPr/>
        </p:nvSpPr>
        <p:spPr>
          <a:xfrm>
            <a:off x="1806250" y="1517050"/>
            <a:ext cx="5022300" cy="236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500" b="1" dirty="0">
                <a:solidFill>
                  <a:srgbClr val="0070C0"/>
                </a:solidFill>
                <a:latin typeface="Source Sans Pro"/>
                <a:ea typeface="Source Sans Pro"/>
                <a:cs typeface="Source Sans Pro"/>
                <a:sym typeface="Source Sans Pro"/>
              </a:rPr>
              <a:t>Roles for ML in mitigation, adaptation, &amp; climate science</a:t>
            </a:r>
            <a:endParaRPr sz="1500" baseline="30000" dirty="0">
              <a:solidFill>
                <a:srgbClr val="0070C0"/>
              </a:solidFill>
              <a:latin typeface="Source Sans Pro"/>
              <a:ea typeface="Source Sans Pro"/>
              <a:cs typeface="Source Sans Pro"/>
              <a:sym typeface="Source Sans Pro"/>
            </a:endParaRPr>
          </a:p>
          <a:p>
            <a:pPr marL="0" marR="0" lvl="0" indent="0" algn="l" rtl="0">
              <a:lnSpc>
                <a:spcPct val="115000"/>
              </a:lnSpc>
              <a:spcBef>
                <a:spcPts val="400"/>
              </a:spcBef>
              <a:spcAft>
                <a:spcPts val="0"/>
              </a:spcAft>
              <a:buNone/>
            </a:pPr>
            <a:r>
              <a:rPr lang="en" sz="1700" dirty="0">
                <a:solidFill>
                  <a:schemeClr val="dk1"/>
                </a:solidFill>
                <a:latin typeface="Source Sans Pro"/>
                <a:ea typeface="Source Sans Pro"/>
                <a:cs typeface="Source Sans Pro"/>
                <a:sym typeface="Source Sans Pro"/>
              </a:rPr>
              <a:t>   </a:t>
            </a:r>
            <a:r>
              <a:rPr lang="en" sz="1400" dirty="0">
                <a:solidFill>
                  <a:schemeClr val="dk1"/>
                </a:solidFill>
                <a:latin typeface="Source Sans Pro"/>
                <a:ea typeface="Source Sans Pro"/>
                <a:cs typeface="Source Sans Pro"/>
                <a:sym typeface="Source Sans Pro"/>
              </a:rPr>
              <a:t>Distilling raw data into actionable information</a:t>
            </a:r>
            <a:endParaRPr sz="1400" dirty="0">
              <a:solidFill>
                <a:schemeClr val="dk1"/>
              </a:solidFill>
              <a:latin typeface="Source Sans Pro"/>
              <a:ea typeface="Source Sans Pro"/>
              <a:cs typeface="Source Sans Pro"/>
              <a:sym typeface="Source Sans Pro"/>
            </a:endParaRPr>
          </a:p>
          <a:p>
            <a:pPr marL="0" marR="0" lvl="0" indent="0" algn="l" rtl="0">
              <a:lnSpc>
                <a:spcPct val="115000"/>
              </a:lnSpc>
              <a:spcBef>
                <a:spcPts val="400"/>
              </a:spcBef>
              <a:spcAft>
                <a:spcPts val="0"/>
              </a:spcAft>
              <a:buNone/>
            </a:pPr>
            <a:r>
              <a:rPr lang="en" sz="1400" dirty="0">
                <a:solidFill>
                  <a:schemeClr val="dk1"/>
                </a:solidFill>
                <a:latin typeface="Source Sans Pro"/>
                <a:ea typeface="Source Sans Pro"/>
                <a:cs typeface="Source Sans Pro"/>
                <a:sym typeface="Source Sans Pro"/>
              </a:rPr>
              <a:t>    Optimizing complex systems</a:t>
            </a:r>
            <a:endParaRPr sz="1400" dirty="0">
              <a:solidFill>
                <a:schemeClr val="dk1"/>
              </a:solidFill>
              <a:latin typeface="Source Sans Pro"/>
              <a:ea typeface="Source Sans Pro"/>
              <a:cs typeface="Source Sans Pro"/>
              <a:sym typeface="Source Sans Pro"/>
            </a:endParaRPr>
          </a:p>
          <a:p>
            <a:pPr marL="0" marR="0" lvl="0" indent="0" algn="l" rtl="0">
              <a:lnSpc>
                <a:spcPct val="115000"/>
              </a:lnSpc>
              <a:spcBef>
                <a:spcPts val="400"/>
              </a:spcBef>
              <a:spcAft>
                <a:spcPts val="0"/>
              </a:spcAft>
              <a:buNone/>
            </a:pPr>
            <a:r>
              <a:rPr lang="en" sz="1400" dirty="0">
                <a:solidFill>
                  <a:schemeClr val="dk1"/>
                </a:solidFill>
                <a:latin typeface="Source Sans Pro"/>
                <a:ea typeface="Source Sans Pro"/>
                <a:cs typeface="Source Sans Pro"/>
                <a:sym typeface="Source Sans Pro"/>
              </a:rPr>
              <a:t>    Improving predictions</a:t>
            </a:r>
            <a:endParaRPr sz="1100" dirty="0"/>
          </a:p>
          <a:p>
            <a:pPr marL="0" marR="0" lvl="0" indent="0" algn="l" rtl="0">
              <a:lnSpc>
                <a:spcPct val="115000"/>
              </a:lnSpc>
              <a:spcBef>
                <a:spcPts val="400"/>
              </a:spcBef>
              <a:spcAft>
                <a:spcPts val="0"/>
              </a:spcAft>
              <a:buNone/>
            </a:pPr>
            <a:r>
              <a:rPr lang="en" sz="1400" dirty="0">
                <a:solidFill>
                  <a:schemeClr val="dk1"/>
                </a:solidFill>
                <a:latin typeface="Source Sans Pro"/>
                <a:ea typeface="Source Sans Pro"/>
                <a:cs typeface="Source Sans Pro"/>
                <a:sym typeface="Source Sans Pro"/>
              </a:rPr>
              <a:t>    Accelerating scientific discovery</a:t>
            </a:r>
            <a:endParaRPr sz="1100" dirty="0">
              <a:solidFill>
                <a:schemeClr val="dk1"/>
              </a:solidFill>
            </a:endParaRPr>
          </a:p>
          <a:p>
            <a:pPr marL="0" lvl="0" indent="0" algn="l" rtl="0">
              <a:lnSpc>
                <a:spcPct val="115000"/>
              </a:lnSpc>
              <a:spcBef>
                <a:spcPts val="400"/>
              </a:spcBef>
              <a:spcAft>
                <a:spcPts val="0"/>
              </a:spcAft>
              <a:buClr>
                <a:schemeClr val="dk1"/>
              </a:buClr>
              <a:buFont typeface="Arial"/>
              <a:buNone/>
            </a:pPr>
            <a:r>
              <a:rPr lang="en" dirty="0">
                <a:solidFill>
                  <a:schemeClr val="dk1"/>
                </a:solidFill>
                <a:latin typeface="Source Sans Pro"/>
                <a:ea typeface="Source Sans Pro"/>
                <a:cs typeface="Source Sans Pro"/>
                <a:sym typeface="Source Sans Pro"/>
              </a:rPr>
              <a:t>    Approximating time-intensive simulations</a:t>
            </a:r>
            <a:endParaRPr dirty="0">
              <a:solidFill>
                <a:schemeClr val="dk1"/>
              </a:solidFill>
              <a:latin typeface="Source Sans Pro"/>
              <a:ea typeface="Source Sans Pro"/>
              <a:cs typeface="Source Sans Pro"/>
              <a:sym typeface="Source Sans Pro"/>
            </a:endParaRPr>
          </a:p>
          <a:p>
            <a:pPr marL="0" marR="0" lvl="0" indent="0" algn="l" rtl="0">
              <a:lnSpc>
                <a:spcPct val="115000"/>
              </a:lnSpc>
              <a:spcBef>
                <a:spcPts val="400"/>
              </a:spcBef>
              <a:spcAft>
                <a:spcPts val="0"/>
              </a:spcAft>
              <a:buNone/>
            </a:pPr>
            <a:endParaRPr sz="500" dirty="0">
              <a:solidFill>
                <a:schemeClr val="dk1"/>
              </a:solidFill>
              <a:latin typeface="Source Sans Pro"/>
              <a:ea typeface="Source Sans Pro"/>
              <a:cs typeface="Source Sans Pro"/>
              <a:sym typeface="Source Sans Pro"/>
            </a:endParaRPr>
          </a:p>
          <a:p>
            <a:pPr marL="0" marR="0" lvl="0" indent="0" algn="r" rtl="0">
              <a:lnSpc>
                <a:spcPct val="115000"/>
              </a:lnSpc>
              <a:spcBef>
                <a:spcPts val="400"/>
              </a:spcBef>
              <a:spcAft>
                <a:spcPts val="0"/>
              </a:spcAft>
              <a:buNone/>
            </a:pPr>
            <a:r>
              <a:rPr lang="en" dirty="0">
                <a:solidFill>
                  <a:srgbClr val="0070C0"/>
                </a:solidFill>
                <a:latin typeface="Source Sans Pro"/>
                <a:ea typeface="Source Sans Pro"/>
                <a:cs typeface="Source Sans Pro"/>
                <a:sym typeface="Source Sans Pro"/>
              </a:rPr>
              <a:t>See also:  </a:t>
            </a:r>
            <a:r>
              <a:rPr lang="en" b="1" dirty="0">
                <a:solidFill>
                  <a:srgbClr val="0070C0"/>
                </a:solidFill>
                <a:latin typeface="Source Sans Pro"/>
                <a:ea typeface="Source Sans Pro"/>
                <a:cs typeface="Source Sans Pro"/>
                <a:sym typeface="Source Sans Pro"/>
              </a:rPr>
              <a:t>https://</a:t>
            </a:r>
            <a:r>
              <a:rPr lang="en" b="1" dirty="0" err="1">
                <a:solidFill>
                  <a:srgbClr val="0070C0"/>
                </a:solidFill>
                <a:latin typeface="Source Sans Pro"/>
                <a:ea typeface="Source Sans Pro"/>
                <a:cs typeface="Source Sans Pro"/>
                <a:sym typeface="Source Sans Pro"/>
              </a:rPr>
              <a:t>www.climatechange.ai</a:t>
            </a:r>
            <a:r>
              <a:rPr lang="en" b="1" dirty="0">
                <a:solidFill>
                  <a:srgbClr val="0070C0"/>
                </a:solidFill>
                <a:latin typeface="Source Sans Pro"/>
                <a:ea typeface="Source Sans Pro"/>
                <a:cs typeface="Source Sans Pro"/>
                <a:sym typeface="Source Sans Pro"/>
              </a:rPr>
              <a:t>/summaries</a:t>
            </a:r>
            <a:endParaRPr b="1" dirty="0">
              <a:solidFill>
                <a:srgbClr val="0070C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12404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6"/>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70C0"/>
              </a:buClr>
              <a:buSzPts val="2900"/>
              <a:buFont typeface="Source Sans Pro"/>
              <a:buNone/>
            </a:pPr>
            <a:r>
              <a:rPr lang="en" sz="2900" b="1">
                <a:solidFill>
                  <a:srgbClr val="0070C0"/>
                </a:solidFill>
                <a:latin typeface="Source Sans Pro"/>
                <a:ea typeface="Source Sans Pro"/>
                <a:cs typeface="Source Sans Pro"/>
                <a:sym typeface="Source Sans Pro"/>
              </a:rPr>
              <a:t>1. </a:t>
            </a:r>
            <a:r>
              <a:rPr lang="en"/>
              <a:t> Distilling raw data</a:t>
            </a:r>
            <a:endParaRPr/>
          </a:p>
        </p:txBody>
      </p:sp>
      <p:sp>
        <p:nvSpPr>
          <p:cNvPr id="795" name="Google Shape;795;p106"/>
          <p:cNvSpPr txBox="1"/>
          <p:nvPr/>
        </p:nvSpPr>
        <p:spPr>
          <a:xfrm>
            <a:off x="9438588" y="5005633"/>
            <a:ext cx="138548"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6" name="Google Shape;796;p106"/>
          <p:cNvSpPr txBox="1">
            <a:spLocks noGrp="1"/>
          </p:cNvSpPr>
          <p:nvPr>
            <p:ph type="body" idx="1"/>
          </p:nvPr>
        </p:nvSpPr>
        <p:spPr>
          <a:xfrm>
            <a:off x="628650" y="994175"/>
            <a:ext cx="8515500" cy="4011600"/>
          </a:xfrm>
          <a:prstGeom prst="rect">
            <a:avLst/>
          </a:prstGeom>
          <a:noFill/>
          <a:ln>
            <a:noFill/>
          </a:ln>
        </p:spPr>
        <p:txBody>
          <a:bodyPr spcFirstLastPara="1" wrap="square" lIns="68575" tIns="34275" rIns="68575" bIns="34275" anchor="t" anchorCtr="0">
            <a:normAutofit/>
          </a:bodyPr>
          <a:lstStyle/>
          <a:p>
            <a:pPr marL="0" lvl="0" indent="0" algn="l" rtl="0">
              <a:lnSpc>
                <a:spcPct val="114000"/>
              </a:lnSpc>
              <a:spcBef>
                <a:spcPts val="0"/>
              </a:spcBef>
              <a:spcAft>
                <a:spcPts val="0"/>
              </a:spcAft>
              <a:buClr>
                <a:schemeClr val="dk1"/>
              </a:buClr>
              <a:buSzPts val="2100"/>
              <a:buNone/>
            </a:pPr>
            <a:r>
              <a:rPr lang="en" sz="2100" u="sng" dirty="0">
                <a:solidFill>
                  <a:schemeClr val="dk1"/>
                </a:solidFill>
              </a:rPr>
              <a:t>Role</a:t>
            </a:r>
            <a:r>
              <a:rPr lang="en" sz="2100" dirty="0">
                <a:solidFill>
                  <a:schemeClr val="dk1"/>
                </a:solidFill>
              </a:rPr>
              <a:t>: Distilling raw data into actionable information</a:t>
            </a:r>
            <a:endParaRPr sz="2100" u="sng" dirty="0">
              <a:solidFill>
                <a:schemeClr val="dk1"/>
              </a:solidFill>
            </a:endParaRPr>
          </a:p>
          <a:p>
            <a:pPr marL="0" lvl="0" indent="0" algn="l" rtl="0">
              <a:lnSpc>
                <a:spcPct val="114000"/>
              </a:lnSpc>
              <a:spcBef>
                <a:spcPts val="800"/>
              </a:spcBef>
              <a:spcAft>
                <a:spcPts val="0"/>
              </a:spcAft>
              <a:buClr>
                <a:schemeClr val="dk1"/>
              </a:buClr>
              <a:buSzPts val="2100"/>
              <a:buNone/>
            </a:pPr>
            <a:r>
              <a:rPr lang="en" sz="2100" u="sng" dirty="0">
                <a:solidFill>
                  <a:schemeClr val="dk1"/>
                </a:solidFill>
              </a:rPr>
              <a:t>Some relevant ML areas</a:t>
            </a:r>
            <a:r>
              <a:rPr lang="en" sz="2100" dirty="0">
                <a:solidFill>
                  <a:schemeClr val="dk1"/>
                </a:solidFill>
              </a:rPr>
              <a:t>:  Computer vision, natural language processing</a:t>
            </a:r>
            <a:endParaRPr dirty="0">
              <a:solidFill>
                <a:schemeClr val="dk1"/>
              </a:solidFill>
            </a:endParaRPr>
          </a:p>
        </p:txBody>
      </p:sp>
      <p:pic>
        <p:nvPicPr>
          <p:cNvPr id="797" name="Google Shape;797;p106"/>
          <p:cNvPicPr preferRelativeResize="0"/>
          <p:nvPr/>
        </p:nvPicPr>
        <p:blipFill rotWithShape="1">
          <a:blip r:embed="rId3">
            <a:alphaModFix/>
          </a:blip>
          <a:srcRect l="13176" t="11363" r="13659" b="21518"/>
          <a:stretch/>
        </p:blipFill>
        <p:spPr>
          <a:xfrm>
            <a:off x="6650900" y="2173600"/>
            <a:ext cx="2057400" cy="1779384"/>
          </a:xfrm>
          <a:prstGeom prst="rect">
            <a:avLst/>
          </a:prstGeom>
          <a:noFill/>
          <a:ln>
            <a:noFill/>
          </a:ln>
        </p:spPr>
      </p:pic>
      <p:sp>
        <p:nvSpPr>
          <p:cNvPr id="798" name="Google Shape;798;p106"/>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38</a:t>
            </a:fld>
            <a:endParaRPr>
              <a:latin typeface="Source Sans Pro"/>
              <a:ea typeface="Source Sans Pro"/>
              <a:cs typeface="Source Sans Pro"/>
              <a:sym typeface="Source Sans Pro"/>
            </a:endParaRPr>
          </a:p>
        </p:txBody>
      </p:sp>
      <p:sp>
        <p:nvSpPr>
          <p:cNvPr id="799" name="Google Shape;799;p106"/>
          <p:cNvSpPr txBox="1"/>
          <p:nvPr/>
        </p:nvSpPr>
        <p:spPr>
          <a:xfrm>
            <a:off x="628650" y="2784150"/>
            <a:ext cx="7337100" cy="26019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None/>
            </a:pPr>
            <a:endParaRPr sz="2100" u="sng">
              <a:solidFill>
                <a:schemeClr val="dk1"/>
              </a:solidFill>
              <a:latin typeface="Source Sans Pro"/>
              <a:ea typeface="Source Sans Pro"/>
              <a:cs typeface="Source Sans Pro"/>
              <a:sym typeface="Source Sans Pro"/>
            </a:endParaRPr>
          </a:p>
          <a:p>
            <a:pPr marL="0" lvl="0" indent="0" algn="l" rtl="0">
              <a:lnSpc>
                <a:spcPct val="114000"/>
              </a:lnSpc>
              <a:spcBef>
                <a:spcPts val="400"/>
              </a:spcBef>
              <a:spcAft>
                <a:spcPts val="0"/>
              </a:spcAft>
              <a:buNone/>
            </a:pPr>
            <a:endParaRPr sz="2100" u="sng">
              <a:solidFill>
                <a:schemeClr val="dk1"/>
              </a:solidFill>
              <a:latin typeface="Source Sans Pro"/>
              <a:ea typeface="Source Sans Pro"/>
              <a:cs typeface="Source Sans Pro"/>
              <a:sym typeface="Source Sans Pro"/>
            </a:endParaRPr>
          </a:p>
          <a:p>
            <a:pPr marL="177800" lvl="0" indent="-222250" algn="l" rtl="0">
              <a:lnSpc>
                <a:spcPct val="114000"/>
              </a:lnSpc>
              <a:spcBef>
                <a:spcPts val="40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Gathering data on building footprints/heights [M]</a:t>
            </a:r>
            <a:endParaRPr sz="2050">
              <a:solidFill>
                <a:schemeClr val="dk1"/>
              </a:solidFill>
              <a:latin typeface="Source Sans Pro"/>
              <a:ea typeface="Source Sans Pro"/>
              <a:cs typeface="Source Sans Pro"/>
              <a:sym typeface="Source Sans Pro"/>
            </a:endParaRPr>
          </a:p>
          <a:p>
            <a:pPr marL="177800" lvl="0" indent="-222250" algn="l" rtl="0">
              <a:lnSpc>
                <a:spcPct val="114000"/>
              </a:lnSpc>
              <a:spcBef>
                <a:spcPts val="40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Evaluating coastal flood risk [A]</a:t>
            </a:r>
            <a:endParaRPr sz="2050">
              <a:solidFill>
                <a:schemeClr val="dk1"/>
              </a:solidFill>
              <a:latin typeface="Source Sans Pro"/>
              <a:ea typeface="Source Sans Pro"/>
              <a:cs typeface="Source Sans Pro"/>
              <a:sym typeface="Source Sans Pro"/>
            </a:endParaRPr>
          </a:p>
          <a:p>
            <a:pPr marL="177800" lvl="0" indent="-222250" algn="l" rtl="0">
              <a:lnSpc>
                <a:spcPct val="114000"/>
              </a:lnSpc>
              <a:spcBef>
                <a:spcPts val="40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Parsing corporate disclosures for climate-relevant info [A]</a:t>
            </a:r>
            <a:endParaRPr sz="2050">
              <a:solidFill>
                <a:schemeClr val="dk1"/>
              </a:solidFill>
              <a:latin typeface="Source Sans Pro"/>
              <a:ea typeface="Source Sans Pro"/>
              <a:cs typeface="Source Sans Pro"/>
              <a:sym typeface="Source Sans Pro"/>
            </a:endParaRPr>
          </a:p>
          <a:p>
            <a:pPr marL="0" lvl="0" indent="0" algn="l" rtl="0">
              <a:spcBef>
                <a:spcPts val="1200"/>
              </a:spcBef>
              <a:spcAft>
                <a:spcPts val="0"/>
              </a:spcAft>
              <a:buNone/>
            </a:pPr>
            <a:endParaRPr/>
          </a:p>
        </p:txBody>
      </p:sp>
      <p:sp>
        <p:nvSpPr>
          <p:cNvPr id="800" name="Google Shape;800;p106"/>
          <p:cNvSpPr txBox="1"/>
          <p:nvPr/>
        </p:nvSpPr>
        <p:spPr>
          <a:xfrm>
            <a:off x="628650" y="2778873"/>
            <a:ext cx="7337100" cy="9276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800"/>
              </a:spcBef>
              <a:spcAft>
                <a:spcPts val="0"/>
              </a:spcAft>
              <a:buNone/>
            </a:pPr>
            <a:r>
              <a:rPr lang="en" sz="2100" u="sng">
                <a:solidFill>
                  <a:schemeClr val="dk1"/>
                </a:solidFill>
                <a:latin typeface="Source Sans Pro"/>
                <a:ea typeface="Source Sans Pro"/>
                <a:cs typeface="Source Sans Pro"/>
                <a:sym typeface="Source Sans Pro"/>
              </a:rPr>
              <a:t>Examples</a:t>
            </a:r>
            <a:endParaRPr sz="2050">
              <a:solidFill>
                <a:schemeClr val="dk1"/>
              </a:solidFill>
              <a:latin typeface="Source Sans Pro"/>
              <a:ea typeface="Source Sans Pro"/>
              <a:cs typeface="Source Sans Pro"/>
              <a:sym typeface="Source Sans Pro"/>
            </a:endParaRPr>
          </a:p>
          <a:p>
            <a:pPr marL="177800" lvl="0" indent="-2222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Mapping deforestation </a:t>
            </a:r>
            <a:endParaRPr/>
          </a:p>
        </p:txBody>
      </p:sp>
      <p:sp>
        <p:nvSpPr>
          <p:cNvPr id="801" name="Google Shape;801;p106"/>
          <p:cNvSpPr txBox="1"/>
          <p:nvPr/>
        </p:nvSpPr>
        <p:spPr>
          <a:xfrm>
            <a:off x="3459059" y="3242673"/>
            <a:ext cx="7339200" cy="5079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None/>
            </a:pPr>
            <a:r>
              <a:rPr lang="en" sz="2100" dirty="0">
                <a:solidFill>
                  <a:schemeClr val="dk1"/>
                </a:solidFill>
                <a:latin typeface="Source Sans Pro"/>
                <a:ea typeface="Source Sans Pro"/>
                <a:cs typeface="Source Sans Pro"/>
                <a:sym typeface="Source Sans Pro"/>
              </a:rPr>
              <a:t>and carbon stock [M]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07"/>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70C0"/>
              </a:buClr>
              <a:buSzPts val="2900"/>
              <a:buFont typeface="Source Sans Pro"/>
              <a:buNone/>
            </a:pPr>
            <a:r>
              <a:rPr lang="en" sz="2900" b="1">
                <a:solidFill>
                  <a:srgbClr val="0070C0"/>
                </a:solidFill>
                <a:latin typeface="Source Sans Pro"/>
                <a:ea typeface="Source Sans Pro"/>
                <a:cs typeface="Source Sans Pro"/>
                <a:sym typeface="Source Sans Pro"/>
              </a:rPr>
              <a:t>2. </a:t>
            </a:r>
            <a:r>
              <a:rPr lang="en"/>
              <a:t>Optimizing complex systems</a:t>
            </a:r>
            <a:endParaRPr/>
          </a:p>
        </p:txBody>
      </p:sp>
      <p:sp>
        <p:nvSpPr>
          <p:cNvPr id="808" name="Google Shape;808;p107"/>
          <p:cNvSpPr txBox="1"/>
          <p:nvPr/>
        </p:nvSpPr>
        <p:spPr>
          <a:xfrm>
            <a:off x="9438588" y="5005633"/>
            <a:ext cx="138548"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107"/>
          <p:cNvSpPr txBox="1"/>
          <p:nvPr/>
        </p:nvSpPr>
        <p:spPr>
          <a:xfrm>
            <a:off x="628650" y="994172"/>
            <a:ext cx="8139900" cy="4011600"/>
          </a:xfrm>
          <a:prstGeom prst="rect">
            <a:avLst/>
          </a:prstGeom>
          <a:noFill/>
          <a:ln>
            <a:noFill/>
          </a:ln>
        </p:spPr>
        <p:txBody>
          <a:bodyPr spcFirstLastPara="1" wrap="square" lIns="68575" tIns="34275" rIns="68575" bIns="34275" anchor="t" anchorCtr="0">
            <a:normAutofit/>
          </a:bodyPr>
          <a:lstStyle/>
          <a:p>
            <a:pPr marL="0" marR="0" lvl="0" indent="0" algn="l" rtl="0">
              <a:lnSpc>
                <a:spcPct val="114000"/>
              </a:lnSpc>
              <a:spcBef>
                <a:spcPts val="0"/>
              </a:spcBef>
              <a:spcAft>
                <a:spcPts val="0"/>
              </a:spcAft>
              <a:buClr>
                <a:schemeClr val="dk1"/>
              </a:buClr>
              <a:buSzPts val="2100"/>
              <a:buFont typeface="Arial"/>
              <a:buNone/>
            </a:pPr>
            <a:r>
              <a:rPr lang="en" sz="2100" u="sng" dirty="0">
                <a:solidFill>
                  <a:schemeClr val="dk1"/>
                </a:solidFill>
                <a:latin typeface="Source Sans Pro"/>
                <a:ea typeface="Source Sans Pro"/>
                <a:cs typeface="Source Sans Pro"/>
                <a:sym typeface="Source Sans Pro"/>
              </a:rPr>
              <a:t>Role</a:t>
            </a:r>
            <a:r>
              <a:rPr lang="en" sz="2100" dirty="0">
                <a:solidFill>
                  <a:schemeClr val="dk1"/>
                </a:solidFill>
                <a:latin typeface="Source Sans Pro"/>
                <a:ea typeface="Source Sans Pro"/>
                <a:cs typeface="Source Sans Pro"/>
                <a:sym typeface="Source Sans Pro"/>
              </a:rPr>
              <a:t>: Improving efficient operation of complex, automated systems</a:t>
            </a:r>
            <a:endParaRPr sz="2100" dirty="0">
              <a:solidFill>
                <a:schemeClr val="dk1"/>
              </a:solidFill>
              <a:latin typeface="Source Sans Pro"/>
              <a:ea typeface="Source Sans Pro"/>
              <a:cs typeface="Source Sans Pro"/>
              <a:sym typeface="Source Sans Pro"/>
            </a:endParaRPr>
          </a:p>
          <a:p>
            <a:pPr marL="0" marR="0" lvl="0" indent="0" algn="l" rtl="0">
              <a:lnSpc>
                <a:spcPct val="114000"/>
              </a:lnSpc>
              <a:spcBef>
                <a:spcPts val="800"/>
              </a:spcBef>
              <a:spcAft>
                <a:spcPts val="0"/>
              </a:spcAft>
              <a:buClr>
                <a:schemeClr val="dk1"/>
              </a:buClr>
              <a:buSzPts val="2100"/>
              <a:buFont typeface="Arial"/>
              <a:buNone/>
            </a:pPr>
            <a:endParaRPr sz="600" u="sng" dirty="0">
              <a:solidFill>
                <a:schemeClr val="dk1"/>
              </a:solidFill>
              <a:latin typeface="Source Sans Pro"/>
              <a:ea typeface="Source Sans Pro"/>
              <a:cs typeface="Source Sans Pro"/>
              <a:sym typeface="Source Sans Pro"/>
            </a:endParaRPr>
          </a:p>
          <a:p>
            <a:pPr marL="0" marR="0" lvl="0" indent="0" algn="l" rtl="0">
              <a:lnSpc>
                <a:spcPct val="114000"/>
              </a:lnSpc>
              <a:spcBef>
                <a:spcPts val="800"/>
              </a:spcBef>
              <a:spcAft>
                <a:spcPts val="0"/>
              </a:spcAft>
              <a:buClr>
                <a:schemeClr val="dk1"/>
              </a:buClr>
              <a:buSzPts val="2100"/>
              <a:buFont typeface="Arial"/>
              <a:buNone/>
            </a:pPr>
            <a:r>
              <a:rPr lang="en" sz="2100" u="sng" dirty="0">
                <a:solidFill>
                  <a:schemeClr val="dk1"/>
                </a:solidFill>
                <a:latin typeface="Source Sans Pro"/>
                <a:ea typeface="Source Sans Pro"/>
                <a:cs typeface="Source Sans Pro"/>
                <a:sym typeface="Source Sans Pro"/>
              </a:rPr>
              <a:t>Some relevant ML areas</a:t>
            </a:r>
            <a:r>
              <a:rPr lang="en" sz="2100" dirty="0">
                <a:solidFill>
                  <a:schemeClr val="dk1"/>
                </a:solidFill>
                <a:latin typeface="Source Sans Pro"/>
                <a:ea typeface="Source Sans Pro"/>
                <a:cs typeface="Source Sans Pro"/>
                <a:sym typeface="Source Sans Pro"/>
              </a:rPr>
              <a:t>:  Optimization, control, 					                   reinforcement learning</a:t>
            </a:r>
            <a:endParaRPr sz="2100" dirty="0">
              <a:solidFill>
                <a:schemeClr val="dk1"/>
              </a:solidFill>
              <a:latin typeface="Source Sans Pro"/>
              <a:ea typeface="Source Sans Pro"/>
              <a:cs typeface="Source Sans Pro"/>
              <a:sym typeface="Source Sans Pro"/>
            </a:endParaRPr>
          </a:p>
        </p:txBody>
      </p:sp>
      <p:sp>
        <p:nvSpPr>
          <p:cNvPr id="810" name="Google Shape;810;p107"/>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39</a:t>
            </a:fld>
            <a:endParaRPr>
              <a:latin typeface="Source Sans Pro"/>
              <a:ea typeface="Source Sans Pro"/>
              <a:cs typeface="Source Sans Pro"/>
              <a:sym typeface="Source Sans Pro"/>
            </a:endParaRPr>
          </a:p>
        </p:txBody>
      </p:sp>
      <p:sp>
        <p:nvSpPr>
          <p:cNvPr id="811" name="Google Shape;811;p107"/>
          <p:cNvSpPr txBox="1"/>
          <p:nvPr/>
        </p:nvSpPr>
        <p:spPr>
          <a:xfrm>
            <a:off x="628650" y="3008218"/>
            <a:ext cx="7337100" cy="21846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None/>
            </a:pPr>
            <a:endParaRPr sz="2100">
              <a:solidFill>
                <a:schemeClr val="dk1"/>
              </a:solidFill>
              <a:latin typeface="Source Sans Pro"/>
              <a:ea typeface="Source Sans Pro"/>
              <a:cs typeface="Source Sans Pro"/>
              <a:sym typeface="Source Sans Pro"/>
            </a:endParaRPr>
          </a:p>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Optimizing rail and multimodal transport [M]</a:t>
            </a:r>
            <a:endParaRPr sz="1100">
              <a:solidFill>
                <a:schemeClr val="dk1"/>
              </a:solidFill>
            </a:endParaRPr>
          </a:p>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Demand response in electrical grids [M]</a:t>
            </a:r>
            <a:endParaRPr sz="210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Clr>
                <a:schemeClr val="dk1"/>
              </a:buClr>
              <a:buSzPts val="2100"/>
              <a:buFont typeface="Arial"/>
              <a:buNone/>
            </a:pPr>
            <a:endParaRPr sz="600">
              <a:solidFill>
                <a:schemeClr val="dk1"/>
              </a:solidFill>
              <a:latin typeface="Source Sans Pro"/>
              <a:ea typeface="Source Sans Pro"/>
              <a:cs typeface="Source Sans Pro"/>
              <a:sym typeface="Source Sans Pro"/>
            </a:endParaRPr>
          </a:p>
          <a:p>
            <a:pPr marL="0" lvl="0" indent="0" algn="l" rtl="0">
              <a:lnSpc>
                <a:spcPct val="114000"/>
              </a:lnSpc>
              <a:spcBef>
                <a:spcPts val="800"/>
              </a:spcBef>
              <a:spcAft>
                <a:spcPts val="0"/>
              </a:spcAft>
              <a:buClr>
                <a:schemeClr val="dk1"/>
              </a:buClr>
              <a:buSzPts val="2100"/>
              <a:buFont typeface="Arial"/>
              <a:buNone/>
            </a:pPr>
            <a:r>
              <a:rPr lang="en" sz="2100" u="sng">
                <a:solidFill>
                  <a:schemeClr val="dk1"/>
                </a:solidFill>
                <a:latin typeface="Source Sans Pro"/>
                <a:ea typeface="Source Sans Pro"/>
                <a:cs typeface="Source Sans Pro"/>
                <a:sym typeface="Source Sans Pro"/>
              </a:rPr>
              <a:t>Note</a:t>
            </a:r>
            <a:r>
              <a:rPr lang="en" sz="2100">
                <a:solidFill>
                  <a:schemeClr val="dk1"/>
                </a:solidFill>
                <a:latin typeface="Source Sans Pro"/>
                <a:ea typeface="Source Sans Pro"/>
                <a:cs typeface="Source Sans Pro"/>
                <a:sym typeface="Source Sans Pro"/>
              </a:rPr>
              <a:t>: Beware of misaligned objectives and rebound effects</a:t>
            </a:r>
            <a:endParaRPr sz="21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p>
        </p:txBody>
      </p:sp>
      <p:sp>
        <p:nvSpPr>
          <p:cNvPr id="812" name="Google Shape;812;p107"/>
          <p:cNvSpPr txBox="1"/>
          <p:nvPr/>
        </p:nvSpPr>
        <p:spPr>
          <a:xfrm>
            <a:off x="628650" y="2589675"/>
            <a:ext cx="7337100" cy="9276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800"/>
              </a:spcBef>
              <a:spcAft>
                <a:spcPts val="0"/>
              </a:spcAft>
              <a:buClr>
                <a:schemeClr val="dk1"/>
              </a:buClr>
              <a:buSzPts val="1100"/>
              <a:buFont typeface="Arial"/>
              <a:buNone/>
            </a:pPr>
            <a:r>
              <a:rPr lang="en" sz="2100" u="sng">
                <a:solidFill>
                  <a:schemeClr val="dk1"/>
                </a:solidFill>
                <a:latin typeface="Source Sans Pro"/>
                <a:ea typeface="Source Sans Pro"/>
                <a:cs typeface="Source Sans Pro"/>
                <a:sym typeface="Source Sans Pro"/>
              </a:rPr>
              <a:t>Examples</a:t>
            </a:r>
            <a:endParaRPr sz="1100">
              <a:solidFill>
                <a:schemeClr val="dk1"/>
              </a:solidFill>
            </a:endParaRPr>
          </a:p>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Controlling heating/cooling systems efficiently [M]</a:t>
            </a:r>
            <a:endParaRPr/>
          </a:p>
        </p:txBody>
      </p:sp>
      <p:pic>
        <p:nvPicPr>
          <p:cNvPr id="813" name="Google Shape;813;p107"/>
          <p:cNvPicPr preferRelativeResize="0"/>
          <p:nvPr/>
        </p:nvPicPr>
        <p:blipFill rotWithShape="1">
          <a:blip r:embed="rId3">
            <a:alphaModFix/>
          </a:blip>
          <a:srcRect l="35539" r="16179"/>
          <a:stretch/>
        </p:blipFill>
        <p:spPr>
          <a:xfrm>
            <a:off x="7004712" y="1647850"/>
            <a:ext cx="1849124" cy="255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1">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1">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72"/>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dirty="0"/>
              <a:t>Acknowledgments</a:t>
            </a:r>
            <a:endParaRPr dirty="0"/>
          </a:p>
        </p:txBody>
      </p:sp>
      <p:sp>
        <p:nvSpPr>
          <p:cNvPr id="404" name="Google Shape;404;p72"/>
          <p:cNvSpPr txBox="1">
            <a:spLocks noGrp="1"/>
          </p:cNvSpPr>
          <p:nvPr>
            <p:ph type="body" idx="1"/>
          </p:nvPr>
        </p:nvSpPr>
        <p:spPr>
          <a:xfrm>
            <a:off x="704850" y="938254"/>
            <a:ext cx="7671900" cy="1204858"/>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sz="1600" dirty="0">
                <a:solidFill>
                  <a:schemeClr val="dk1"/>
                </a:solidFill>
              </a:rPr>
              <a:t>Based on a tutorial designed with Prof. Priya </a:t>
            </a:r>
            <a:r>
              <a:rPr lang="en" sz="1600" dirty="0" err="1">
                <a:solidFill>
                  <a:schemeClr val="dk1"/>
                </a:solidFill>
              </a:rPr>
              <a:t>Donti</a:t>
            </a:r>
            <a:r>
              <a:rPr lang="en" sz="1600" dirty="0">
                <a:solidFill>
                  <a:schemeClr val="dk1"/>
                </a:solidFill>
              </a:rPr>
              <a:t> (MIT) and Prof. Lynn Kaack (</a:t>
            </a:r>
            <a:r>
              <a:rPr lang="en" sz="1600" dirty="0" err="1">
                <a:solidFill>
                  <a:schemeClr val="dk1"/>
                </a:solidFill>
              </a:rPr>
              <a:t>Hertie</a:t>
            </a:r>
            <a:r>
              <a:rPr lang="en" sz="1600" dirty="0">
                <a:solidFill>
                  <a:schemeClr val="dk1"/>
                </a:solidFill>
              </a:rPr>
              <a:t> School) for ICML 2022</a:t>
            </a:r>
          </a:p>
          <a:p>
            <a:pPr marL="0" lvl="0" indent="0" algn="l" rtl="0">
              <a:spcBef>
                <a:spcPts val="0"/>
              </a:spcBef>
              <a:spcAft>
                <a:spcPts val="0"/>
              </a:spcAft>
              <a:buNone/>
            </a:pPr>
            <a:endParaRPr lang="en" sz="1000" dirty="0">
              <a:solidFill>
                <a:schemeClr val="dk1"/>
              </a:solidFill>
            </a:endParaRPr>
          </a:p>
          <a:p>
            <a:pPr marL="0" lvl="0" indent="0" algn="l" rtl="0">
              <a:spcBef>
                <a:spcPts val="0"/>
              </a:spcBef>
              <a:spcAft>
                <a:spcPts val="0"/>
              </a:spcAft>
              <a:buNone/>
            </a:pPr>
            <a:r>
              <a:rPr lang="en" sz="1600" dirty="0">
                <a:solidFill>
                  <a:schemeClr val="dk1"/>
                </a:solidFill>
              </a:rPr>
              <a:t>Thanks also to the following individuals for their input on this tutorial:</a:t>
            </a:r>
            <a:endParaRPr sz="1600" dirty="0">
              <a:solidFill>
                <a:schemeClr val="dk1"/>
              </a:solidFill>
            </a:endParaRPr>
          </a:p>
        </p:txBody>
      </p:sp>
      <p:sp>
        <p:nvSpPr>
          <p:cNvPr id="405" name="Google Shape;405;p72"/>
          <p:cNvSpPr txBox="1"/>
          <p:nvPr/>
        </p:nvSpPr>
        <p:spPr>
          <a:xfrm>
            <a:off x="3704850" y="2143112"/>
            <a:ext cx="3000000" cy="2430379"/>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 sz="1600">
                <a:solidFill>
                  <a:schemeClr val="dk1"/>
                </a:solidFill>
                <a:latin typeface="Source Sans Pro"/>
                <a:ea typeface="Source Sans Pro"/>
                <a:cs typeface="Source Sans Pro"/>
                <a:sym typeface="Source Sans Pro"/>
              </a:rPr>
              <a:t>Vaishnavh Nagarajan</a:t>
            </a:r>
            <a:endParaRPr sz="160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a:solidFill>
                  <a:schemeClr val="dk1"/>
                </a:solidFill>
                <a:latin typeface="Source Sans Pro"/>
                <a:ea typeface="Source Sans Pro"/>
                <a:cs typeface="Source Sans Pro"/>
                <a:sym typeface="Source Sans Pro"/>
              </a:rPr>
              <a:t>Zoltan Nagy</a:t>
            </a:r>
            <a:endParaRPr sz="160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a:solidFill>
                  <a:schemeClr val="dk1"/>
                </a:solidFill>
                <a:latin typeface="Source Sans Pro"/>
                <a:ea typeface="Source Sans Pro"/>
                <a:cs typeface="Source Sans Pro"/>
                <a:sym typeface="Source Sans Pro"/>
              </a:rPr>
              <a:t>Catherine Nakalembe</a:t>
            </a:r>
            <a:endParaRPr sz="160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a:solidFill>
                  <a:schemeClr val="dk1"/>
                </a:solidFill>
                <a:latin typeface="Source Sans Pro"/>
                <a:ea typeface="Source Sans Pro"/>
                <a:cs typeface="Source Sans Pro"/>
                <a:sym typeface="Source Sans Pro"/>
              </a:rPr>
              <a:t>Melrose Roderick</a:t>
            </a:r>
            <a:endParaRPr sz="160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a:solidFill>
                  <a:schemeClr val="dk1"/>
                </a:solidFill>
                <a:latin typeface="Source Sans Pro"/>
                <a:ea typeface="Source Sans Pro"/>
                <a:cs typeface="Source Sans Pro"/>
                <a:sym typeface="Source Sans Pro"/>
              </a:rPr>
              <a:t>Jakob Runge</a:t>
            </a:r>
            <a:endParaRPr sz="160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a:solidFill>
                  <a:schemeClr val="dk1"/>
                </a:solidFill>
                <a:latin typeface="Source Sans Pro"/>
                <a:ea typeface="Source Sans Pro"/>
                <a:cs typeface="Source Sans Pro"/>
                <a:sym typeface="Source Sans Pro"/>
              </a:rPr>
              <a:t>David Russell</a:t>
            </a:r>
            <a:endParaRPr sz="160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a:solidFill>
                  <a:schemeClr val="dk1"/>
                </a:solidFill>
                <a:latin typeface="Source Sans Pro"/>
                <a:ea typeface="Source Sans Pro"/>
                <a:cs typeface="Source Sans Pro"/>
                <a:sym typeface="Source Sans Pro"/>
              </a:rPr>
              <a:t>Duncan Watson-Parris</a:t>
            </a:r>
            <a:endParaRPr sz="160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a:solidFill>
                  <a:schemeClr val="dk1"/>
                </a:solidFill>
                <a:latin typeface="Source Sans Pro"/>
                <a:ea typeface="Source Sans Pro"/>
                <a:cs typeface="Source Sans Pro"/>
                <a:sym typeface="Source Sans Pro"/>
              </a:rPr>
              <a:t>The Climate Change AI team</a:t>
            </a:r>
            <a:endParaRPr sz="1600"/>
          </a:p>
        </p:txBody>
      </p:sp>
      <p:sp>
        <p:nvSpPr>
          <p:cNvPr id="406" name="Google Shape;406;p72"/>
          <p:cNvSpPr txBox="1"/>
          <p:nvPr/>
        </p:nvSpPr>
        <p:spPr>
          <a:xfrm>
            <a:off x="704850" y="2143112"/>
            <a:ext cx="3000000" cy="2711097"/>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 sz="1600" dirty="0">
                <a:solidFill>
                  <a:schemeClr val="dk1"/>
                </a:solidFill>
                <a:latin typeface="Source Sans Pro"/>
                <a:ea typeface="Source Sans Pro"/>
                <a:cs typeface="Source Sans Pro"/>
                <a:sym typeface="Source Sans Pro"/>
              </a:rPr>
              <a:t>Kyri Baker</a:t>
            </a:r>
            <a:endParaRPr sz="1600" dirty="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dirty="0">
                <a:solidFill>
                  <a:schemeClr val="dk1"/>
                </a:solidFill>
                <a:latin typeface="Source Sans Pro"/>
                <a:ea typeface="Source Sans Pro"/>
                <a:cs typeface="Source Sans Pro"/>
                <a:sym typeface="Source Sans Pro"/>
              </a:rPr>
              <a:t>Arindam Banerjee</a:t>
            </a:r>
            <a:endParaRPr sz="1600" dirty="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dirty="0">
                <a:solidFill>
                  <a:schemeClr val="dk1"/>
                </a:solidFill>
                <a:latin typeface="Source Sans Pro"/>
                <a:ea typeface="Source Sans Pro"/>
                <a:cs typeface="Source Sans Pro"/>
                <a:sym typeface="Source Sans Pro"/>
              </a:rPr>
              <a:t>David Dao</a:t>
            </a:r>
            <a:endParaRPr sz="1600" dirty="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dirty="0">
                <a:solidFill>
                  <a:schemeClr val="dk1"/>
                </a:solidFill>
                <a:latin typeface="Source Sans Pro"/>
                <a:ea typeface="Source Sans Pro"/>
                <a:cs typeface="Source Sans Pro"/>
                <a:sym typeface="Source Sans Pro"/>
              </a:rPr>
              <a:t>Roel </a:t>
            </a:r>
            <a:r>
              <a:rPr lang="en" sz="1600" dirty="0" err="1">
                <a:solidFill>
                  <a:schemeClr val="dk1"/>
                </a:solidFill>
                <a:latin typeface="Source Sans Pro"/>
                <a:ea typeface="Source Sans Pro"/>
                <a:cs typeface="Source Sans Pro"/>
                <a:sym typeface="Source Sans Pro"/>
              </a:rPr>
              <a:t>Dobbe</a:t>
            </a:r>
            <a:endParaRPr sz="1600" dirty="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dirty="0">
                <a:solidFill>
                  <a:schemeClr val="dk1"/>
                </a:solidFill>
                <a:latin typeface="Source Sans Pro"/>
                <a:ea typeface="Source Sans Pro"/>
                <a:cs typeface="Source Sans Pro"/>
                <a:sym typeface="Source Sans Pro"/>
              </a:rPr>
              <a:t>Finale Doshi-Velez</a:t>
            </a:r>
            <a:endParaRPr sz="1600" dirty="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dirty="0">
                <a:solidFill>
                  <a:schemeClr val="dk1"/>
                </a:solidFill>
                <a:latin typeface="Source Sans Pro"/>
                <a:ea typeface="Source Sans Pro"/>
                <a:cs typeface="Source Sans Pro"/>
                <a:sym typeface="Source Sans Pro"/>
              </a:rPr>
              <a:t>Unai Fischer </a:t>
            </a:r>
            <a:r>
              <a:rPr lang="en" sz="1600" dirty="0" err="1">
                <a:solidFill>
                  <a:schemeClr val="dk1"/>
                </a:solidFill>
                <a:latin typeface="Source Sans Pro"/>
                <a:ea typeface="Source Sans Pro"/>
                <a:cs typeface="Source Sans Pro"/>
                <a:sym typeface="Source Sans Pro"/>
              </a:rPr>
              <a:t>Abaigar</a:t>
            </a:r>
            <a:endParaRPr sz="1600" dirty="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None/>
            </a:pPr>
            <a:r>
              <a:rPr lang="en" sz="1600" dirty="0">
                <a:solidFill>
                  <a:schemeClr val="dk1"/>
                </a:solidFill>
                <a:latin typeface="Source Sans Pro"/>
                <a:ea typeface="Source Sans Pro"/>
                <a:cs typeface="Source Sans Pro"/>
                <a:sym typeface="Source Sans Pro"/>
              </a:rPr>
              <a:t>Julian </a:t>
            </a:r>
            <a:r>
              <a:rPr lang="en" sz="1600" dirty="0" err="1">
                <a:solidFill>
                  <a:schemeClr val="dk1"/>
                </a:solidFill>
                <a:latin typeface="Source Sans Pro"/>
                <a:ea typeface="Source Sans Pro"/>
                <a:cs typeface="Source Sans Pro"/>
                <a:sym typeface="Source Sans Pro"/>
              </a:rPr>
              <a:t>Heiss</a:t>
            </a:r>
            <a:endParaRPr sz="1600" dirty="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Clr>
                <a:schemeClr val="dk1"/>
              </a:buClr>
              <a:buSzPts val="1100"/>
              <a:buFont typeface="Arial"/>
              <a:buNone/>
            </a:pPr>
            <a:r>
              <a:rPr lang="en" sz="1600" dirty="0">
                <a:solidFill>
                  <a:schemeClr val="dk1"/>
                </a:solidFill>
                <a:latin typeface="Source Sans Pro"/>
                <a:ea typeface="Source Sans Pro"/>
                <a:cs typeface="Source Sans Pro"/>
                <a:sym typeface="Source Sans Pro"/>
              </a:rPr>
              <a:t>Kelly Kochanski</a:t>
            </a:r>
            <a:endParaRPr sz="1600" dirty="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Clr>
                <a:schemeClr val="dk1"/>
              </a:buClr>
              <a:buSzPts val="1100"/>
              <a:buFont typeface="Arial"/>
              <a:buNone/>
            </a:pPr>
            <a:r>
              <a:rPr lang="en" sz="1600" dirty="0">
                <a:solidFill>
                  <a:schemeClr val="dk1"/>
                </a:solidFill>
                <a:latin typeface="Source Sans Pro"/>
                <a:ea typeface="Source Sans Pro"/>
                <a:cs typeface="Source Sans Pro"/>
                <a:sym typeface="Source Sans Pro"/>
              </a:rPr>
              <a:t>Claire </a:t>
            </a:r>
            <a:r>
              <a:rPr lang="en" sz="1600" dirty="0" err="1">
                <a:solidFill>
                  <a:schemeClr val="dk1"/>
                </a:solidFill>
                <a:latin typeface="Source Sans Pro"/>
                <a:ea typeface="Source Sans Pro"/>
                <a:cs typeface="Source Sans Pro"/>
                <a:sym typeface="Source Sans Pro"/>
              </a:rPr>
              <a:t>Monteleoni</a:t>
            </a:r>
            <a:endParaRPr sz="1600" dirty="0">
              <a:solidFill>
                <a:schemeClr val="dk1"/>
              </a:solidFill>
              <a:latin typeface="Source Sans Pro"/>
              <a:ea typeface="Source Sans Pro"/>
              <a:cs typeface="Source Sans Pro"/>
              <a:sym typeface="Source Sans Pro"/>
            </a:endParaRPr>
          </a:p>
        </p:txBody>
      </p:sp>
      <p:sp>
        <p:nvSpPr>
          <p:cNvPr id="407" name="Google Shape;407;p72"/>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08"/>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3. Improving predictions</a:t>
            </a:r>
            <a:endParaRPr/>
          </a:p>
        </p:txBody>
      </p:sp>
      <p:sp>
        <p:nvSpPr>
          <p:cNvPr id="820" name="Google Shape;820;p108"/>
          <p:cNvSpPr txBox="1"/>
          <p:nvPr/>
        </p:nvSpPr>
        <p:spPr>
          <a:xfrm>
            <a:off x="9438588" y="5005633"/>
            <a:ext cx="138548"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1" name="Google Shape;821;p108"/>
          <p:cNvSpPr txBox="1"/>
          <p:nvPr/>
        </p:nvSpPr>
        <p:spPr>
          <a:xfrm>
            <a:off x="628649" y="994172"/>
            <a:ext cx="7980900" cy="4011600"/>
          </a:xfrm>
          <a:prstGeom prst="rect">
            <a:avLst/>
          </a:prstGeom>
          <a:noFill/>
          <a:ln>
            <a:noFill/>
          </a:ln>
        </p:spPr>
        <p:txBody>
          <a:bodyPr spcFirstLastPara="1" wrap="square" lIns="68575" tIns="34275" rIns="68575" bIns="34275" anchor="t" anchorCtr="0">
            <a:normAutofit/>
          </a:bodyPr>
          <a:lstStyle/>
          <a:p>
            <a:pPr marL="0" marR="0" lvl="0" indent="0" algn="l" rtl="0">
              <a:lnSpc>
                <a:spcPct val="114000"/>
              </a:lnSpc>
              <a:spcBef>
                <a:spcPts val="0"/>
              </a:spcBef>
              <a:spcAft>
                <a:spcPts val="0"/>
              </a:spcAft>
              <a:buClr>
                <a:schemeClr val="dk1"/>
              </a:buClr>
              <a:buSzPts val="2100"/>
              <a:buFont typeface="Arial"/>
              <a:buNone/>
            </a:pPr>
            <a:r>
              <a:rPr lang="en" sz="2100" u="sng" dirty="0">
                <a:solidFill>
                  <a:schemeClr val="dk1"/>
                </a:solidFill>
                <a:latin typeface="Source Sans Pro"/>
                <a:ea typeface="Source Sans Pro"/>
                <a:cs typeface="Source Sans Pro"/>
                <a:sym typeface="Source Sans Pro"/>
              </a:rPr>
              <a:t>Role</a:t>
            </a:r>
            <a:r>
              <a:rPr lang="en" sz="2100" dirty="0">
                <a:solidFill>
                  <a:schemeClr val="dk1"/>
                </a:solidFill>
                <a:latin typeface="Source Sans Pro"/>
                <a:ea typeface="Source Sans Pro"/>
                <a:cs typeface="Source Sans Pro"/>
                <a:sym typeface="Source Sans Pro"/>
              </a:rPr>
              <a:t>: Forecasts and time series predictions</a:t>
            </a:r>
            <a:endParaRPr sz="1100" dirty="0"/>
          </a:p>
          <a:p>
            <a:pPr marL="0" lvl="0" indent="0" algn="l" rtl="0">
              <a:lnSpc>
                <a:spcPct val="114000"/>
              </a:lnSpc>
              <a:spcBef>
                <a:spcPts val="0"/>
              </a:spcBef>
              <a:spcAft>
                <a:spcPts val="0"/>
              </a:spcAft>
              <a:buClr>
                <a:schemeClr val="dk1"/>
              </a:buClr>
              <a:buSzPts val="2100"/>
              <a:buFont typeface="Arial"/>
              <a:buNone/>
            </a:pPr>
            <a:endParaRPr sz="2100" dirty="0">
              <a:solidFill>
                <a:schemeClr val="dk1"/>
              </a:solidFill>
              <a:latin typeface="Source Sans Pro"/>
              <a:ea typeface="Source Sans Pro"/>
              <a:cs typeface="Source Sans Pro"/>
              <a:sym typeface="Source Sans Pro"/>
            </a:endParaRPr>
          </a:p>
          <a:p>
            <a:pPr marL="0" lvl="0" indent="0" algn="l" rtl="0">
              <a:lnSpc>
                <a:spcPct val="114000"/>
              </a:lnSpc>
              <a:spcBef>
                <a:spcPts val="800"/>
              </a:spcBef>
              <a:spcAft>
                <a:spcPts val="0"/>
              </a:spcAft>
              <a:buClr>
                <a:schemeClr val="dk1"/>
              </a:buClr>
              <a:buSzPts val="2100"/>
              <a:buFont typeface="Arial"/>
              <a:buNone/>
            </a:pPr>
            <a:r>
              <a:rPr lang="en" sz="2100" u="sng" dirty="0">
                <a:solidFill>
                  <a:schemeClr val="dk1"/>
                </a:solidFill>
                <a:latin typeface="Source Sans Pro"/>
                <a:ea typeface="Source Sans Pro"/>
                <a:cs typeface="Source Sans Pro"/>
                <a:sym typeface="Source Sans Pro"/>
              </a:rPr>
              <a:t>Some relevant ML areas</a:t>
            </a:r>
            <a:r>
              <a:rPr lang="en" sz="2100" dirty="0">
                <a:solidFill>
                  <a:schemeClr val="dk1"/>
                </a:solidFill>
                <a:latin typeface="Source Sans Pro"/>
                <a:ea typeface="Source Sans Pro"/>
                <a:cs typeface="Source Sans Pro"/>
                <a:sym typeface="Source Sans Pro"/>
              </a:rPr>
              <a:t>:  Time series analysis, 						 computer vision,                                                     			 Bayesian methods</a:t>
            </a:r>
            <a:endParaRPr sz="1100" dirty="0"/>
          </a:p>
        </p:txBody>
      </p:sp>
      <p:pic>
        <p:nvPicPr>
          <p:cNvPr id="822" name="Google Shape;822;p108"/>
          <p:cNvPicPr preferRelativeResize="0"/>
          <p:nvPr/>
        </p:nvPicPr>
        <p:blipFill>
          <a:blip r:embed="rId3">
            <a:alphaModFix/>
          </a:blip>
          <a:stretch>
            <a:fillRect/>
          </a:stretch>
        </p:blipFill>
        <p:spPr>
          <a:xfrm>
            <a:off x="6809046" y="942084"/>
            <a:ext cx="1887553" cy="2516733"/>
          </a:xfrm>
          <a:prstGeom prst="rect">
            <a:avLst/>
          </a:prstGeom>
          <a:noFill/>
          <a:ln>
            <a:noFill/>
          </a:ln>
        </p:spPr>
      </p:pic>
      <p:sp>
        <p:nvSpPr>
          <p:cNvPr id="823" name="Google Shape;823;p108"/>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40</a:t>
            </a:fld>
            <a:endParaRPr>
              <a:latin typeface="Source Sans Pro"/>
              <a:ea typeface="Source Sans Pro"/>
              <a:cs typeface="Source Sans Pro"/>
              <a:sym typeface="Source Sans Pro"/>
            </a:endParaRPr>
          </a:p>
        </p:txBody>
      </p:sp>
      <p:sp>
        <p:nvSpPr>
          <p:cNvPr id="824" name="Google Shape;824;p108"/>
          <p:cNvSpPr txBox="1"/>
          <p:nvPr/>
        </p:nvSpPr>
        <p:spPr>
          <a:xfrm>
            <a:off x="628650" y="3775857"/>
            <a:ext cx="7337100" cy="14328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None/>
            </a:pPr>
            <a:endParaRPr sz="1100">
              <a:solidFill>
                <a:schemeClr val="dk1"/>
              </a:solidFill>
            </a:endParaRPr>
          </a:p>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Forecasting electricity demand [M]</a:t>
            </a:r>
            <a:endParaRPr sz="2100">
              <a:solidFill>
                <a:schemeClr val="dk1"/>
              </a:solidFill>
              <a:latin typeface="Source Sans Pro"/>
              <a:ea typeface="Source Sans Pro"/>
              <a:cs typeface="Source Sans Pro"/>
              <a:sym typeface="Source Sans Pro"/>
            </a:endParaRPr>
          </a:p>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Predicting crop yield from remote sensing data [A]</a:t>
            </a:r>
            <a:endParaRPr sz="1100">
              <a:solidFill>
                <a:schemeClr val="dk1"/>
              </a:solidFill>
            </a:endParaRPr>
          </a:p>
          <a:p>
            <a:pPr marL="0" lvl="0" indent="0" algn="l" rtl="0">
              <a:spcBef>
                <a:spcPts val="0"/>
              </a:spcBef>
              <a:spcAft>
                <a:spcPts val="0"/>
              </a:spcAft>
              <a:buNone/>
            </a:pPr>
            <a:endParaRPr/>
          </a:p>
        </p:txBody>
      </p:sp>
      <p:sp>
        <p:nvSpPr>
          <p:cNvPr id="825" name="Google Shape;825;p108"/>
          <p:cNvSpPr txBox="1"/>
          <p:nvPr/>
        </p:nvSpPr>
        <p:spPr>
          <a:xfrm>
            <a:off x="628650" y="3184489"/>
            <a:ext cx="7337100" cy="9276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800"/>
              </a:spcBef>
              <a:spcAft>
                <a:spcPts val="0"/>
              </a:spcAft>
              <a:buClr>
                <a:schemeClr val="dk1"/>
              </a:buClr>
              <a:buSzPts val="1100"/>
              <a:buFont typeface="Arial"/>
              <a:buNone/>
            </a:pPr>
            <a:r>
              <a:rPr lang="en" sz="2100" u="sng" dirty="0">
                <a:solidFill>
                  <a:schemeClr val="dk1"/>
                </a:solidFill>
                <a:latin typeface="Source Sans Pro"/>
                <a:ea typeface="Source Sans Pro"/>
                <a:cs typeface="Source Sans Pro"/>
                <a:sym typeface="Source Sans Pro"/>
              </a:rPr>
              <a:t>Examples</a:t>
            </a:r>
            <a:endParaRPr sz="2100" dirty="0">
              <a:solidFill>
                <a:schemeClr val="dk1"/>
              </a:solidFill>
              <a:latin typeface="Source Sans Pro"/>
              <a:ea typeface="Source Sans Pro"/>
              <a:cs typeface="Source Sans Pro"/>
              <a:sym typeface="Source Sans Pro"/>
            </a:endParaRPr>
          </a:p>
          <a:p>
            <a:pPr marL="457200" lvl="0" indent="-361950" algn="l" rtl="0">
              <a:lnSpc>
                <a:spcPct val="114000"/>
              </a:lnSpc>
              <a:spcBef>
                <a:spcPts val="400"/>
              </a:spcBef>
              <a:spcAft>
                <a:spcPts val="0"/>
              </a:spcAft>
              <a:buClr>
                <a:schemeClr val="dk1"/>
              </a:buClr>
              <a:buSzPts val="2100"/>
              <a:buChar char="▸"/>
            </a:pPr>
            <a:r>
              <a:rPr lang="en" sz="2100" dirty="0">
                <a:solidFill>
                  <a:schemeClr val="dk1"/>
                </a:solidFill>
                <a:latin typeface="Source Sans Pro"/>
                <a:ea typeface="Source Sans Pro"/>
                <a:cs typeface="Source Sans Pro"/>
                <a:sym typeface="Source Sans Pro"/>
              </a:rPr>
              <a:t>“Nowcasting” for solar/wind power [M]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2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2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09"/>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70C0"/>
              </a:buClr>
              <a:buSzPts val="2900"/>
              <a:buFont typeface="Source Sans Pro"/>
              <a:buNone/>
            </a:pPr>
            <a:r>
              <a:rPr lang="en"/>
              <a:t>4</a:t>
            </a:r>
            <a:r>
              <a:rPr lang="en" sz="2900" b="1">
                <a:solidFill>
                  <a:srgbClr val="0070C0"/>
                </a:solidFill>
                <a:latin typeface="Source Sans Pro"/>
                <a:ea typeface="Source Sans Pro"/>
                <a:cs typeface="Source Sans Pro"/>
                <a:sym typeface="Source Sans Pro"/>
              </a:rPr>
              <a:t>. Accelerat</a:t>
            </a:r>
            <a:r>
              <a:rPr lang="en"/>
              <a:t>ing scientific</a:t>
            </a:r>
            <a:r>
              <a:rPr lang="en" sz="2900" b="1">
                <a:solidFill>
                  <a:srgbClr val="0070C0"/>
                </a:solidFill>
                <a:latin typeface="Source Sans Pro"/>
                <a:ea typeface="Source Sans Pro"/>
                <a:cs typeface="Source Sans Pro"/>
                <a:sym typeface="Source Sans Pro"/>
              </a:rPr>
              <a:t> </a:t>
            </a:r>
            <a:r>
              <a:rPr lang="en"/>
              <a:t>discovery</a:t>
            </a:r>
            <a:endParaRPr/>
          </a:p>
        </p:txBody>
      </p:sp>
      <p:sp>
        <p:nvSpPr>
          <p:cNvPr id="832" name="Google Shape;832;p109"/>
          <p:cNvSpPr txBox="1"/>
          <p:nvPr/>
        </p:nvSpPr>
        <p:spPr>
          <a:xfrm>
            <a:off x="9438588" y="5005633"/>
            <a:ext cx="138548"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109"/>
          <p:cNvSpPr txBox="1"/>
          <p:nvPr/>
        </p:nvSpPr>
        <p:spPr>
          <a:xfrm>
            <a:off x="628650" y="994175"/>
            <a:ext cx="8144700" cy="4011600"/>
          </a:xfrm>
          <a:prstGeom prst="rect">
            <a:avLst/>
          </a:prstGeom>
          <a:noFill/>
          <a:ln>
            <a:noFill/>
          </a:ln>
        </p:spPr>
        <p:txBody>
          <a:bodyPr spcFirstLastPara="1" wrap="square" lIns="68575" tIns="34275" rIns="68575" bIns="34275" anchor="t" anchorCtr="0">
            <a:normAutofit/>
          </a:bodyPr>
          <a:lstStyle/>
          <a:p>
            <a:pPr marL="0" marR="0" lvl="0" indent="0" algn="l" rtl="0">
              <a:lnSpc>
                <a:spcPct val="114000"/>
              </a:lnSpc>
              <a:spcBef>
                <a:spcPts val="0"/>
              </a:spcBef>
              <a:spcAft>
                <a:spcPts val="0"/>
              </a:spcAft>
              <a:buClr>
                <a:schemeClr val="dk1"/>
              </a:buClr>
              <a:buSzPts val="2100"/>
              <a:buFont typeface="Arial"/>
              <a:buNone/>
            </a:pPr>
            <a:r>
              <a:rPr lang="en" sz="2100" u="sng" dirty="0">
                <a:solidFill>
                  <a:schemeClr val="dk1"/>
                </a:solidFill>
                <a:latin typeface="Source Sans Pro"/>
                <a:ea typeface="Source Sans Pro"/>
                <a:cs typeface="Source Sans Pro"/>
                <a:sym typeface="Source Sans Pro"/>
              </a:rPr>
              <a:t>Role</a:t>
            </a:r>
            <a:r>
              <a:rPr lang="en" sz="2100" dirty="0">
                <a:solidFill>
                  <a:schemeClr val="dk1"/>
                </a:solidFill>
                <a:latin typeface="Source Sans Pro"/>
                <a:ea typeface="Source Sans Pro"/>
                <a:cs typeface="Source Sans Pro"/>
                <a:sym typeface="Source Sans Pro"/>
              </a:rPr>
              <a:t>: Suggesting experiments in order to speed up the design process</a:t>
            </a:r>
            <a:endParaRPr sz="2100" dirty="0">
              <a:solidFill>
                <a:schemeClr val="dk1"/>
              </a:solidFill>
              <a:latin typeface="Source Sans Pro"/>
              <a:ea typeface="Source Sans Pro"/>
              <a:cs typeface="Source Sans Pro"/>
              <a:sym typeface="Source Sans Pro"/>
            </a:endParaRPr>
          </a:p>
          <a:p>
            <a:pPr marL="0" marR="0" lvl="0" indent="0" algn="l" rtl="0">
              <a:lnSpc>
                <a:spcPct val="114000"/>
              </a:lnSpc>
              <a:spcBef>
                <a:spcPts val="0"/>
              </a:spcBef>
              <a:spcAft>
                <a:spcPts val="0"/>
              </a:spcAft>
              <a:buClr>
                <a:schemeClr val="dk1"/>
              </a:buClr>
              <a:buSzPts val="2100"/>
              <a:buFont typeface="Arial"/>
              <a:buNone/>
            </a:pPr>
            <a:endParaRPr sz="600" dirty="0">
              <a:solidFill>
                <a:schemeClr val="dk1"/>
              </a:solidFill>
              <a:latin typeface="Source Sans Pro"/>
              <a:ea typeface="Source Sans Pro"/>
              <a:cs typeface="Source Sans Pro"/>
              <a:sym typeface="Source Sans Pro"/>
            </a:endParaRPr>
          </a:p>
          <a:p>
            <a:pPr marL="0" marR="0" lvl="0" indent="0" algn="l" rtl="0">
              <a:lnSpc>
                <a:spcPct val="114000"/>
              </a:lnSpc>
              <a:spcBef>
                <a:spcPts val="0"/>
              </a:spcBef>
              <a:spcAft>
                <a:spcPts val="0"/>
              </a:spcAft>
              <a:buClr>
                <a:schemeClr val="dk1"/>
              </a:buClr>
              <a:buSzPts val="2100"/>
              <a:buFont typeface="Arial"/>
              <a:buNone/>
            </a:pPr>
            <a:endParaRPr sz="600" dirty="0">
              <a:solidFill>
                <a:schemeClr val="dk1"/>
              </a:solidFill>
              <a:latin typeface="Source Sans Pro"/>
              <a:ea typeface="Source Sans Pro"/>
              <a:cs typeface="Source Sans Pro"/>
              <a:sym typeface="Source Sans Pro"/>
            </a:endParaRPr>
          </a:p>
          <a:p>
            <a:pPr marL="0" marR="0" lvl="0" indent="0" algn="l" rtl="0">
              <a:lnSpc>
                <a:spcPct val="114000"/>
              </a:lnSpc>
              <a:spcBef>
                <a:spcPts val="0"/>
              </a:spcBef>
              <a:spcAft>
                <a:spcPts val="0"/>
              </a:spcAft>
              <a:buClr>
                <a:schemeClr val="dk1"/>
              </a:buClr>
              <a:buSzPts val="2100"/>
              <a:buFont typeface="Arial"/>
              <a:buNone/>
            </a:pPr>
            <a:r>
              <a:rPr lang="en" sz="2100" u="sng" dirty="0">
                <a:solidFill>
                  <a:schemeClr val="dk1"/>
                </a:solidFill>
                <a:latin typeface="Source Sans Pro"/>
                <a:ea typeface="Source Sans Pro"/>
                <a:cs typeface="Source Sans Pro"/>
                <a:sym typeface="Source Sans Pro"/>
              </a:rPr>
              <a:t>Some relevant ML areas</a:t>
            </a:r>
            <a:r>
              <a:rPr lang="en" sz="2100" dirty="0">
                <a:solidFill>
                  <a:schemeClr val="dk1"/>
                </a:solidFill>
                <a:latin typeface="Source Sans Pro"/>
                <a:ea typeface="Source Sans Pro"/>
                <a:cs typeface="Source Sans Pro"/>
                <a:sym typeface="Source Sans Pro"/>
              </a:rPr>
              <a:t>:  Generative models,			 			 active learning, 							 reinforcement learning, 						 graph neural networks</a:t>
            </a:r>
            <a:endParaRPr sz="2100" dirty="0">
              <a:solidFill>
                <a:schemeClr val="dk1"/>
              </a:solidFill>
              <a:latin typeface="Source Sans Pro"/>
              <a:ea typeface="Source Sans Pro"/>
              <a:cs typeface="Source Sans Pro"/>
              <a:sym typeface="Source Sans Pro"/>
            </a:endParaRPr>
          </a:p>
        </p:txBody>
      </p:sp>
      <p:pic>
        <p:nvPicPr>
          <p:cNvPr id="834" name="Google Shape;834;p109"/>
          <p:cNvPicPr preferRelativeResize="0"/>
          <p:nvPr/>
        </p:nvPicPr>
        <p:blipFill>
          <a:blip r:embed="rId3">
            <a:alphaModFix/>
          </a:blip>
          <a:stretch>
            <a:fillRect/>
          </a:stretch>
        </p:blipFill>
        <p:spPr>
          <a:xfrm>
            <a:off x="6537000" y="1780245"/>
            <a:ext cx="2057400" cy="1373251"/>
          </a:xfrm>
          <a:prstGeom prst="rect">
            <a:avLst/>
          </a:prstGeom>
          <a:noFill/>
          <a:ln>
            <a:noFill/>
          </a:ln>
        </p:spPr>
      </p:pic>
      <p:sp>
        <p:nvSpPr>
          <p:cNvPr id="835" name="Google Shape;835;p10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41</a:t>
            </a:fld>
            <a:endParaRPr>
              <a:latin typeface="Source Sans Pro"/>
              <a:ea typeface="Source Sans Pro"/>
              <a:cs typeface="Source Sans Pro"/>
              <a:sym typeface="Source Sans Pro"/>
            </a:endParaRPr>
          </a:p>
        </p:txBody>
      </p:sp>
      <p:sp>
        <p:nvSpPr>
          <p:cNvPr id="836" name="Google Shape;836;p109"/>
          <p:cNvSpPr txBox="1"/>
          <p:nvPr/>
        </p:nvSpPr>
        <p:spPr>
          <a:xfrm>
            <a:off x="628650" y="3830284"/>
            <a:ext cx="7337100" cy="9276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None/>
            </a:pPr>
            <a:endParaRPr sz="2100">
              <a:solidFill>
                <a:schemeClr val="dk1"/>
              </a:solidFill>
              <a:latin typeface="Source Sans Pro"/>
              <a:ea typeface="Source Sans Pro"/>
              <a:cs typeface="Source Sans Pro"/>
              <a:sym typeface="Source Sans Pro"/>
            </a:endParaRPr>
          </a:p>
          <a:p>
            <a:pPr marL="457200" lvl="0" indent="-361950" algn="l" rtl="0">
              <a:lnSpc>
                <a:spcPct val="114000"/>
              </a:lnSpc>
              <a:spcBef>
                <a:spcPts val="40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Algorithms for controlling fusion reactors [M]</a:t>
            </a:r>
            <a:endParaRPr/>
          </a:p>
        </p:txBody>
      </p:sp>
      <p:sp>
        <p:nvSpPr>
          <p:cNvPr id="837" name="Google Shape;837;p109"/>
          <p:cNvSpPr txBox="1"/>
          <p:nvPr/>
        </p:nvSpPr>
        <p:spPr>
          <a:xfrm>
            <a:off x="628650" y="3060200"/>
            <a:ext cx="7337100" cy="12963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800"/>
              </a:spcBef>
              <a:spcAft>
                <a:spcPts val="0"/>
              </a:spcAft>
              <a:buClr>
                <a:schemeClr val="dk1"/>
              </a:buClr>
              <a:buSzPts val="1100"/>
              <a:buFont typeface="Arial"/>
              <a:buNone/>
            </a:pPr>
            <a:r>
              <a:rPr lang="en" sz="2100" u="sng" dirty="0">
                <a:solidFill>
                  <a:schemeClr val="dk1"/>
                </a:solidFill>
                <a:latin typeface="Source Sans Pro"/>
                <a:ea typeface="Source Sans Pro"/>
                <a:cs typeface="Source Sans Pro"/>
                <a:sym typeface="Source Sans Pro"/>
              </a:rPr>
              <a:t>Examples</a:t>
            </a:r>
            <a:endParaRPr sz="1100" dirty="0">
              <a:solidFill>
                <a:schemeClr val="dk1"/>
              </a:solidFill>
            </a:endParaRPr>
          </a:p>
          <a:p>
            <a:pPr marL="457200" lvl="0" indent="-361950" algn="l" rtl="0">
              <a:lnSpc>
                <a:spcPct val="114000"/>
              </a:lnSpc>
              <a:spcBef>
                <a:spcPts val="400"/>
              </a:spcBef>
              <a:spcAft>
                <a:spcPts val="0"/>
              </a:spcAft>
              <a:buClr>
                <a:schemeClr val="dk1"/>
              </a:buClr>
              <a:buSzPts val="2100"/>
              <a:buChar char="▸"/>
            </a:pPr>
            <a:r>
              <a:rPr lang="en" sz="2100" dirty="0">
                <a:solidFill>
                  <a:schemeClr val="dk1"/>
                </a:solidFill>
                <a:latin typeface="Source Sans Pro"/>
                <a:ea typeface="Source Sans Pro"/>
                <a:cs typeface="Source Sans Pro"/>
                <a:sym typeface="Source Sans Pro"/>
              </a:rPr>
              <a:t>Identifying candidate materials for batteries, photovoltaics, and energy-related catalysts [M]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110"/>
          <p:cNvPicPr preferRelativeResize="0"/>
          <p:nvPr/>
        </p:nvPicPr>
        <p:blipFill rotWithShape="1">
          <a:blip r:embed="rId3">
            <a:alphaModFix/>
          </a:blip>
          <a:srcRect t="8125" b="8108"/>
          <a:stretch/>
        </p:blipFill>
        <p:spPr>
          <a:xfrm>
            <a:off x="6070425" y="1406575"/>
            <a:ext cx="2794675" cy="1560151"/>
          </a:xfrm>
          <a:prstGeom prst="rect">
            <a:avLst/>
          </a:prstGeom>
          <a:noFill/>
          <a:ln>
            <a:noFill/>
          </a:ln>
        </p:spPr>
      </p:pic>
      <p:sp>
        <p:nvSpPr>
          <p:cNvPr id="844" name="Google Shape;844;p110"/>
          <p:cNvSpPr txBox="1">
            <a:spLocks noGrp="1"/>
          </p:cNvSpPr>
          <p:nvPr>
            <p:ph type="title"/>
          </p:nvPr>
        </p:nvSpPr>
        <p:spPr>
          <a:xfrm>
            <a:off x="0" y="0"/>
            <a:ext cx="91440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70C0"/>
              </a:buClr>
              <a:buSzPts val="2900"/>
              <a:buFont typeface="Source Sans Pro"/>
              <a:buNone/>
            </a:pPr>
            <a:r>
              <a:rPr lang="en"/>
              <a:t>5</a:t>
            </a:r>
            <a:r>
              <a:rPr lang="en" sz="2900" b="1">
                <a:solidFill>
                  <a:srgbClr val="0070C0"/>
                </a:solidFill>
                <a:latin typeface="Source Sans Pro"/>
                <a:ea typeface="Source Sans Pro"/>
                <a:cs typeface="Source Sans Pro"/>
                <a:sym typeface="Source Sans Pro"/>
              </a:rPr>
              <a:t>. A</a:t>
            </a:r>
            <a:r>
              <a:rPr lang="en"/>
              <a:t>pproximating</a:t>
            </a:r>
            <a:r>
              <a:rPr lang="en" sz="2900" b="1">
                <a:solidFill>
                  <a:srgbClr val="0070C0"/>
                </a:solidFill>
                <a:latin typeface="Source Sans Pro"/>
                <a:ea typeface="Source Sans Pro"/>
                <a:cs typeface="Source Sans Pro"/>
                <a:sym typeface="Source Sans Pro"/>
              </a:rPr>
              <a:t> simulations</a:t>
            </a:r>
            <a:endParaRPr/>
          </a:p>
        </p:txBody>
      </p:sp>
      <p:sp>
        <p:nvSpPr>
          <p:cNvPr id="845" name="Google Shape;845;p110"/>
          <p:cNvSpPr txBox="1"/>
          <p:nvPr/>
        </p:nvSpPr>
        <p:spPr>
          <a:xfrm>
            <a:off x="9438588" y="5005633"/>
            <a:ext cx="138548"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6" name="Google Shape;846;p110"/>
          <p:cNvSpPr txBox="1"/>
          <p:nvPr/>
        </p:nvSpPr>
        <p:spPr>
          <a:xfrm>
            <a:off x="628650" y="994175"/>
            <a:ext cx="8083800" cy="4011600"/>
          </a:xfrm>
          <a:prstGeom prst="rect">
            <a:avLst/>
          </a:prstGeom>
          <a:noFill/>
          <a:ln>
            <a:noFill/>
          </a:ln>
        </p:spPr>
        <p:txBody>
          <a:bodyPr spcFirstLastPara="1" wrap="square" lIns="68575" tIns="34275" rIns="68575" bIns="34275" anchor="t" anchorCtr="0">
            <a:normAutofit/>
          </a:bodyPr>
          <a:lstStyle/>
          <a:p>
            <a:pPr marL="0" marR="0" lvl="0" indent="0" algn="l" rtl="0">
              <a:lnSpc>
                <a:spcPct val="114000"/>
              </a:lnSpc>
              <a:spcBef>
                <a:spcPts val="0"/>
              </a:spcBef>
              <a:spcAft>
                <a:spcPts val="0"/>
              </a:spcAft>
              <a:buClr>
                <a:schemeClr val="dk1"/>
              </a:buClr>
              <a:buSzPts val="2100"/>
              <a:buFont typeface="Arial"/>
              <a:buNone/>
            </a:pPr>
            <a:r>
              <a:rPr lang="en" sz="2100" u="sng" dirty="0">
                <a:solidFill>
                  <a:schemeClr val="dk1"/>
                </a:solidFill>
                <a:latin typeface="Source Sans Pro"/>
                <a:ea typeface="Source Sans Pro"/>
                <a:cs typeface="Source Sans Pro"/>
                <a:sym typeface="Source Sans Pro"/>
              </a:rPr>
              <a:t>Role</a:t>
            </a:r>
            <a:r>
              <a:rPr lang="en" sz="2100" dirty="0">
                <a:solidFill>
                  <a:schemeClr val="dk1"/>
                </a:solidFill>
                <a:latin typeface="Source Sans Pro"/>
                <a:ea typeface="Source Sans Pro"/>
                <a:cs typeface="Source Sans Pro"/>
                <a:sym typeface="Source Sans Pro"/>
              </a:rPr>
              <a:t>: Accelerating time-intensive, often physics-based, simulations</a:t>
            </a:r>
            <a:endParaRPr sz="2100" u="sng" dirty="0">
              <a:solidFill>
                <a:schemeClr val="dk1"/>
              </a:solidFill>
              <a:latin typeface="Source Sans Pro"/>
              <a:ea typeface="Source Sans Pro"/>
              <a:cs typeface="Source Sans Pro"/>
              <a:sym typeface="Source Sans Pro"/>
            </a:endParaRPr>
          </a:p>
          <a:p>
            <a:pPr marL="0" lvl="0" indent="0" algn="l" rtl="0">
              <a:lnSpc>
                <a:spcPct val="114000"/>
              </a:lnSpc>
              <a:spcBef>
                <a:spcPts val="0"/>
              </a:spcBef>
              <a:spcAft>
                <a:spcPts val="0"/>
              </a:spcAft>
              <a:buClr>
                <a:schemeClr val="dk1"/>
              </a:buClr>
              <a:buSzPts val="2100"/>
              <a:buFont typeface="Arial"/>
              <a:buNone/>
            </a:pPr>
            <a:endParaRPr sz="600" dirty="0">
              <a:solidFill>
                <a:schemeClr val="dk1"/>
              </a:solidFill>
              <a:latin typeface="Source Sans Pro"/>
              <a:ea typeface="Source Sans Pro"/>
              <a:cs typeface="Source Sans Pro"/>
              <a:sym typeface="Source Sans Pro"/>
            </a:endParaRPr>
          </a:p>
          <a:p>
            <a:pPr marL="0" marR="0" lvl="0" indent="0" algn="l" rtl="0">
              <a:lnSpc>
                <a:spcPct val="114000"/>
              </a:lnSpc>
              <a:spcBef>
                <a:spcPts val="800"/>
              </a:spcBef>
              <a:spcAft>
                <a:spcPts val="0"/>
              </a:spcAft>
              <a:buClr>
                <a:schemeClr val="dk1"/>
              </a:buClr>
              <a:buSzPts val="2100"/>
              <a:buFont typeface="Arial"/>
              <a:buNone/>
            </a:pPr>
            <a:r>
              <a:rPr lang="en" sz="2100" u="sng" dirty="0">
                <a:solidFill>
                  <a:schemeClr val="dk1"/>
                </a:solidFill>
                <a:latin typeface="Source Sans Pro"/>
                <a:ea typeface="Source Sans Pro"/>
                <a:cs typeface="Source Sans Pro"/>
                <a:sym typeface="Source Sans Pro"/>
              </a:rPr>
              <a:t>Some relevant ML areas</a:t>
            </a:r>
            <a:r>
              <a:rPr lang="en" sz="2100" dirty="0">
                <a:solidFill>
                  <a:schemeClr val="dk1"/>
                </a:solidFill>
                <a:latin typeface="Source Sans Pro"/>
                <a:ea typeface="Source Sans Pro"/>
                <a:cs typeface="Source Sans Pro"/>
                <a:sym typeface="Source Sans Pro"/>
              </a:rPr>
              <a:t>:	 Physics-informed ML, 						 computer vision,    						 interpretable ML, 						 causal ML</a:t>
            </a:r>
            <a:endParaRPr sz="600" dirty="0">
              <a:solidFill>
                <a:schemeClr val="dk1"/>
              </a:solidFill>
              <a:latin typeface="Source Sans Pro"/>
              <a:ea typeface="Source Sans Pro"/>
              <a:cs typeface="Source Sans Pro"/>
              <a:sym typeface="Source Sans Pro"/>
            </a:endParaRPr>
          </a:p>
        </p:txBody>
      </p:sp>
      <p:sp>
        <p:nvSpPr>
          <p:cNvPr id="847" name="Google Shape;847;p110"/>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42</a:t>
            </a:fld>
            <a:endParaRPr>
              <a:latin typeface="Source Sans Pro"/>
              <a:ea typeface="Source Sans Pro"/>
              <a:cs typeface="Source Sans Pro"/>
              <a:sym typeface="Source Sans Pro"/>
            </a:endParaRPr>
          </a:p>
        </p:txBody>
      </p:sp>
      <p:sp>
        <p:nvSpPr>
          <p:cNvPr id="848" name="Google Shape;848;p110"/>
          <p:cNvSpPr txBox="1"/>
          <p:nvPr/>
        </p:nvSpPr>
        <p:spPr>
          <a:xfrm>
            <a:off x="628650" y="3831053"/>
            <a:ext cx="7337100" cy="927600"/>
          </a:xfrm>
          <a:prstGeom prst="rect">
            <a:avLst/>
          </a:prstGeom>
          <a:noFill/>
          <a:ln>
            <a:noFill/>
          </a:ln>
        </p:spPr>
        <p:txBody>
          <a:bodyPr spcFirstLastPara="1" wrap="square" lIns="91425" tIns="91425" rIns="91425" bIns="91425" anchor="ctr" anchorCtr="0">
            <a:spAutoFit/>
          </a:bodyPr>
          <a:lstStyle/>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Simulating portions of car aerodynamics [M]</a:t>
            </a:r>
            <a:endParaRPr sz="1100">
              <a:solidFill>
                <a:schemeClr val="dk1"/>
              </a:solidFill>
            </a:endParaRPr>
          </a:p>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Speeding up planning models for electrical grids [M]</a:t>
            </a:r>
            <a:endParaRPr/>
          </a:p>
        </p:txBody>
      </p:sp>
      <p:sp>
        <p:nvSpPr>
          <p:cNvPr id="849" name="Google Shape;849;p110"/>
          <p:cNvSpPr txBox="1"/>
          <p:nvPr/>
        </p:nvSpPr>
        <p:spPr>
          <a:xfrm>
            <a:off x="628650" y="2988863"/>
            <a:ext cx="7337100" cy="927600"/>
          </a:xfrm>
          <a:prstGeom prst="rect">
            <a:avLst/>
          </a:prstGeom>
          <a:noFill/>
          <a:ln>
            <a:noFill/>
          </a:ln>
        </p:spPr>
        <p:txBody>
          <a:bodyPr spcFirstLastPara="1" wrap="square" lIns="91425" tIns="91425" rIns="91425" bIns="91425" anchor="ctr" anchorCtr="0">
            <a:spAutoFit/>
          </a:bodyPr>
          <a:lstStyle/>
          <a:p>
            <a:pPr marL="0" lvl="0" indent="0" algn="l" rtl="0">
              <a:lnSpc>
                <a:spcPct val="114000"/>
              </a:lnSpc>
              <a:spcBef>
                <a:spcPts val="800"/>
              </a:spcBef>
              <a:spcAft>
                <a:spcPts val="0"/>
              </a:spcAft>
              <a:buClr>
                <a:schemeClr val="dk1"/>
              </a:buClr>
              <a:buSzPts val="1100"/>
              <a:buFont typeface="Arial"/>
              <a:buNone/>
            </a:pPr>
            <a:r>
              <a:rPr lang="en" sz="2100" u="sng">
                <a:solidFill>
                  <a:schemeClr val="dk1"/>
                </a:solidFill>
                <a:latin typeface="Source Sans Pro"/>
                <a:ea typeface="Source Sans Pro"/>
                <a:cs typeface="Source Sans Pro"/>
                <a:sym typeface="Source Sans Pro"/>
              </a:rPr>
              <a:t>Examples</a:t>
            </a:r>
            <a:endParaRPr sz="1100">
              <a:solidFill>
                <a:schemeClr val="dk1"/>
              </a:solidFill>
            </a:endParaRPr>
          </a:p>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Superresolution of predictions from climate models [A]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Google Shape;854;p111"/>
          <p:cNvPicPr preferRelativeResize="0"/>
          <p:nvPr/>
        </p:nvPicPr>
        <p:blipFill rotWithShape="1">
          <a:blip r:embed="rId3">
            <a:alphaModFix/>
          </a:blip>
          <a:srcRect t="2131" b="1871"/>
          <a:stretch/>
        </p:blipFill>
        <p:spPr>
          <a:xfrm>
            <a:off x="0" y="96012"/>
            <a:ext cx="9144000" cy="4972050"/>
          </a:xfrm>
          <a:prstGeom prst="rect">
            <a:avLst/>
          </a:prstGeom>
          <a:noFill/>
          <a:ln>
            <a:noFill/>
          </a:ln>
        </p:spPr>
      </p:pic>
      <p:sp>
        <p:nvSpPr>
          <p:cNvPr id="855" name="Google Shape;855;p111"/>
          <p:cNvSpPr txBox="1"/>
          <p:nvPr/>
        </p:nvSpPr>
        <p:spPr>
          <a:xfrm>
            <a:off x="0" y="0"/>
            <a:ext cx="14526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Electricity systems</a:t>
            </a:r>
            <a:endParaRPr sz="1100">
              <a:solidFill>
                <a:schemeClr val="dk1"/>
              </a:solidFill>
              <a:latin typeface="Calibri"/>
              <a:ea typeface="Calibri"/>
              <a:cs typeface="Calibri"/>
              <a:sym typeface="Calibri"/>
            </a:endParaRPr>
          </a:p>
        </p:txBody>
      </p:sp>
      <p:sp>
        <p:nvSpPr>
          <p:cNvPr id="856" name="Google Shape;856;p111"/>
          <p:cNvSpPr txBox="1"/>
          <p:nvPr/>
        </p:nvSpPr>
        <p:spPr>
          <a:xfrm>
            <a:off x="3977936" y="0"/>
            <a:ext cx="7974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Buildings</a:t>
            </a:r>
            <a:endParaRPr sz="1100">
              <a:solidFill>
                <a:schemeClr val="dk1"/>
              </a:solidFill>
              <a:latin typeface="Calibri"/>
              <a:ea typeface="Calibri"/>
              <a:cs typeface="Calibri"/>
              <a:sym typeface="Calibri"/>
            </a:endParaRPr>
          </a:p>
        </p:txBody>
      </p:sp>
      <p:sp>
        <p:nvSpPr>
          <p:cNvPr id="857" name="Google Shape;857;p111"/>
          <p:cNvSpPr txBox="1"/>
          <p:nvPr/>
        </p:nvSpPr>
        <p:spPr>
          <a:xfrm>
            <a:off x="7973749" y="0"/>
            <a:ext cx="11703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Transportation</a:t>
            </a:r>
            <a:endParaRPr sz="1100">
              <a:solidFill>
                <a:schemeClr val="dk1"/>
              </a:solidFill>
              <a:latin typeface="Calibri"/>
              <a:ea typeface="Calibri"/>
              <a:cs typeface="Calibri"/>
              <a:sym typeface="Calibri"/>
            </a:endParaRPr>
          </a:p>
        </p:txBody>
      </p:sp>
      <p:sp>
        <p:nvSpPr>
          <p:cNvPr id="858" name="Google Shape;858;p111"/>
          <p:cNvSpPr txBox="1"/>
          <p:nvPr/>
        </p:nvSpPr>
        <p:spPr>
          <a:xfrm>
            <a:off x="0" y="4898075"/>
            <a:ext cx="13980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Climate prediction</a:t>
            </a:r>
            <a:endParaRPr sz="1100">
              <a:solidFill>
                <a:schemeClr val="dk1"/>
              </a:solidFill>
              <a:latin typeface="Calibri"/>
              <a:ea typeface="Calibri"/>
              <a:cs typeface="Calibri"/>
              <a:sym typeface="Calibri"/>
            </a:endParaRPr>
          </a:p>
        </p:txBody>
      </p:sp>
      <p:sp>
        <p:nvSpPr>
          <p:cNvPr id="859" name="Google Shape;859;p111"/>
          <p:cNvSpPr txBox="1"/>
          <p:nvPr/>
        </p:nvSpPr>
        <p:spPr>
          <a:xfrm>
            <a:off x="3957249" y="4902400"/>
            <a:ext cx="7203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Industry</a:t>
            </a:r>
            <a:endParaRPr sz="1100">
              <a:solidFill>
                <a:schemeClr val="dk1"/>
              </a:solidFill>
              <a:latin typeface="Calibri"/>
              <a:ea typeface="Calibri"/>
              <a:cs typeface="Calibri"/>
              <a:sym typeface="Calibri"/>
            </a:endParaRPr>
          </a:p>
        </p:txBody>
      </p:sp>
      <p:sp>
        <p:nvSpPr>
          <p:cNvPr id="860" name="Google Shape;860;p111"/>
          <p:cNvSpPr txBox="1"/>
          <p:nvPr/>
        </p:nvSpPr>
        <p:spPr>
          <a:xfrm>
            <a:off x="7691450" y="4899411"/>
            <a:ext cx="1452600" cy="238500"/>
          </a:xfrm>
          <a:prstGeom prst="rect">
            <a:avLst/>
          </a:prstGeom>
          <a:solidFill>
            <a:srgbClr val="FEE599"/>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rgbClr val="000000"/>
                </a:solidFill>
                <a:latin typeface="Source Sans Pro"/>
                <a:ea typeface="Source Sans Pro"/>
                <a:cs typeface="Source Sans Pro"/>
                <a:sym typeface="Source Sans Pro"/>
              </a:rPr>
              <a:t>Societal adaptation</a:t>
            </a:r>
            <a:endParaRPr sz="1100">
              <a:solidFill>
                <a:schemeClr val="dk1"/>
              </a:solidFill>
              <a:latin typeface="Calibri"/>
              <a:ea typeface="Calibri"/>
              <a:cs typeface="Calibri"/>
              <a:sym typeface="Calibri"/>
            </a:endParaRPr>
          </a:p>
        </p:txBody>
      </p:sp>
      <p:sp>
        <p:nvSpPr>
          <p:cNvPr id="861" name="Google Shape;861;p111"/>
          <p:cNvSpPr txBox="1"/>
          <p:nvPr/>
        </p:nvSpPr>
        <p:spPr>
          <a:xfrm>
            <a:off x="1806250" y="1517050"/>
            <a:ext cx="5022300" cy="2367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1500" b="1">
                <a:solidFill>
                  <a:srgbClr val="0070C0"/>
                </a:solidFill>
                <a:latin typeface="Source Sans Pro"/>
                <a:ea typeface="Source Sans Pro"/>
                <a:cs typeface="Source Sans Pro"/>
                <a:sym typeface="Source Sans Pro"/>
              </a:rPr>
              <a:t>Roles for ML in mitigation, adaptation, &amp; climate science</a:t>
            </a:r>
            <a:endParaRPr sz="1500" baseline="30000">
              <a:solidFill>
                <a:srgbClr val="0070C0"/>
              </a:solidFill>
              <a:latin typeface="Source Sans Pro"/>
              <a:ea typeface="Source Sans Pro"/>
              <a:cs typeface="Source Sans Pro"/>
              <a:sym typeface="Source Sans Pro"/>
            </a:endParaRPr>
          </a:p>
          <a:p>
            <a:pPr marL="0" marR="0" lvl="0" indent="0" algn="l" rtl="0">
              <a:lnSpc>
                <a:spcPct val="115000"/>
              </a:lnSpc>
              <a:spcBef>
                <a:spcPts val="400"/>
              </a:spcBef>
              <a:spcAft>
                <a:spcPts val="0"/>
              </a:spcAft>
              <a:buNone/>
            </a:pPr>
            <a:r>
              <a:rPr lang="en" sz="1700">
                <a:solidFill>
                  <a:schemeClr val="dk1"/>
                </a:solidFill>
                <a:latin typeface="Source Sans Pro"/>
                <a:ea typeface="Source Sans Pro"/>
                <a:cs typeface="Source Sans Pro"/>
                <a:sym typeface="Source Sans Pro"/>
              </a:rPr>
              <a:t>   </a:t>
            </a:r>
            <a:r>
              <a:rPr lang="en" sz="1400">
                <a:solidFill>
                  <a:schemeClr val="dk1"/>
                </a:solidFill>
                <a:latin typeface="Source Sans Pro"/>
                <a:ea typeface="Source Sans Pro"/>
                <a:cs typeface="Source Sans Pro"/>
                <a:sym typeface="Source Sans Pro"/>
              </a:rPr>
              <a:t>Distilling raw data into actionable information</a:t>
            </a:r>
            <a:endParaRPr sz="1400">
              <a:solidFill>
                <a:schemeClr val="dk1"/>
              </a:solidFill>
              <a:latin typeface="Source Sans Pro"/>
              <a:ea typeface="Source Sans Pro"/>
              <a:cs typeface="Source Sans Pro"/>
              <a:sym typeface="Source Sans Pro"/>
            </a:endParaRPr>
          </a:p>
          <a:p>
            <a:pPr marL="0" marR="0" lvl="0" indent="0" algn="l" rtl="0">
              <a:lnSpc>
                <a:spcPct val="115000"/>
              </a:lnSpc>
              <a:spcBef>
                <a:spcPts val="400"/>
              </a:spcBef>
              <a:spcAft>
                <a:spcPts val="0"/>
              </a:spcAft>
              <a:buNone/>
            </a:pPr>
            <a:r>
              <a:rPr lang="en" sz="1400">
                <a:solidFill>
                  <a:schemeClr val="dk1"/>
                </a:solidFill>
                <a:latin typeface="Source Sans Pro"/>
                <a:ea typeface="Source Sans Pro"/>
                <a:cs typeface="Source Sans Pro"/>
                <a:sym typeface="Source Sans Pro"/>
              </a:rPr>
              <a:t>    Optimizing complex systems</a:t>
            </a:r>
            <a:endParaRPr sz="1400">
              <a:solidFill>
                <a:schemeClr val="dk1"/>
              </a:solidFill>
              <a:latin typeface="Source Sans Pro"/>
              <a:ea typeface="Source Sans Pro"/>
              <a:cs typeface="Source Sans Pro"/>
              <a:sym typeface="Source Sans Pro"/>
            </a:endParaRPr>
          </a:p>
          <a:p>
            <a:pPr marL="0" marR="0" lvl="0" indent="0" algn="l" rtl="0">
              <a:lnSpc>
                <a:spcPct val="115000"/>
              </a:lnSpc>
              <a:spcBef>
                <a:spcPts val="400"/>
              </a:spcBef>
              <a:spcAft>
                <a:spcPts val="0"/>
              </a:spcAft>
              <a:buNone/>
            </a:pPr>
            <a:r>
              <a:rPr lang="en" sz="1400">
                <a:solidFill>
                  <a:schemeClr val="dk1"/>
                </a:solidFill>
                <a:latin typeface="Source Sans Pro"/>
                <a:ea typeface="Source Sans Pro"/>
                <a:cs typeface="Source Sans Pro"/>
                <a:sym typeface="Source Sans Pro"/>
              </a:rPr>
              <a:t>    Improving predictions</a:t>
            </a:r>
            <a:endParaRPr sz="1100"/>
          </a:p>
          <a:p>
            <a:pPr marL="0" marR="0" lvl="0" indent="0" algn="l" rtl="0">
              <a:lnSpc>
                <a:spcPct val="115000"/>
              </a:lnSpc>
              <a:spcBef>
                <a:spcPts val="400"/>
              </a:spcBef>
              <a:spcAft>
                <a:spcPts val="0"/>
              </a:spcAft>
              <a:buNone/>
            </a:pPr>
            <a:r>
              <a:rPr lang="en" sz="1400">
                <a:solidFill>
                  <a:schemeClr val="dk1"/>
                </a:solidFill>
                <a:latin typeface="Source Sans Pro"/>
                <a:ea typeface="Source Sans Pro"/>
                <a:cs typeface="Source Sans Pro"/>
                <a:sym typeface="Source Sans Pro"/>
              </a:rPr>
              <a:t>    Accelerating scientific discovery</a:t>
            </a:r>
            <a:endParaRPr sz="1100">
              <a:solidFill>
                <a:schemeClr val="dk1"/>
              </a:solidFill>
            </a:endParaRPr>
          </a:p>
          <a:p>
            <a:pPr marL="0" lvl="0" indent="0" algn="l" rtl="0">
              <a:lnSpc>
                <a:spcPct val="115000"/>
              </a:lnSpc>
              <a:spcBef>
                <a:spcPts val="400"/>
              </a:spcBef>
              <a:spcAft>
                <a:spcPts val="0"/>
              </a:spcAft>
              <a:buClr>
                <a:schemeClr val="dk1"/>
              </a:buClr>
              <a:buFont typeface="Arial"/>
              <a:buNone/>
            </a:pPr>
            <a:r>
              <a:rPr lang="en">
                <a:solidFill>
                  <a:schemeClr val="dk1"/>
                </a:solidFill>
                <a:latin typeface="Source Sans Pro"/>
                <a:ea typeface="Source Sans Pro"/>
                <a:cs typeface="Source Sans Pro"/>
                <a:sym typeface="Source Sans Pro"/>
              </a:rPr>
              <a:t>    Approximating time-intensive simulations</a:t>
            </a:r>
            <a:endParaRPr>
              <a:solidFill>
                <a:schemeClr val="dk1"/>
              </a:solidFill>
              <a:latin typeface="Source Sans Pro"/>
              <a:ea typeface="Source Sans Pro"/>
              <a:cs typeface="Source Sans Pro"/>
              <a:sym typeface="Source Sans Pro"/>
            </a:endParaRPr>
          </a:p>
          <a:p>
            <a:pPr marL="0" marR="0" lvl="0" indent="0" algn="l" rtl="0">
              <a:lnSpc>
                <a:spcPct val="115000"/>
              </a:lnSpc>
              <a:spcBef>
                <a:spcPts val="400"/>
              </a:spcBef>
              <a:spcAft>
                <a:spcPts val="0"/>
              </a:spcAft>
              <a:buNone/>
            </a:pPr>
            <a:endParaRPr sz="500">
              <a:solidFill>
                <a:schemeClr val="dk1"/>
              </a:solidFill>
              <a:latin typeface="Source Sans Pro"/>
              <a:ea typeface="Source Sans Pro"/>
              <a:cs typeface="Source Sans Pro"/>
              <a:sym typeface="Source Sans Pro"/>
            </a:endParaRPr>
          </a:p>
          <a:p>
            <a:pPr marL="0" marR="0" lvl="0" indent="0" algn="r" rtl="0">
              <a:lnSpc>
                <a:spcPct val="115000"/>
              </a:lnSpc>
              <a:spcBef>
                <a:spcPts val="400"/>
              </a:spcBef>
              <a:spcAft>
                <a:spcPts val="0"/>
              </a:spcAft>
              <a:buNone/>
            </a:pPr>
            <a:r>
              <a:rPr lang="en">
                <a:solidFill>
                  <a:srgbClr val="0070C0"/>
                </a:solidFill>
                <a:latin typeface="Source Sans Pro"/>
                <a:ea typeface="Source Sans Pro"/>
                <a:cs typeface="Source Sans Pro"/>
                <a:sym typeface="Source Sans Pro"/>
              </a:rPr>
              <a:t>See also:  </a:t>
            </a:r>
            <a:r>
              <a:rPr lang="en" b="1">
                <a:solidFill>
                  <a:srgbClr val="0070C0"/>
                </a:solidFill>
                <a:latin typeface="Source Sans Pro"/>
                <a:ea typeface="Source Sans Pro"/>
                <a:cs typeface="Source Sans Pro"/>
                <a:sym typeface="Source Sans Pro"/>
              </a:rPr>
              <a:t>https://www.climatechange.ai/summaries</a:t>
            </a:r>
            <a:endParaRPr b="1">
              <a:solidFill>
                <a:srgbClr val="0070C0"/>
              </a:solidFill>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12"/>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Questions that we asked in identifying priorities</a:t>
            </a:r>
            <a:endParaRPr/>
          </a:p>
        </p:txBody>
      </p:sp>
      <p:sp>
        <p:nvSpPr>
          <p:cNvPr id="868" name="Google Shape;868;p112"/>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9" name="Google Shape;869;p112"/>
          <p:cNvSpPr txBox="1">
            <a:spLocks noGrp="1"/>
          </p:cNvSpPr>
          <p:nvPr>
            <p:ph type="body" idx="1"/>
          </p:nvPr>
        </p:nvSpPr>
        <p:spPr>
          <a:xfrm>
            <a:off x="628500" y="918000"/>
            <a:ext cx="8297100" cy="3860100"/>
          </a:xfrm>
          <a:prstGeom prst="rect">
            <a:avLst/>
          </a:prstGeom>
        </p:spPr>
        <p:txBody>
          <a:bodyPr spcFirstLastPara="1" wrap="square" lIns="68575" tIns="34275" rIns="68575" bIns="34275" anchor="t" anchorCtr="0">
            <a:noAutofit/>
          </a:bodyPr>
          <a:lstStyle/>
          <a:p>
            <a:pPr marL="177800" lvl="0" indent="-222250" algn="l" rtl="0">
              <a:spcBef>
                <a:spcPts val="400"/>
              </a:spcBef>
              <a:spcAft>
                <a:spcPts val="0"/>
              </a:spcAft>
              <a:buSzPts val="2100"/>
              <a:buFont typeface="Source Sans Pro"/>
              <a:buChar char="▸"/>
            </a:pPr>
            <a:r>
              <a:rPr lang="en" sz="1800" b="1" dirty="0">
                <a:solidFill>
                  <a:schemeClr val="dk1"/>
                </a:solidFill>
              </a:rPr>
              <a:t>Is ML needed</a:t>
            </a:r>
            <a:r>
              <a:rPr lang="en" sz="1800" dirty="0">
                <a:solidFill>
                  <a:schemeClr val="dk1"/>
                </a:solidFill>
              </a:rPr>
              <a:t> to address the problem?</a:t>
            </a:r>
            <a:endParaRPr sz="1800" dirty="0">
              <a:solidFill>
                <a:schemeClr val="dk1"/>
              </a:solidFill>
            </a:endParaRPr>
          </a:p>
          <a:p>
            <a:pPr marL="177800" lvl="0" indent="-222250" algn="l" rtl="0">
              <a:spcBef>
                <a:spcPts val="1200"/>
              </a:spcBef>
              <a:spcAft>
                <a:spcPts val="0"/>
              </a:spcAft>
              <a:buSzPts val="2100"/>
              <a:buFont typeface="Source Sans Pro"/>
              <a:buChar char="▸"/>
            </a:pPr>
            <a:r>
              <a:rPr lang="en" sz="1800" dirty="0">
                <a:solidFill>
                  <a:schemeClr val="dk1"/>
                </a:solidFill>
              </a:rPr>
              <a:t>What is the </a:t>
            </a:r>
            <a:r>
              <a:rPr lang="en" sz="1800" b="1" dirty="0">
                <a:solidFill>
                  <a:schemeClr val="dk1"/>
                </a:solidFill>
              </a:rPr>
              <a:t>scope </a:t>
            </a:r>
            <a:r>
              <a:rPr lang="en" sz="1800" dirty="0">
                <a:solidFill>
                  <a:schemeClr val="dk1"/>
                </a:solidFill>
              </a:rPr>
              <a:t>of the impact? (in rough terms)</a:t>
            </a:r>
            <a:endParaRPr sz="1800" dirty="0">
              <a:solidFill>
                <a:schemeClr val="dk1"/>
              </a:solidFill>
            </a:endParaRPr>
          </a:p>
          <a:p>
            <a:pPr marL="177800" lvl="0" indent="-222250" algn="l" rtl="0">
              <a:spcBef>
                <a:spcPts val="1200"/>
              </a:spcBef>
              <a:spcAft>
                <a:spcPts val="0"/>
              </a:spcAft>
              <a:buSzPts val="2100"/>
              <a:buChar char="▸"/>
            </a:pPr>
            <a:r>
              <a:rPr lang="en" sz="1800" dirty="0">
                <a:solidFill>
                  <a:schemeClr val="dk1"/>
                </a:solidFill>
              </a:rPr>
              <a:t>What is the </a:t>
            </a:r>
            <a:r>
              <a:rPr lang="en" sz="1800" b="1" dirty="0">
                <a:solidFill>
                  <a:schemeClr val="dk1"/>
                </a:solidFill>
              </a:rPr>
              <a:t>time horizon</a:t>
            </a:r>
            <a:r>
              <a:rPr lang="en" sz="1800" dirty="0">
                <a:solidFill>
                  <a:schemeClr val="dk1"/>
                </a:solidFill>
              </a:rPr>
              <a:t> of the impact?</a:t>
            </a:r>
            <a:endParaRPr sz="1800" dirty="0">
              <a:solidFill>
                <a:schemeClr val="dk1"/>
              </a:solidFill>
            </a:endParaRPr>
          </a:p>
          <a:p>
            <a:pPr marL="177800" lvl="0" indent="-222250" algn="l" rtl="0">
              <a:spcBef>
                <a:spcPts val="1200"/>
              </a:spcBef>
              <a:spcAft>
                <a:spcPts val="0"/>
              </a:spcAft>
              <a:buSzPts val="2100"/>
              <a:buChar char="▸"/>
            </a:pPr>
            <a:r>
              <a:rPr lang="en" sz="1800" dirty="0">
                <a:solidFill>
                  <a:schemeClr val="dk1"/>
                </a:solidFill>
              </a:rPr>
              <a:t>What is the </a:t>
            </a:r>
            <a:r>
              <a:rPr lang="en" sz="1800" b="1" dirty="0">
                <a:solidFill>
                  <a:schemeClr val="dk1"/>
                </a:solidFill>
              </a:rPr>
              <a:t>likelihood</a:t>
            </a:r>
            <a:r>
              <a:rPr lang="en" sz="1800" dirty="0">
                <a:solidFill>
                  <a:schemeClr val="dk1"/>
                </a:solidFill>
              </a:rPr>
              <a:t> that a solution can be found?</a:t>
            </a:r>
            <a:endParaRPr sz="1800" dirty="0">
              <a:solidFill>
                <a:schemeClr val="dk1"/>
              </a:solidFill>
            </a:endParaRPr>
          </a:p>
          <a:p>
            <a:pPr marL="177800" lvl="0" indent="-222250" algn="l" rtl="0">
              <a:spcBef>
                <a:spcPts val="1200"/>
              </a:spcBef>
              <a:spcAft>
                <a:spcPts val="0"/>
              </a:spcAft>
              <a:buClr>
                <a:schemeClr val="dk1"/>
              </a:buClr>
              <a:buSzPts val="2100"/>
              <a:buChar char="▸"/>
            </a:pPr>
            <a:r>
              <a:rPr lang="en" sz="1800" dirty="0">
                <a:solidFill>
                  <a:schemeClr val="dk1"/>
                </a:solidFill>
              </a:rPr>
              <a:t>Can a solution feasibly be </a:t>
            </a:r>
            <a:r>
              <a:rPr lang="en" sz="1800" b="1" dirty="0">
                <a:solidFill>
                  <a:schemeClr val="dk1"/>
                </a:solidFill>
              </a:rPr>
              <a:t>deployed</a:t>
            </a:r>
            <a:r>
              <a:rPr lang="en" sz="1800" dirty="0">
                <a:solidFill>
                  <a:schemeClr val="dk1"/>
                </a:solidFill>
              </a:rPr>
              <a:t>?</a:t>
            </a:r>
            <a:endParaRPr sz="1800" dirty="0">
              <a:solidFill>
                <a:schemeClr val="dk1"/>
              </a:solidFill>
            </a:endParaRPr>
          </a:p>
          <a:p>
            <a:pPr marL="177800" lvl="0" indent="-222250" algn="l" rtl="0">
              <a:spcBef>
                <a:spcPts val="1200"/>
              </a:spcBef>
              <a:spcAft>
                <a:spcPts val="0"/>
              </a:spcAft>
              <a:buClr>
                <a:schemeClr val="dk1"/>
              </a:buClr>
              <a:buSzPts val="2100"/>
              <a:buChar char="▸"/>
            </a:pPr>
            <a:r>
              <a:rPr lang="en" sz="1800" dirty="0">
                <a:solidFill>
                  <a:schemeClr val="dk1"/>
                </a:solidFill>
              </a:rPr>
              <a:t>What are the potential </a:t>
            </a:r>
            <a:r>
              <a:rPr lang="en" sz="1800" b="1" dirty="0">
                <a:solidFill>
                  <a:schemeClr val="dk1"/>
                </a:solidFill>
              </a:rPr>
              <a:t>side effects </a:t>
            </a:r>
            <a:r>
              <a:rPr lang="en" sz="1800" dirty="0">
                <a:solidFill>
                  <a:schemeClr val="dk1"/>
                </a:solidFill>
              </a:rPr>
              <a:t>of deploying the candidate solution?</a:t>
            </a:r>
            <a:endParaRPr sz="1800" dirty="0">
              <a:solidFill>
                <a:schemeClr val="dk1"/>
              </a:solidFill>
            </a:endParaRPr>
          </a:p>
          <a:p>
            <a:pPr marL="177800" lvl="0" indent="-222250" algn="l" rtl="0">
              <a:spcBef>
                <a:spcPts val="1200"/>
              </a:spcBef>
              <a:spcAft>
                <a:spcPts val="1200"/>
              </a:spcAft>
              <a:buSzPts val="2100"/>
              <a:buFont typeface="Source Sans Pro"/>
              <a:buChar char="▸"/>
            </a:pPr>
            <a:r>
              <a:rPr lang="en" sz="1800" dirty="0">
                <a:solidFill>
                  <a:schemeClr val="dk1"/>
                </a:solidFill>
              </a:rPr>
              <a:t>Who are the </a:t>
            </a:r>
            <a:r>
              <a:rPr lang="en" sz="1800" b="1" dirty="0">
                <a:solidFill>
                  <a:schemeClr val="dk1"/>
                </a:solidFill>
              </a:rPr>
              <a:t>relevant stakeholders </a:t>
            </a:r>
            <a:r>
              <a:rPr lang="en" sz="1800" dirty="0">
                <a:solidFill>
                  <a:schemeClr val="dk1"/>
                </a:solidFill>
              </a:rPr>
              <a:t>who are involved in or affected by the application?</a:t>
            </a:r>
            <a:endParaRPr sz="1800" dirty="0">
              <a:solidFill>
                <a:schemeClr val="dk1"/>
              </a:solidFill>
            </a:endParaRPr>
          </a:p>
        </p:txBody>
      </p:sp>
      <p:sp>
        <p:nvSpPr>
          <p:cNvPr id="870" name="Google Shape;870;p112"/>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44</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3"/>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Key considerations</a:t>
            </a:r>
            <a:endParaRPr/>
          </a:p>
        </p:txBody>
      </p:sp>
      <p:sp>
        <p:nvSpPr>
          <p:cNvPr id="877" name="Google Shape;877;p113"/>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8" name="Google Shape;878;p113"/>
          <p:cNvSpPr txBox="1">
            <a:spLocks noGrp="1"/>
          </p:cNvSpPr>
          <p:nvPr>
            <p:ph type="body" idx="1"/>
          </p:nvPr>
        </p:nvSpPr>
        <p:spPr>
          <a:xfrm>
            <a:off x="628500" y="918000"/>
            <a:ext cx="79560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a:solidFill>
                  <a:schemeClr val="dk1"/>
                </a:solidFill>
              </a:rPr>
              <a:t>ML is not a silver bullet and is only relevant sometimes</a:t>
            </a:r>
            <a:endParaRPr>
              <a:solidFill>
                <a:schemeClr val="dk1"/>
              </a:solidFill>
            </a:endParaRPr>
          </a:p>
          <a:p>
            <a:pPr marL="0" lvl="0" indent="0" algn="l" rtl="0">
              <a:spcBef>
                <a:spcPts val="800"/>
              </a:spcBef>
              <a:spcAft>
                <a:spcPts val="0"/>
              </a:spcAft>
              <a:buNone/>
            </a:pPr>
            <a:r>
              <a:rPr lang="en">
                <a:solidFill>
                  <a:schemeClr val="dk1"/>
                </a:solidFill>
              </a:rPr>
              <a:t>High-impact applications are not always flashy</a:t>
            </a:r>
            <a:endParaRPr>
              <a:solidFill>
                <a:schemeClr val="dk1"/>
              </a:solidFill>
            </a:endParaRPr>
          </a:p>
          <a:p>
            <a:pPr marL="0" lvl="0" indent="0" algn="l" rtl="0">
              <a:spcBef>
                <a:spcPts val="800"/>
              </a:spcBef>
              <a:spcAft>
                <a:spcPts val="0"/>
              </a:spcAft>
              <a:buNone/>
            </a:pPr>
            <a:r>
              <a:rPr lang="en">
                <a:solidFill>
                  <a:schemeClr val="dk1"/>
                </a:solidFill>
              </a:rPr>
              <a:t>Sophisticated algorithms can be required, but aren't always</a:t>
            </a:r>
            <a:endParaRPr>
              <a:solidFill>
                <a:schemeClr val="dk1"/>
              </a:solidFill>
            </a:endParaRPr>
          </a:p>
          <a:p>
            <a:pPr marL="0" lvl="0" indent="0" algn="l" rtl="0">
              <a:lnSpc>
                <a:spcPct val="100000"/>
              </a:lnSpc>
              <a:spcBef>
                <a:spcPts val="800"/>
              </a:spcBef>
              <a:spcAft>
                <a:spcPts val="0"/>
              </a:spcAft>
              <a:buNone/>
            </a:pPr>
            <a:r>
              <a:rPr lang="en">
                <a:solidFill>
                  <a:schemeClr val="dk1"/>
                </a:solidFill>
              </a:rPr>
              <a:t>Interdisciplinary collaboration</a:t>
            </a:r>
            <a:endParaRPr>
              <a:solidFill>
                <a:schemeClr val="dk1"/>
              </a:solidFill>
            </a:endParaRPr>
          </a:p>
          <a:p>
            <a:pPr marL="457200" lvl="0" indent="-342900" algn="l" rtl="0">
              <a:lnSpc>
                <a:spcPct val="100000"/>
              </a:lnSpc>
              <a:spcBef>
                <a:spcPts val="400"/>
              </a:spcBef>
              <a:spcAft>
                <a:spcPts val="0"/>
              </a:spcAft>
              <a:buClr>
                <a:schemeClr val="dk1"/>
              </a:buClr>
              <a:buSzPts val="1800"/>
              <a:buChar char="▸"/>
            </a:pPr>
            <a:r>
              <a:rPr lang="en" sz="1800">
                <a:solidFill>
                  <a:schemeClr val="dk1"/>
                </a:solidFill>
              </a:rPr>
              <a:t>Scoping the right problems</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Incorporating relevant domain information</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Shaping pathways to impact</a:t>
            </a:r>
            <a:endParaRPr sz="1800">
              <a:solidFill>
                <a:schemeClr val="dk1"/>
              </a:solidFill>
            </a:endParaRPr>
          </a:p>
          <a:p>
            <a:pPr marL="0" lvl="0" indent="0" algn="l" rtl="0">
              <a:lnSpc>
                <a:spcPct val="100000"/>
              </a:lnSpc>
              <a:spcBef>
                <a:spcPts val="800"/>
              </a:spcBef>
              <a:spcAft>
                <a:spcPts val="0"/>
              </a:spcAft>
              <a:buNone/>
            </a:pPr>
            <a:r>
              <a:rPr lang="en">
                <a:solidFill>
                  <a:schemeClr val="dk1"/>
                </a:solidFill>
              </a:rPr>
              <a:t>Equity considerations</a:t>
            </a:r>
            <a:endParaRPr>
              <a:solidFill>
                <a:schemeClr val="dk1"/>
              </a:solidFill>
            </a:endParaRPr>
          </a:p>
          <a:p>
            <a:pPr marL="457200" lvl="0" indent="-342900" algn="l" rtl="0">
              <a:lnSpc>
                <a:spcPct val="100000"/>
              </a:lnSpc>
              <a:spcBef>
                <a:spcPts val="400"/>
              </a:spcBef>
              <a:spcAft>
                <a:spcPts val="0"/>
              </a:spcAft>
              <a:buSzPts val="1800"/>
              <a:buChar char="▸"/>
            </a:pPr>
            <a:r>
              <a:rPr lang="en" sz="1800">
                <a:solidFill>
                  <a:schemeClr val="dk1"/>
                </a:solidFill>
              </a:rPr>
              <a:t>Empowering diverse stakeholders</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Selecting and prioritizing problems</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Ensuring data is representative</a:t>
            </a:r>
            <a:endParaRPr sz="1800">
              <a:solidFill>
                <a:schemeClr val="dk1"/>
              </a:solidFill>
            </a:endParaRPr>
          </a:p>
        </p:txBody>
      </p:sp>
      <p:sp>
        <p:nvSpPr>
          <p:cNvPr id="879" name="Google Shape;879;p113"/>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45</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7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7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7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14"/>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886" name="Google Shape;886;p114"/>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7" name="Google Shape;887;p114"/>
          <p:cNvSpPr/>
          <p:nvPr/>
        </p:nvSpPr>
        <p:spPr>
          <a:xfrm>
            <a:off x="523875" y="1717482"/>
            <a:ext cx="5953800" cy="1423283"/>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4"/>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dirty="0">
                <a:solidFill>
                  <a:schemeClr val="dk1"/>
                </a:solidFill>
              </a:rPr>
              <a:t>Introduction to climate change</a:t>
            </a:r>
            <a:endParaRPr sz="1800" dirty="0">
              <a:solidFill>
                <a:schemeClr val="dk1"/>
              </a:solidFill>
            </a:endParaRPr>
          </a:p>
          <a:p>
            <a:pPr marL="0" lvl="0" indent="0" algn="l" rtl="0">
              <a:spcBef>
                <a:spcPts val="800"/>
              </a:spcBef>
              <a:spcAft>
                <a:spcPts val="0"/>
              </a:spcAft>
              <a:buNone/>
            </a:pPr>
            <a:r>
              <a:rPr lang="en" sz="1800" dirty="0">
                <a:solidFill>
                  <a:schemeClr val="dk1"/>
                </a:solidFill>
              </a:rPr>
              <a:t>Opportunities for ML in climate action</a:t>
            </a:r>
            <a:endParaRPr sz="1800" dirty="0">
              <a:solidFill>
                <a:schemeClr val="dk1"/>
              </a:solidFill>
            </a:endParaRPr>
          </a:p>
          <a:p>
            <a:pPr marL="0" lvl="0" indent="0" algn="l" rtl="0">
              <a:lnSpc>
                <a:spcPct val="100000"/>
              </a:lnSpc>
              <a:spcBef>
                <a:spcPts val="800"/>
              </a:spcBef>
              <a:spcAft>
                <a:spcPts val="0"/>
              </a:spcAft>
              <a:buNone/>
            </a:pPr>
            <a:r>
              <a:rPr lang="en" sz="1800" b="1" dirty="0">
                <a:solidFill>
                  <a:schemeClr val="dk1"/>
                </a:solidFill>
              </a:rPr>
              <a:t>Research challenges</a:t>
            </a:r>
            <a:endParaRPr sz="1800" b="1" dirty="0">
              <a:solidFill>
                <a:schemeClr val="dk1"/>
              </a:solidFill>
            </a:endParaRPr>
          </a:p>
          <a:p>
            <a:pPr marL="457200" lvl="0" indent="-342900" algn="l" rtl="0">
              <a:spcBef>
                <a:spcPts val="400"/>
              </a:spcBef>
              <a:spcAft>
                <a:spcPts val="0"/>
              </a:spcAft>
              <a:buClr>
                <a:schemeClr val="dk1"/>
              </a:buClr>
              <a:buSzPts val="1800"/>
              <a:buChar char="▸"/>
            </a:pPr>
            <a:r>
              <a:rPr lang="en" sz="1800" dirty="0">
                <a:solidFill>
                  <a:schemeClr val="dk1"/>
                </a:solidFill>
              </a:rPr>
              <a:t>Physics-informed and robust ML</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Interpretable ML and uncertainty quantification</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Generalization and causality</a:t>
            </a:r>
            <a:endParaRPr sz="1800" dirty="0">
              <a:solidFill>
                <a:schemeClr val="dk1"/>
              </a:solidFill>
            </a:endParaRPr>
          </a:p>
          <a:p>
            <a:pPr marL="0" lvl="0" indent="0" algn="l" rtl="0">
              <a:spcBef>
                <a:spcPts val="800"/>
              </a:spcBef>
              <a:spcAft>
                <a:spcPts val="0"/>
              </a:spcAft>
              <a:buNone/>
            </a:pPr>
            <a:r>
              <a:rPr lang="en" sz="1800" dirty="0">
                <a:solidFill>
                  <a:schemeClr val="dk1"/>
                </a:solidFill>
              </a:rPr>
              <a:t>Example projects</a:t>
            </a:r>
            <a:endParaRPr sz="1800" dirty="0">
              <a:solidFill>
                <a:schemeClr val="dk1"/>
              </a:solidFill>
            </a:endParaRPr>
          </a:p>
          <a:p>
            <a:pPr marL="0" lvl="0" indent="0" algn="l" rtl="0">
              <a:spcBef>
                <a:spcPts val="800"/>
              </a:spcBef>
              <a:spcAft>
                <a:spcPts val="0"/>
              </a:spcAft>
              <a:buNone/>
            </a:pPr>
            <a:r>
              <a:rPr lang="en" sz="1800" dirty="0">
                <a:solidFill>
                  <a:schemeClr val="dk1"/>
                </a:solidFill>
              </a:rPr>
              <a:t>Is ML a help or hindrance for climate action?</a:t>
            </a:r>
            <a:endParaRPr sz="1800" dirty="0">
              <a:solidFill>
                <a:schemeClr val="dk1"/>
              </a:solidFill>
            </a:endParaRPr>
          </a:p>
          <a:p>
            <a:pPr marL="0" lvl="0" indent="0" algn="l" rtl="0">
              <a:spcBef>
                <a:spcPts val="800"/>
              </a:spcBef>
              <a:spcAft>
                <a:spcPts val="0"/>
              </a:spcAft>
              <a:buNone/>
            </a:pPr>
            <a:r>
              <a:rPr lang="en" sz="1800" dirty="0">
                <a:solidFill>
                  <a:schemeClr val="dk1"/>
                </a:solidFill>
              </a:rPr>
              <a:t>Considerations for research and deployment</a:t>
            </a:r>
            <a:endParaRPr sz="1800" dirty="0">
              <a:solidFill>
                <a:schemeClr val="dk1"/>
              </a:solidFill>
            </a:endParaRPr>
          </a:p>
          <a:p>
            <a:pPr marL="0" lvl="0" indent="0" algn="l" rtl="0">
              <a:spcBef>
                <a:spcPts val="800"/>
              </a:spcBef>
              <a:spcAft>
                <a:spcPts val="0"/>
              </a:spcAft>
              <a:buNone/>
            </a:pPr>
            <a:r>
              <a:rPr lang="en" sz="1800" dirty="0">
                <a:solidFill>
                  <a:schemeClr val="dk1"/>
                </a:solidFill>
              </a:rPr>
              <a:t>Takeaways and how to get involved</a:t>
            </a:r>
            <a:endParaRPr sz="1800" dirty="0">
              <a:solidFill>
                <a:schemeClr val="dk1"/>
              </a:solidFill>
            </a:endParaRPr>
          </a:p>
          <a:p>
            <a:pPr marL="0" lvl="0" indent="0" algn="l" rtl="0">
              <a:spcBef>
                <a:spcPts val="1200"/>
              </a:spcBef>
              <a:spcAft>
                <a:spcPts val="1200"/>
              </a:spcAft>
              <a:buNone/>
            </a:pPr>
            <a:endParaRPr sz="1800" dirty="0">
              <a:solidFill>
                <a:schemeClr val="dk1"/>
              </a:solidFill>
            </a:endParaRPr>
          </a:p>
        </p:txBody>
      </p:sp>
      <p:sp>
        <p:nvSpPr>
          <p:cNvPr id="889" name="Google Shape;889;p114"/>
          <p:cNvSpPr/>
          <p:nvPr/>
        </p:nvSpPr>
        <p:spPr>
          <a:xfrm>
            <a:off x="6926925" y="1551500"/>
            <a:ext cx="2057400" cy="2206800"/>
          </a:xfrm>
          <a:prstGeom prst="wedgeRoundRectCallout">
            <a:avLst>
              <a:gd name="adj1" fmla="val -65979"/>
              <a:gd name="adj2" fmla="val -25820"/>
              <a:gd name="adj3" fmla="val 0"/>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Source Sans Pro"/>
                <a:ea typeface="Source Sans Pro"/>
                <a:cs typeface="Source Sans Pro"/>
                <a:sym typeface="Source Sans Pro"/>
              </a:rPr>
              <a:t>Example areas for ML innovation in climate work</a:t>
            </a:r>
            <a:endParaRPr sz="1800" dirty="0">
              <a:latin typeface="Source Sans Pro"/>
              <a:ea typeface="Source Sans Pro"/>
              <a:cs typeface="Source Sans Pro"/>
              <a:sym typeface="Source Sans Pro"/>
            </a:endParaRPr>
          </a:p>
          <a:p>
            <a:pPr marL="0" lvl="0" indent="0" algn="ctr" rtl="0">
              <a:spcBef>
                <a:spcPts val="0"/>
              </a:spcBef>
              <a:spcAft>
                <a:spcPts val="0"/>
              </a:spcAft>
              <a:buNone/>
            </a:pPr>
            <a:endParaRPr sz="1800" dirty="0">
              <a:latin typeface="Source Sans Pro"/>
              <a:ea typeface="Source Sans Pro"/>
              <a:cs typeface="Source Sans Pro"/>
              <a:sym typeface="Source Sans Pro"/>
            </a:endParaRPr>
          </a:p>
          <a:p>
            <a:pPr marL="0" lvl="0" indent="0" algn="ctr" rtl="0">
              <a:spcBef>
                <a:spcPts val="0"/>
              </a:spcBef>
              <a:spcAft>
                <a:spcPts val="0"/>
              </a:spcAft>
              <a:buNone/>
            </a:pPr>
            <a:r>
              <a:rPr lang="en" sz="1800" dirty="0">
                <a:latin typeface="Source Sans Pro"/>
                <a:ea typeface="Source Sans Pro"/>
                <a:cs typeface="Source Sans Pro"/>
                <a:sym typeface="Source Sans Pro"/>
              </a:rPr>
              <a:t>How problem demands inform novel methods</a:t>
            </a:r>
            <a:endParaRPr sz="1800" dirty="0">
              <a:latin typeface="Source Sans Pro"/>
              <a:ea typeface="Source Sans Pro"/>
              <a:cs typeface="Source Sans Pro"/>
              <a:sym typeface="Source Sans Pr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15"/>
          <p:cNvSpPr/>
          <p:nvPr/>
        </p:nvSpPr>
        <p:spPr>
          <a:xfrm>
            <a:off x="523875" y="2079697"/>
            <a:ext cx="5953800" cy="339900"/>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5"/>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897" name="Google Shape;897;p115"/>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8" name="Google Shape;898;p115"/>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a:solidFill>
                  <a:schemeClr val="dk1"/>
                </a:solidFill>
              </a:rPr>
              <a:t>Introduction to climate change</a:t>
            </a:r>
            <a:endParaRPr sz="1800">
              <a:solidFill>
                <a:schemeClr val="dk1"/>
              </a:solidFill>
            </a:endParaRPr>
          </a:p>
          <a:p>
            <a:pPr marL="0" lvl="0" indent="0" algn="l" rtl="0">
              <a:spcBef>
                <a:spcPts val="800"/>
              </a:spcBef>
              <a:spcAft>
                <a:spcPts val="0"/>
              </a:spcAft>
              <a:buNone/>
            </a:pPr>
            <a:r>
              <a:rPr lang="en" sz="1800">
                <a:solidFill>
                  <a:schemeClr val="dk1"/>
                </a:solidFill>
              </a:rPr>
              <a:t>Opportunities for ML in climate action</a:t>
            </a:r>
            <a:endParaRPr sz="1800">
              <a:solidFill>
                <a:schemeClr val="dk1"/>
              </a:solidFill>
            </a:endParaRPr>
          </a:p>
          <a:p>
            <a:pPr marL="0" lvl="0" indent="0" algn="l" rtl="0">
              <a:lnSpc>
                <a:spcPct val="100000"/>
              </a:lnSpc>
              <a:spcBef>
                <a:spcPts val="800"/>
              </a:spcBef>
              <a:spcAft>
                <a:spcPts val="0"/>
              </a:spcAft>
              <a:buNone/>
            </a:pPr>
            <a:r>
              <a:rPr lang="en" sz="1800">
                <a:solidFill>
                  <a:schemeClr val="dk1"/>
                </a:solidFill>
              </a:rPr>
              <a:t>Research challenges</a:t>
            </a:r>
            <a:endParaRPr sz="1800">
              <a:solidFill>
                <a:schemeClr val="dk1"/>
              </a:solidFill>
            </a:endParaRPr>
          </a:p>
          <a:p>
            <a:pPr marL="457200" lvl="0" indent="-342900" algn="l" rtl="0">
              <a:spcBef>
                <a:spcPts val="400"/>
              </a:spcBef>
              <a:spcAft>
                <a:spcPts val="0"/>
              </a:spcAft>
              <a:buClr>
                <a:schemeClr val="dk1"/>
              </a:buClr>
              <a:buSzPts val="1800"/>
              <a:buChar char="▸"/>
            </a:pPr>
            <a:r>
              <a:rPr lang="en" sz="1800" b="1">
                <a:solidFill>
                  <a:schemeClr val="dk1"/>
                </a:solidFill>
              </a:rPr>
              <a:t>Physics-informed and robust ML</a:t>
            </a:r>
            <a:endParaRPr sz="1800" b="1">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Interpretable ML and uncertainty quantification</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Generalization and causality</a:t>
            </a:r>
            <a:endParaRPr sz="1800">
              <a:solidFill>
                <a:schemeClr val="dk1"/>
              </a:solidFill>
            </a:endParaRPr>
          </a:p>
          <a:p>
            <a:pPr marL="0" lvl="0" indent="0" algn="l" rtl="0">
              <a:spcBef>
                <a:spcPts val="800"/>
              </a:spcBef>
              <a:spcAft>
                <a:spcPts val="0"/>
              </a:spcAft>
              <a:buNone/>
            </a:pPr>
            <a:r>
              <a:rPr lang="en" sz="1800">
                <a:solidFill>
                  <a:schemeClr val="dk1"/>
                </a:solidFill>
              </a:rPr>
              <a:t>Example projects</a:t>
            </a:r>
            <a:endParaRPr sz="1800">
              <a:solidFill>
                <a:schemeClr val="dk1"/>
              </a:solidFill>
            </a:endParaRPr>
          </a:p>
          <a:p>
            <a:pPr marL="0" lvl="0" indent="0" algn="l" rtl="0">
              <a:spcBef>
                <a:spcPts val="800"/>
              </a:spcBef>
              <a:spcAft>
                <a:spcPts val="0"/>
              </a:spcAft>
              <a:buNone/>
            </a:pPr>
            <a:r>
              <a:rPr lang="en" sz="1800">
                <a:solidFill>
                  <a:schemeClr val="dk1"/>
                </a:solidFill>
              </a:rPr>
              <a:t>Is ML a help or hindrance for climate action?</a:t>
            </a:r>
            <a:endParaRPr sz="1800">
              <a:solidFill>
                <a:schemeClr val="dk1"/>
              </a:solidFill>
            </a:endParaRPr>
          </a:p>
          <a:p>
            <a:pPr marL="0" lvl="0" indent="0" algn="l" rtl="0">
              <a:spcBef>
                <a:spcPts val="800"/>
              </a:spcBef>
              <a:spcAft>
                <a:spcPts val="0"/>
              </a:spcAft>
              <a:buNone/>
            </a:pPr>
            <a:r>
              <a:rPr lang="en" sz="1800">
                <a:solidFill>
                  <a:schemeClr val="dk1"/>
                </a:solidFill>
              </a:rPr>
              <a:t>Considerations for research and deployment</a:t>
            </a:r>
            <a:endParaRPr sz="1800">
              <a:solidFill>
                <a:schemeClr val="dk1"/>
              </a:solidFill>
            </a:endParaRPr>
          </a:p>
          <a:p>
            <a:pPr marL="0" lvl="0" indent="0" algn="l" rtl="0">
              <a:spcBef>
                <a:spcPts val="800"/>
              </a:spcBef>
              <a:spcAft>
                <a:spcPts val="0"/>
              </a:spcAft>
              <a:buNone/>
            </a:pPr>
            <a:r>
              <a:rPr lang="en" sz="1800">
                <a:solidFill>
                  <a:schemeClr val="dk1"/>
                </a:solidFill>
              </a:rPr>
              <a:t>Takeaways and how to get involved</a:t>
            </a:r>
            <a:endParaRPr sz="1800">
              <a:solidFill>
                <a:schemeClr val="dk1"/>
              </a:solidFill>
            </a:endParaRPr>
          </a:p>
          <a:p>
            <a:pPr marL="0" lvl="0" indent="0" algn="l" rtl="0">
              <a:spcBef>
                <a:spcPts val="1200"/>
              </a:spcBef>
              <a:spcAft>
                <a:spcPts val="1200"/>
              </a:spcAft>
              <a:buNone/>
            </a:pPr>
            <a:endParaRPr sz="1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16"/>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Physics &amp; engineering are central to climate action</a:t>
            </a:r>
            <a:endParaRPr b="1">
              <a:solidFill>
                <a:srgbClr val="0070C0"/>
              </a:solidFill>
              <a:latin typeface="Source Sans Pro"/>
              <a:ea typeface="Source Sans Pro"/>
              <a:cs typeface="Source Sans Pro"/>
              <a:sym typeface="Source Sans Pro"/>
            </a:endParaRPr>
          </a:p>
        </p:txBody>
      </p:sp>
      <p:grpSp>
        <p:nvGrpSpPr>
          <p:cNvPr id="904" name="Google Shape;904;p116"/>
          <p:cNvGrpSpPr/>
          <p:nvPr/>
        </p:nvGrpSpPr>
        <p:grpSpPr>
          <a:xfrm>
            <a:off x="218725" y="755625"/>
            <a:ext cx="2439300" cy="2273400"/>
            <a:chOff x="218725" y="755625"/>
            <a:chExt cx="2439300" cy="2273400"/>
          </a:xfrm>
        </p:grpSpPr>
        <p:sp>
          <p:nvSpPr>
            <p:cNvPr id="905" name="Google Shape;905;p116"/>
            <p:cNvSpPr/>
            <p:nvPr/>
          </p:nvSpPr>
          <p:spPr>
            <a:xfrm>
              <a:off x="218725" y="755625"/>
              <a:ext cx="2439300" cy="2273400"/>
            </a:xfrm>
            <a:prstGeom prst="rect">
              <a:avLst/>
            </a:prstGeom>
            <a:solidFill>
              <a:srgbClr val="FB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6" name="Google Shape;906;p116"/>
            <p:cNvPicPr preferRelativeResize="0"/>
            <p:nvPr/>
          </p:nvPicPr>
          <p:blipFill>
            <a:blip r:embed="rId3">
              <a:alphaModFix/>
            </a:blip>
            <a:stretch>
              <a:fillRect/>
            </a:stretch>
          </p:blipFill>
          <p:spPr>
            <a:xfrm>
              <a:off x="623038" y="1325313"/>
              <a:ext cx="1438964" cy="1640924"/>
            </a:xfrm>
            <a:prstGeom prst="rect">
              <a:avLst/>
            </a:prstGeom>
            <a:noFill/>
            <a:ln>
              <a:noFill/>
            </a:ln>
          </p:spPr>
        </p:pic>
        <p:sp>
          <p:nvSpPr>
            <p:cNvPr id="907" name="Google Shape;907;p116"/>
            <p:cNvSpPr txBox="1"/>
            <p:nvPr/>
          </p:nvSpPr>
          <p:spPr>
            <a:xfrm>
              <a:off x="220475" y="755625"/>
              <a:ext cx="1292700" cy="238500"/>
            </a:xfrm>
            <a:prstGeom prst="rect">
              <a:avLst/>
            </a:prstGeom>
            <a:solidFill>
              <a:srgbClr val="FFF2CC"/>
            </a:solid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100" b="1">
                  <a:solidFill>
                    <a:srgbClr val="000000"/>
                  </a:solidFill>
                  <a:latin typeface="Source Sans Pro"/>
                  <a:ea typeface="Source Sans Pro"/>
                  <a:cs typeface="Source Sans Pro"/>
                  <a:sym typeface="Source Sans Pro"/>
                </a:rPr>
                <a:t>Climate prediction</a:t>
              </a:r>
              <a:endParaRPr sz="1100">
                <a:solidFill>
                  <a:schemeClr val="dk1"/>
                </a:solidFill>
                <a:latin typeface="Calibri"/>
                <a:ea typeface="Calibri"/>
                <a:cs typeface="Calibri"/>
                <a:sym typeface="Calibri"/>
              </a:endParaRPr>
            </a:p>
          </p:txBody>
        </p:sp>
      </p:grpSp>
      <p:grpSp>
        <p:nvGrpSpPr>
          <p:cNvPr id="908" name="Google Shape;908;p116"/>
          <p:cNvGrpSpPr/>
          <p:nvPr/>
        </p:nvGrpSpPr>
        <p:grpSpPr>
          <a:xfrm>
            <a:off x="2797100" y="755625"/>
            <a:ext cx="2893800" cy="2273400"/>
            <a:chOff x="2797100" y="755625"/>
            <a:chExt cx="2893800" cy="2273400"/>
          </a:xfrm>
        </p:grpSpPr>
        <p:sp>
          <p:nvSpPr>
            <p:cNvPr id="909" name="Google Shape;909;p116"/>
            <p:cNvSpPr/>
            <p:nvPr/>
          </p:nvSpPr>
          <p:spPr>
            <a:xfrm>
              <a:off x="2797100" y="755625"/>
              <a:ext cx="2893800" cy="2273400"/>
            </a:xfrm>
            <a:prstGeom prst="rect">
              <a:avLst/>
            </a:prstGeom>
            <a:solidFill>
              <a:srgbClr val="FB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0" name="Google Shape;910;p116"/>
            <p:cNvPicPr preferRelativeResize="0"/>
            <p:nvPr/>
          </p:nvPicPr>
          <p:blipFill>
            <a:blip r:embed="rId4">
              <a:alphaModFix/>
            </a:blip>
            <a:stretch>
              <a:fillRect/>
            </a:stretch>
          </p:blipFill>
          <p:spPr>
            <a:xfrm>
              <a:off x="3359950" y="1372050"/>
              <a:ext cx="1705350" cy="1577975"/>
            </a:xfrm>
            <a:prstGeom prst="rect">
              <a:avLst/>
            </a:prstGeom>
            <a:noFill/>
            <a:ln>
              <a:noFill/>
            </a:ln>
          </p:spPr>
        </p:pic>
        <p:sp>
          <p:nvSpPr>
            <p:cNvPr id="911" name="Google Shape;911;p116"/>
            <p:cNvSpPr txBox="1"/>
            <p:nvPr/>
          </p:nvSpPr>
          <p:spPr>
            <a:xfrm>
              <a:off x="2797100" y="755625"/>
              <a:ext cx="1323000" cy="238500"/>
            </a:xfrm>
            <a:prstGeom prst="rect">
              <a:avLst/>
            </a:prstGeom>
            <a:solidFill>
              <a:srgbClr val="FFF2CC"/>
            </a:solid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100" b="1">
                  <a:latin typeface="Source Sans Pro"/>
                  <a:ea typeface="Source Sans Pro"/>
                  <a:cs typeface="Source Sans Pro"/>
                  <a:sym typeface="Source Sans Pro"/>
                </a:rPr>
                <a:t>Electricity systems</a:t>
              </a:r>
              <a:endParaRPr sz="1100">
                <a:solidFill>
                  <a:schemeClr val="dk1"/>
                </a:solidFill>
                <a:latin typeface="Calibri"/>
                <a:ea typeface="Calibri"/>
                <a:cs typeface="Calibri"/>
                <a:sym typeface="Calibri"/>
              </a:endParaRPr>
            </a:p>
          </p:txBody>
        </p:sp>
      </p:grpSp>
      <p:grpSp>
        <p:nvGrpSpPr>
          <p:cNvPr id="912" name="Google Shape;912;p116"/>
          <p:cNvGrpSpPr/>
          <p:nvPr/>
        </p:nvGrpSpPr>
        <p:grpSpPr>
          <a:xfrm>
            <a:off x="5767225" y="779025"/>
            <a:ext cx="3141300" cy="2273400"/>
            <a:chOff x="5767225" y="779025"/>
            <a:chExt cx="3141300" cy="2273400"/>
          </a:xfrm>
        </p:grpSpPr>
        <p:sp>
          <p:nvSpPr>
            <p:cNvPr id="913" name="Google Shape;913;p116"/>
            <p:cNvSpPr/>
            <p:nvPr/>
          </p:nvSpPr>
          <p:spPr>
            <a:xfrm>
              <a:off x="5767225" y="779025"/>
              <a:ext cx="3141300" cy="2273400"/>
            </a:xfrm>
            <a:prstGeom prst="rect">
              <a:avLst/>
            </a:prstGeom>
            <a:solidFill>
              <a:srgbClr val="FB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4" name="Google Shape;914;p116"/>
            <p:cNvPicPr preferRelativeResize="0"/>
            <p:nvPr/>
          </p:nvPicPr>
          <p:blipFill>
            <a:blip r:embed="rId5">
              <a:alphaModFix/>
            </a:blip>
            <a:stretch>
              <a:fillRect/>
            </a:stretch>
          </p:blipFill>
          <p:spPr>
            <a:xfrm>
              <a:off x="5944699" y="1312403"/>
              <a:ext cx="2786350" cy="1564924"/>
            </a:xfrm>
            <a:prstGeom prst="rect">
              <a:avLst/>
            </a:prstGeom>
            <a:noFill/>
            <a:ln>
              <a:noFill/>
            </a:ln>
          </p:spPr>
        </p:pic>
        <p:sp>
          <p:nvSpPr>
            <p:cNvPr id="915" name="Google Shape;915;p116"/>
            <p:cNvSpPr txBox="1"/>
            <p:nvPr/>
          </p:nvSpPr>
          <p:spPr>
            <a:xfrm>
              <a:off x="5767231" y="779025"/>
              <a:ext cx="1203000" cy="238500"/>
            </a:xfrm>
            <a:prstGeom prst="rect">
              <a:avLst/>
            </a:prstGeom>
            <a:solidFill>
              <a:srgbClr val="FFF2CC"/>
            </a:solid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100" b="1">
                  <a:latin typeface="Source Sans Pro"/>
                  <a:ea typeface="Source Sans Pro"/>
                  <a:cs typeface="Source Sans Pro"/>
                  <a:sym typeface="Source Sans Pro"/>
                </a:rPr>
                <a:t>Buildings &amp; cities</a:t>
              </a:r>
              <a:endParaRPr sz="1100">
                <a:solidFill>
                  <a:schemeClr val="dk1"/>
                </a:solidFill>
                <a:latin typeface="Calibri"/>
                <a:ea typeface="Calibri"/>
                <a:cs typeface="Calibri"/>
                <a:sym typeface="Calibri"/>
              </a:endParaRPr>
            </a:p>
          </p:txBody>
        </p:sp>
      </p:grpSp>
      <p:grpSp>
        <p:nvGrpSpPr>
          <p:cNvPr id="916" name="Google Shape;916;p116"/>
          <p:cNvGrpSpPr/>
          <p:nvPr/>
        </p:nvGrpSpPr>
        <p:grpSpPr>
          <a:xfrm>
            <a:off x="220475" y="3141725"/>
            <a:ext cx="2439300" cy="1903874"/>
            <a:chOff x="220475" y="3141725"/>
            <a:chExt cx="2439300" cy="1903874"/>
          </a:xfrm>
        </p:grpSpPr>
        <p:sp>
          <p:nvSpPr>
            <p:cNvPr id="917" name="Google Shape;917;p116"/>
            <p:cNvSpPr/>
            <p:nvPr/>
          </p:nvSpPr>
          <p:spPr>
            <a:xfrm>
              <a:off x="220475" y="3141725"/>
              <a:ext cx="2439300" cy="1842600"/>
            </a:xfrm>
            <a:prstGeom prst="rect">
              <a:avLst/>
            </a:prstGeom>
            <a:solidFill>
              <a:srgbClr val="FB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8" name="Google Shape;918;p116"/>
            <p:cNvPicPr preferRelativeResize="0"/>
            <p:nvPr/>
          </p:nvPicPr>
          <p:blipFill>
            <a:blip r:embed="rId6">
              <a:alphaModFix/>
            </a:blip>
            <a:stretch>
              <a:fillRect/>
            </a:stretch>
          </p:blipFill>
          <p:spPr>
            <a:xfrm>
              <a:off x="396150" y="3721165"/>
              <a:ext cx="2034900" cy="1324434"/>
            </a:xfrm>
            <a:prstGeom prst="rect">
              <a:avLst/>
            </a:prstGeom>
            <a:noFill/>
            <a:ln>
              <a:noFill/>
            </a:ln>
          </p:spPr>
        </p:pic>
        <p:sp>
          <p:nvSpPr>
            <p:cNvPr id="919" name="Google Shape;919;p116"/>
            <p:cNvSpPr txBox="1"/>
            <p:nvPr/>
          </p:nvSpPr>
          <p:spPr>
            <a:xfrm>
              <a:off x="223764" y="3141725"/>
              <a:ext cx="1080249" cy="238497"/>
            </a:xfrm>
            <a:prstGeom prst="rect">
              <a:avLst/>
            </a:prstGeom>
            <a:solidFill>
              <a:srgbClr val="FFF2CC"/>
            </a:solid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100" b="1" dirty="0">
                  <a:latin typeface="Source Sans Pro"/>
                  <a:ea typeface="Source Sans Pro"/>
                  <a:cs typeface="Source Sans Pro"/>
                  <a:sym typeface="Source Sans Pro"/>
                </a:rPr>
                <a:t>Transportation</a:t>
              </a:r>
              <a:endParaRPr sz="1100" dirty="0">
                <a:solidFill>
                  <a:schemeClr val="dk1"/>
                </a:solidFill>
                <a:latin typeface="Calibri"/>
                <a:ea typeface="Calibri"/>
                <a:cs typeface="Calibri"/>
                <a:sym typeface="Calibri"/>
              </a:endParaRPr>
            </a:p>
          </p:txBody>
        </p:sp>
      </p:grpSp>
      <p:grpSp>
        <p:nvGrpSpPr>
          <p:cNvPr id="920" name="Google Shape;920;p116"/>
          <p:cNvGrpSpPr/>
          <p:nvPr/>
        </p:nvGrpSpPr>
        <p:grpSpPr>
          <a:xfrm>
            <a:off x="2797100" y="3141725"/>
            <a:ext cx="2893800" cy="1842600"/>
            <a:chOff x="2797100" y="3141725"/>
            <a:chExt cx="2893800" cy="1842600"/>
          </a:xfrm>
        </p:grpSpPr>
        <p:sp>
          <p:nvSpPr>
            <p:cNvPr id="921" name="Google Shape;921;p116"/>
            <p:cNvSpPr/>
            <p:nvPr/>
          </p:nvSpPr>
          <p:spPr>
            <a:xfrm>
              <a:off x="2797100" y="3141725"/>
              <a:ext cx="2893800" cy="1842600"/>
            </a:xfrm>
            <a:prstGeom prst="rect">
              <a:avLst/>
            </a:prstGeom>
            <a:solidFill>
              <a:srgbClr val="FB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2" name="Google Shape;922;p116"/>
            <p:cNvPicPr preferRelativeResize="0"/>
            <p:nvPr/>
          </p:nvPicPr>
          <p:blipFill>
            <a:blip r:embed="rId7">
              <a:alphaModFix/>
            </a:blip>
            <a:stretch>
              <a:fillRect/>
            </a:stretch>
          </p:blipFill>
          <p:spPr>
            <a:xfrm>
              <a:off x="2821982" y="3718205"/>
              <a:ext cx="2844024" cy="1166400"/>
            </a:xfrm>
            <a:prstGeom prst="rect">
              <a:avLst/>
            </a:prstGeom>
            <a:noFill/>
            <a:ln>
              <a:noFill/>
            </a:ln>
          </p:spPr>
        </p:pic>
        <p:sp>
          <p:nvSpPr>
            <p:cNvPr id="923" name="Google Shape;923;p116"/>
            <p:cNvSpPr txBox="1"/>
            <p:nvPr/>
          </p:nvSpPr>
          <p:spPr>
            <a:xfrm>
              <a:off x="2797100" y="3145000"/>
              <a:ext cx="699900" cy="238500"/>
            </a:xfrm>
            <a:prstGeom prst="rect">
              <a:avLst/>
            </a:prstGeom>
            <a:solidFill>
              <a:srgbClr val="FFF2CC"/>
            </a:solid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100" b="1">
                  <a:latin typeface="Source Sans Pro"/>
                  <a:ea typeface="Source Sans Pro"/>
                  <a:cs typeface="Source Sans Pro"/>
                  <a:sym typeface="Source Sans Pro"/>
                </a:rPr>
                <a:t>Industry</a:t>
              </a:r>
              <a:endParaRPr sz="1100">
                <a:solidFill>
                  <a:schemeClr val="dk1"/>
                </a:solidFill>
                <a:latin typeface="Calibri"/>
                <a:ea typeface="Calibri"/>
                <a:cs typeface="Calibri"/>
                <a:sym typeface="Calibri"/>
              </a:endParaRPr>
            </a:p>
          </p:txBody>
        </p:sp>
      </p:grpSp>
      <p:grpSp>
        <p:nvGrpSpPr>
          <p:cNvPr id="924" name="Google Shape;924;p116"/>
          <p:cNvGrpSpPr/>
          <p:nvPr/>
        </p:nvGrpSpPr>
        <p:grpSpPr>
          <a:xfrm>
            <a:off x="5789925" y="3141575"/>
            <a:ext cx="3141300" cy="1842600"/>
            <a:chOff x="5789925" y="3141575"/>
            <a:chExt cx="3141300" cy="1842600"/>
          </a:xfrm>
        </p:grpSpPr>
        <p:sp>
          <p:nvSpPr>
            <p:cNvPr id="925" name="Google Shape;925;p116"/>
            <p:cNvSpPr/>
            <p:nvPr/>
          </p:nvSpPr>
          <p:spPr>
            <a:xfrm>
              <a:off x="5789925" y="3141575"/>
              <a:ext cx="3141300" cy="1842600"/>
            </a:xfrm>
            <a:prstGeom prst="rect">
              <a:avLst/>
            </a:prstGeom>
            <a:solidFill>
              <a:srgbClr val="FB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6" name="Google Shape;926;p116"/>
            <p:cNvPicPr preferRelativeResize="0"/>
            <p:nvPr/>
          </p:nvPicPr>
          <p:blipFill>
            <a:blip r:embed="rId8">
              <a:alphaModFix/>
            </a:blip>
            <a:stretch>
              <a:fillRect/>
            </a:stretch>
          </p:blipFill>
          <p:spPr>
            <a:xfrm>
              <a:off x="5934413" y="3687816"/>
              <a:ext cx="2825638" cy="1233050"/>
            </a:xfrm>
            <a:prstGeom prst="rect">
              <a:avLst/>
            </a:prstGeom>
            <a:noFill/>
            <a:ln>
              <a:noFill/>
            </a:ln>
          </p:spPr>
        </p:pic>
        <p:sp>
          <p:nvSpPr>
            <p:cNvPr id="927" name="Google Shape;927;p116"/>
            <p:cNvSpPr txBox="1"/>
            <p:nvPr/>
          </p:nvSpPr>
          <p:spPr>
            <a:xfrm>
              <a:off x="5789925" y="3145000"/>
              <a:ext cx="1507800" cy="238500"/>
            </a:xfrm>
            <a:prstGeom prst="rect">
              <a:avLst/>
            </a:prstGeom>
            <a:solidFill>
              <a:srgbClr val="FFF2CC"/>
            </a:solid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100" b="1">
                  <a:latin typeface="Source Sans Pro"/>
                  <a:ea typeface="Source Sans Pro"/>
                  <a:cs typeface="Source Sans Pro"/>
                  <a:sym typeface="Source Sans Pro"/>
                </a:rPr>
                <a:t>Land use (agriculture)</a:t>
              </a:r>
              <a:endParaRPr sz="1100">
                <a:solidFill>
                  <a:schemeClr val="dk1"/>
                </a:solidFill>
                <a:latin typeface="Calibri"/>
                <a:ea typeface="Calibri"/>
                <a:cs typeface="Calibri"/>
                <a:sym typeface="Calibri"/>
              </a:endParaRPr>
            </a:p>
          </p:txBody>
        </p:sp>
      </p:grpSp>
      <p:sp>
        <p:nvSpPr>
          <p:cNvPr id="928" name="Google Shape;928;p116"/>
          <p:cNvSpPr txBox="1"/>
          <p:nvPr/>
        </p:nvSpPr>
        <p:spPr>
          <a:xfrm>
            <a:off x="218722" y="953369"/>
            <a:ext cx="243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Source Sans Pro"/>
                <a:ea typeface="Source Sans Pro"/>
                <a:cs typeface="Source Sans Pro"/>
                <a:sym typeface="Source Sans Pro"/>
              </a:rPr>
              <a:t>Earth, atmospheric, oceanic modeling</a:t>
            </a:r>
            <a:endParaRPr sz="1100" i="1">
              <a:latin typeface="Source Sans Pro"/>
              <a:ea typeface="Source Sans Pro"/>
              <a:cs typeface="Source Sans Pro"/>
              <a:sym typeface="Source Sans Pro"/>
            </a:endParaRPr>
          </a:p>
        </p:txBody>
      </p:sp>
      <p:sp>
        <p:nvSpPr>
          <p:cNvPr id="929" name="Google Shape;929;p116"/>
          <p:cNvSpPr txBox="1"/>
          <p:nvPr/>
        </p:nvSpPr>
        <p:spPr>
          <a:xfrm>
            <a:off x="3433406" y="1083697"/>
            <a:ext cx="2439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Source Sans Pro"/>
                <a:ea typeface="Source Sans Pro"/>
                <a:cs typeface="Source Sans Pro"/>
                <a:sym typeface="Source Sans Pro"/>
              </a:rPr>
              <a:t>Power system optimization &amp; control</a:t>
            </a:r>
            <a:endParaRPr sz="1100" i="1">
              <a:latin typeface="Source Sans Pro"/>
              <a:ea typeface="Source Sans Pro"/>
              <a:cs typeface="Source Sans Pro"/>
              <a:sym typeface="Source Sans Pro"/>
            </a:endParaRPr>
          </a:p>
          <a:p>
            <a:pPr marL="0" lvl="0" indent="0" algn="l" rtl="0">
              <a:spcBef>
                <a:spcPts val="0"/>
              </a:spcBef>
              <a:spcAft>
                <a:spcPts val="0"/>
              </a:spcAft>
              <a:buNone/>
            </a:pPr>
            <a:endParaRPr sz="1100" i="1">
              <a:latin typeface="Source Sans Pro"/>
              <a:ea typeface="Source Sans Pro"/>
              <a:cs typeface="Source Sans Pro"/>
              <a:sym typeface="Source Sans Pro"/>
            </a:endParaRPr>
          </a:p>
        </p:txBody>
      </p:sp>
      <p:sp>
        <p:nvSpPr>
          <p:cNvPr id="930" name="Google Shape;930;p116"/>
          <p:cNvSpPr txBox="1"/>
          <p:nvPr/>
        </p:nvSpPr>
        <p:spPr>
          <a:xfrm>
            <a:off x="6717956" y="1095828"/>
            <a:ext cx="243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Source Sans Pro"/>
                <a:ea typeface="Source Sans Pro"/>
                <a:cs typeface="Source Sans Pro"/>
                <a:sym typeface="Source Sans Pro"/>
              </a:rPr>
              <a:t>Building heating &amp; cooling control</a:t>
            </a:r>
            <a:endParaRPr sz="1100" i="1">
              <a:latin typeface="Source Sans Pro"/>
              <a:ea typeface="Source Sans Pro"/>
              <a:cs typeface="Source Sans Pro"/>
              <a:sym typeface="Source Sans Pro"/>
            </a:endParaRPr>
          </a:p>
        </p:txBody>
      </p:sp>
      <p:sp>
        <p:nvSpPr>
          <p:cNvPr id="931" name="Google Shape;931;p116"/>
          <p:cNvSpPr txBox="1"/>
          <p:nvPr/>
        </p:nvSpPr>
        <p:spPr>
          <a:xfrm>
            <a:off x="193962" y="3297428"/>
            <a:ext cx="2439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Source Sans Pro"/>
                <a:ea typeface="Source Sans Pro"/>
                <a:cs typeface="Source Sans Pro"/>
                <a:sym typeface="Source Sans Pro"/>
              </a:rPr>
              <a:t>Aerodynamic efficiency modeling</a:t>
            </a:r>
            <a:endParaRPr sz="1100" i="1">
              <a:latin typeface="Source Sans Pro"/>
              <a:ea typeface="Source Sans Pro"/>
              <a:cs typeface="Source Sans Pro"/>
              <a:sym typeface="Source Sans Pro"/>
            </a:endParaRPr>
          </a:p>
          <a:p>
            <a:pPr marL="0" lvl="0" indent="0" algn="l" rtl="0">
              <a:spcBef>
                <a:spcPts val="0"/>
              </a:spcBef>
              <a:spcAft>
                <a:spcPts val="0"/>
              </a:spcAft>
              <a:buNone/>
            </a:pPr>
            <a:endParaRPr sz="1100" i="1">
              <a:latin typeface="Source Sans Pro"/>
              <a:ea typeface="Source Sans Pro"/>
              <a:cs typeface="Source Sans Pro"/>
              <a:sym typeface="Source Sans Pro"/>
            </a:endParaRPr>
          </a:p>
        </p:txBody>
      </p:sp>
      <p:sp>
        <p:nvSpPr>
          <p:cNvPr id="932" name="Google Shape;932;p116"/>
          <p:cNvSpPr txBox="1"/>
          <p:nvPr/>
        </p:nvSpPr>
        <p:spPr>
          <a:xfrm>
            <a:off x="3522900" y="3463079"/>
            <a:ext cx="243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Source Sans Pro"/>
                <a:ea typeface="Source Sans Pro"/>
                <a:cs typeface="Source Sans Pro"/>
                <a:sym typeface="Source Sans Pro"/>
              </a:rPr>
              <a:t>Design of low-materials structures</a:t>
            </a:r>
            <a:endParaRPr sz="1100" i="1">
              <a:latin typeface="Source Sans Pro"/>
              <a:ea typeface="Source Sans Pro"/>
              <a:cs typeface="Source Sans Pro"/>
              <a:sym typeface="Source Sans Pro"/>
            </a:endParaRPr>
          </a:p>
        </p:txBody>
      </p:sp>
      <p:sp>
        <p:nvSpPr>
          <p:cNvPr id="933" name="Google Shape;933;p116"/>
          <p:cNvSpPr txBox="1"/>
          <p:nvPr/>
        </p:nvSpPr>
        <p:spPr>
          <a:xfrm>
            <a:off x="5828225" y="3300682"/>
            <a:ext cx="243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Source Sans Pro"/>
                <a:ea typeface="Source Sans Pro"/>
                <a:cs typeface="Source Sans Pro"/>
                <a:sym typeface="Source Sans Pro"/>
              </a:rPr>
              <a:t>Precision agriculture</a:t>
            </a:r>
            <a:endParaRPr sz="1100" i="1">
              <a:latin typeface="Source Sans Pro"/>
              <a:ea typeface="Source Sans Pro"/>
              <a:cs typeface="Source Sans Pro"/>
              <a:sym typeface="Source Sans Pro"/>
            </a:endParaRPr>
          </a:p>
        </p:txBody>
      </p:sp>
      <p:sp>
        <p:nvSpPr>
          <p:cNvPr id="934" name="Google Shape;934;p116"/>
          <p:cNvSpPr txBox="1"/>
          <p:nvPr/>
        </p:nvSpPr>
        <p:spPr>
          <a:xfrm>
            <a:off x="5789931" y="953384"/>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dk1"/>
                </a:solidFill>
                <a:latin typeface="Source Sans Pro"/>
                <a:ea typeface="Source Sans Pro"/>
                <a:cs typeface="Source Sans Pro"/>
                <a:sym typeface="Source Sans Pro"/>
              </a:rPr>
              <a:t>Urban environmental simulations</a:t>
            </a:r>
            <a:endParaRPr sz="1100" i="1">
              <a:solidFill>
                <a:schemeClr val="dk1"/>
              </a:solidFill>
              <a:latin typeface="Source Sans Pro"/>
              <a:ea typeface="Source Sans Pro"/>
              <a:cs typeface="Source Sans Pro"/>
              <a:sym typeface="Source Sans Pro"/>
            </a:endParaRPr>
          </a:p>
        </p:txBody>
      </p:sp>
      <p:sp>
        <p:nvSpPr>
          <p:cNvPr id="935" name="Google Shape;935;p116"/>
          <p:cNvSpPr txBox="1"/>
          <p:nvPr/>
        </p:nvSpPr>
        <p:spPr>
          <a:xfrm>
            <a:off x="2797103" y="924737"/>
            <a:ext cx="243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Source Sans Pro"/>
                <a:ea typeface="Source Sans Pro"/>
                <a:cs typeface="Source Sans Pro"/>
                <a:sym typeface="Source Sans Pro"/>
              </a:rPr>
              <a:t>Wind farm optimization</a:t>
            </a:r>
            <a:endParaRPr sz="1100" i="1">
              <a:latin typeface="Source Sans Pro"/>
              <a:ea typeface="Source Sans Pro"/>
              <a:cs typeface="Source Sans Pro"/>
              <a:sym typeface="Source Sans Pro"/>
            </a:endParaRPr>
          </a:p>
        </p:txBody>
      </p:sp>
      <p:sp>
        <p:nvSpPr>
          <p:cNvPr id="936" name="Google Shape;936;p116"/>
          <p:cNvSpPr txBox="1"/>
          <p:nvPr/>
        </p:nvSpPr>
        <p:spPr>
          <a:xfrm>
            <a:off x="623050" y="3454850"/>
            <a:ext cx="203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dk1"/>
                </a:solidFill>
                <a:latin typeface="Source Sans Pro"/>
                <a:ea typeface="Source Sans Pro"/>
                <a:cs typeface="Source Sans Pro"/>
                <a:sym typeface="Source Sans Pro"/>
              </a:rPr>
              <a:t>Battery and alternative fuel R&amp;D</a:t>
            </a:r>
            <a:endParaRPr sz="1100" i="1">
              <a:solidFill>
                <a:schemeClr val="dk1"/>
              </a:solidFill>
              <a:latin typeface="Source Sans Pro"/>
              <a:ea typeface="Source Sans Pro"/>
              <a:cs typeface="Source Sans Pro"/>
              <a:sym typeface="Source Sans Pro"/>
            </a:endParaRPr>
          </a:p>
        </p:txBody>
      </p:sp>
      <p:sp>
        <p:nvSpPr>
          <p:cNvPr id="937" name="Google Shape;937;p116"/>
          <p:cNvSpPr txBox="1"/>
          <p:nvPr/>
        </p:nvSpPr>
        <p:spPr>
          <a:xfrm>
            <a:off x="2797100" y="3303959"/>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dk1"/>
                </a:solidFill>
                <a:latin typeface="Source Sans Pro"/>
                <a:ea typeface="Source Sans Pro"/>
                <a:cs typeface="Source Sans Pro"/>
                <a:sym typeface="Source Sans Pro"/>
              </a:rPr>
              <a:t>Equipment control &amp; demand response</a:t>
            </a:r>
            <a:endParaRPr sz="1100" i="1">
              <a:solidFill>
                <a:schemeClr val="dk1"/>
              </a:solidFill>
              <a:latin typeface="Source Sans Pro"/>
              <a:ea typeface="Source Sans Pro"/>
              <a:cs typeface="Source Sans Pro"/>
              <a:sym typeface="Source Sans Pro"/>
            </a:endParaRPr>
          </a:p>
        </p:txBody>
      </p:sp>
      <p:sp>
        <p:nvSpPr>
          <p:cNvPr id="938" name="Google Shape;938;p116"/>
          <p:cNvSpPr txBox="1"/>
          <p:nvPr/>
        </p:nvSpPr>
        <p:spPr>
          <a:xfrm>
            <a:off x="7062423" y="3382025"/>
            <a:ext cx="1908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dk1"/>
                </a:solidFill>
                <a:latin typeface="Source Sans Pro"/>
                <a:ea typeface="Source Sans Pro"/>
                <a:cs typeface="Source Sans Pro"/>
                <a:sym typeface="Source Sans Pro"/>
              </a:rPr>
              <a:t>Cleaner ammonia production</a:t>
            </a:r>
            <a:endParaRPr sz="1100" i="1">
              <a:solidFill>
                <a:schemeClr val="dk1"/>
              </a:solidFill>
              <a:latin typeface="Source Sans Pro"/>
              <a:ea typeface="Source Sans Pro"/>
              <a:cs typeface="Source Sans Pro"/>
              <a:sym typeface="Source Sans Pro"/>
            </a:endParaRPr>
          </a:p>
        </p:txBody>
      </p:sp>
      <p:sp>
        <p:nvSpPr>
          <p:cNvPr id="939" name="Google Shape;939;p116"/>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48</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4"/>
                                        </p:tgtEl>
                                        <p:attrNameLst>
                                          <p:attrName>style.visibility</p:attrName>
                                        </p:attrNameLst>
                                      </p:cBhvr>
                                      <p:to>
                                        <p:strVal val="visible"/>
                                      </p:to>
                                    </p:set>
                                    <p:animEffect transition="in" filter="fade">
                                      <p:cBhvr>
                                        <p:cTn id="7" dur="1"/>
                                        <p:tgtEl>
                                          <p:spTgt spid="9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8"/>
                                        </p:tgtEl>
                                        <p:attrNameLst>
                                          <p:attrName>style.visibility</p:attrName>
                                        </p:attrNameLst>
                                      </p:cBhvr>
                                      <p:to>
                                        <p:strVal val="visible"/>
                                      </p:to>
                                    </p:set>
                                    <p:animEffect transition="in" filter="fade">
                                      <p:cBhvr>
                                        <p:cTn id="12" dur="1"/>
                                        <p:tgtEl>
                                          <p:spTgt spid="9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2"/>
                                        </p:tgtEl>
                                        <p:attrNameLst>
                                          <p:attrName>style.visibility</p:attrName>
                                        </p:attrNameLst>
                                      </p:cBhvr>
                                      <p:to>
                                        <p:strVal val="visible"/>
                                      </p:to>
                                    </p:set>
                                    <p:animEffect transition="in" filter="fade">
                                      <p:cBhvr>
                                        <p:cTn id="17" dur="1"/>
                                        <p:tgtEl>
                                          <p:spTgt spid="9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6"/>
                                        </p:tgtEl>
                                        <p:attrNameLst>
                                          <p:attrName>style.visibility</p:attrName>
                                        </p:attrNameLst>
                                      </p:cBhvr>
                                      <p:to>
                                        <p:strVal val="visible"/>
                                      </p:to>
                                    </p:set>
                                    <p:animEffect transition="in" filter="fade">
                                      <p:cBhvr>
                                        <p:cTn id="22" dur="1"/>
                                        <p:tgtEl>
                                          <p:spTgt spid="9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0"/>
                                        </p:tgtEl>
                                        <p:attrNameLst>
                                          <p:attrName>style.visibility</p:attrName>
                                        </p:attrNameLst>
                                      </p:cBhvr>
                                      <p:to>
                                        <p:strVal val="visible"/>
                                      </p:to>
                                    </p:set>
                                    <p:animEffect transition="in" filter="fade">
                                      <p:cBhvr>
                                        <p:cTn id="27" dur="1"/>
                                        <p:tgtEl>
                                          <p:spTgt spid="9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24"/>
                                        </p:tgtEl>
                                        <p:attrNameLst>
                                          <p:attrName>style.visibility</p:attrName>
                                        </p:attrNameLst>
                                      </p:cBhvr>
                                      <p:to>
                                        <p:strVal val="visible"/>
                                      </p:to>
                                    </p:set>
                                    <p:animEffect transition="in" filter="fade">
                                      <p:cBhvr>
                                        <p:cTn id="32" dur="1"/>
                                        <p:tgtEl>
                                          <p:spTgt spid="9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28"/>
                                        </p:tgtEl>
                                        <p:attrNameLst>
                                          <p:attrName>style.visibility</p:attrName>
                                        </p:attrNameLst>
                                      </p:cBhvr>
                                      <p:to>
                                        <p:strVal val="visible"/>
                                      </p:to>
                                    </p:set>
                                    <p:animEffect transition="in" filter="fade">
                                      <p:cBhvr>
                                        <p:cTn id="37" dur="1"/>
                                        <p:tgtEl>
                                          <p:spTgt spid="928"/>
                                        </p:tgtEl>
                                      </p:cBhvr>
                                    </p:animEffect>
                                  </p:childTnLst>
                                </p:cTn>
                              </p:par>
                              <p:par>
                                <p:cTn id="38" presetID="10" presetClass="entr" presetSubtype="0"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Effect transition="in" filter="fade">
                                      <p:cBhvr>
                                        <p:cTn id="40" dur="1"/>
                                        <p:tgtEl>
                                          <p:spTgt spid="935"/>
                                        </p:tgtEl>
                                      </p:cBhvr>
                                    </p:animEffect>
                                  </p:childTnLst>
                                </p:cTn>
                              </p:par>
                              <p:par>
                                <p:cTn id="41" presetID="10" presetClass="entr" presetSubtype="0" fill="hold" nodeType="withEffect">
                                  <p:stCondLst>
                                    <p:cond delay="0"/>
                                  </p:stCondLst>
                                  <p:childTnLst>
                                    <p:set>
                                      <p:cBhvr>
                                        <p:cTn id="42" dur="1" fill="hold">
                                          <p:stCondLst>
                                            <p:cond delay="0"/>
                                          </p:stCondLst>
                                        </p:cTn>
                                        <p:tgtEl>
                                          <p:spTgt spid="934"/>
                                        </p:tgtEl>
                                        <p:attrNameLst>
                                          <p:attrName>style.visibility</p:attrName>
                                        </p:attrNameLst>
                                      </p:cBhvr>
                                      <p:to>
                                        <p:strVal val="visible"/>
                                      </p:to>
                                    </p:set>
                                    <p:animEffect transition="in" filter="fade">
                                      <p:cBhvr>
                                        <p:cTn id="43" dur="1"/>
                                        <p:tgtEl>
                                          <p:spTgt spid="934"/>
                                        </p:tgtEl>
                                      </p:cBhvr>
                                    </p:animEffect>
                                  </p:childTnLst>
                                </p:cTn>
                              </p:par>
                              <p:par>
                                <p:cTn id="44" presetID="10" presetClass="entr" presetSubtype="0" fill="hold" nodeType="withEffect">
                                  <p:stCondLst>
                                    <p:cond delay="0"/>
                                  </p:stCondLst>
                                  <p:childTnLst>
                                    <p:set>
                                      <p:cBhvr>
                                        <p:cTn id="45" dur="1" fill="hold">
                                          <p:stCondLst>
                                            <p:cond delay="0"/>
                                          </p:stCondLst>
                                        </p:cTn>
                                        <p:tgtEl>
                                          <p:spTgt spid="931"/>
                                        </p:tgtEl>
                                        <p:attrNameLst>
                                          <p:attrName>style.visibility</p:attrName>
                                        </p:attrNameLst>
                                      </p:cBhvr>
                                      <p:to>
                                        <p:strVal val="visible"/>
                                      </p:to>
                                    </p:set>
                                    <p:animEffect transition="in" filter="fade">
                                      <p:cBhvr>
                                        <p:cTn id="46" dur="1"/>
                                        <p:tgtEl>
                                          <p:spTgt spid="931"/>
                                        </p:tgtEl>
                                      </p:cBhvr>
                                    </p:animEffect>
                                  </p:childTnLst>
                                </p:cTn>
                              </p:par>
                              <p:par>
                                <p:cTn id="47" presetID="10" presetClass="entr" presetSubtype="0" fill="hold" nodeType="withEffect">
                                  <p:stCondLst>
                                    <p:cond delay="0"/>
                                  </p:stCondLst>
                                  <p:childTnLst>
                                    <p:set>
                                      <p:cBhvr>
                                        <p:cTn id="48" dur="1" fill="hold">
                                          <p:stCondLst>
                                            <p:cond delay="0"/>
                                          </p:stCondLst>
                                        </p:cTn>
                                        <p:tgtEl>
                                          <p:spTgt spid="929"/>
                                        </p:tgtEl>
                                        <p:attrNameLst>
                                          <p:attrName>style.visibility</p:attrName>
                                        </p:attrNameLst>
                                      </p:cBhvr>
                                      <p:to>
                                        <p:strVal val="visible"/>
                                      </p:to>
                                    </p:set>
                                    <p:animEffect transition="in" filter="fade">
                                      <p:cBhvr>
                                        <p:cTn id="49" dur="1"/>
                                        <p:tgtEl>
                                          <p:spTgt spid="929"/>
                                        </p:tgtEl>
                                      </p:cBhvr>
                                    </p:animEffect>
                                  </p:childTnLst>
                                </p:cTn>
                              </p:par>
                              <p:par>
                                <p:cTn id="50" presetID="10" presetClass="entr" presetSubtype="0" fill="hold" nodeType="withEffect">
                                  <p:stCondLst>
                                    <p:cond delay="0"/>
                                  </p:stCondLst>
                                  <p:childTnLst>
                                    <p:set>
                                      <p:cBhvr>
                                        <p:cTn id="51" dur="1" fill="hold">
                                          <p:stCondLst>
                                            <p:cond delay="0"/>
                                          </p:stCondLst>
                                        </p:cTn>
                                        <p:tgtEl>
                                          <p:spTgt spid="930"/>
                                        </p:tgtEl>
                                        <p:attrNameLst>
                                          <p:attrName>style.visibility</p:attrName>
                                        </p:attrNameLst>
                                      </p:cBhvr>
                                      <p:to>
                                        <p:strVal val="visible"/>
                                      </p:to>
                                    </p:set>
                                    <p:animEffect transition="in" filter="fade">
                                      <p:cBhvr>
                                        <p:cTn id="52" dur="1"/>
                                        <p:tgtEl>
                                          <p:spTgt spid="930"/>
                                        </p:tgtEl>
                                      </p:cBhvr>
                                    </p:animEffect>
                                  </p:childTnLst>
                                </p:cTn>
                              </p:par>
                              <p:par>
                                <p:cTn id="53" presetID="10" presetClass="entr" presetSubtype="0" fill="hold" nodeType="withEffect">
                                  <p:stCondLst>
                                    <p:cond delay="0"/>
                                  </p:stCondLst>
                                  <p:childTnLst>
                                    <p:set>
                                      <p:cBhvr>
                                        <p:cTn id="54" dur="1" fill="hold">
                                          <p:stCondLst>
                                            <p:cond delay="0"/>
                                          </p:stCondLst>
                                        </p:cTn>
                                        <p:tgtEl>
                                          <p:spTgt spid="937"/>
                                        </p:tgtEl>
                                        <p:attrNameLst>
                                          <p:attrName>style.visibility</p:attrName>
                                        </p:attrNameLst>
                                      </p:cBhvr>
                                      <p:to>
                                        <p:strVal val="visible"/>
                                      </p:to>
                                    </p:set>
                                    <p:animEffect transition="in" filter="fade">
                                      <p:cBhvr>
                                        <p:cTn id="55" dur="1"/>
                                        <p:tgtEl>
                                          <p:spTgt spid="937"/>
                                        </p:tgtEl>
                                      </p:cBhvr>
                                    </p:animEffect>
                                  </p:childTnLst>
                                </p:cTn>
                              </p:par>
                              <p:par>
                                <p:cTn id="56" presetID="10" presetClass="entr" presetSubtype="0" fill="hold" nodeType="withEffect">
                                  <p:stCondLst>
                                    <p:cond delay="0"/>
                                  </p:stCondLst>
                                  <p:childTnLst>
                                    <p:set>
                                      <p:cBhvr>
                                        <p:cTn id="57" dur="1" fill="hold">
                                          <p:stCondLst>
                                            <p:cond delay="0"/>
                                          </p:stCondLst>
                                        </p:cTn>
                                        <p:tgtEl>
                                          <p:spTgt spid="933"/>
                                        </p:tgtEl>
                                        <p:attrNameLst>
                                          <p:attrName>style.visibility</p:attrName>
                                        </p:attrNameLst>
                                      </p:cBhvr>
                                      <p:to>
                                        <p:strVal val="visible"/>
                                      </p:to>
                                    </p:set>
                                    <p:animEffect transition="in" filter="fade">
                                      <p:cBhvr>
                                        <p:cTn id="58" dur="1"/>
                                        <p:tgtEl>
                                          <p:spTgt spid="933"/>
                                        </p:tgtEl>
                                      </p:cBhvr>
                                    </p:animEffect>
                                  </p:childTnLst>
                                </p:cTn>
                              </p:par>
                              <p:par>
                                <p:cTn id="59" presetID="10" presetClass="entr" presetSubtype="0" fill="hold" nodeType="withEffect">
                                  <p:stCondLst>
                                    <p:cond delay="0"/>
                                  </p:stCondLst>
                                  <p:childTnLst>
                                    <p:set>
                                      <p:cBhvr>
                                        <p:cTn id="60" dur="1" fill="hold">
                                          <p:stCondLst>
                                            <p:cond delay="0"/>
                                          </p:stCondLst>
                                        </p:cTn>
                                        <p:tgtEl>
                                          <p:spTgt spid="936"/>
                                        </p:tgtEl>
                                        <p:attrNameLst>
                                          <p:attrName>style.visibility</p:attrName>
                                        </p:attrNameLst>
                                      </p:cBhvr>
                                      <p:to>
                                        <p:strVal val="visible"/>
                                      </p:to>
                                    </p:set>
                                    <p:animEffect transition="in" filter="fade">
                                      <p:cBhvr>
                                        <p:cTn id="61" dur="1"/>
                                        <p:tgtEl>
                                          <p:spTgt spid="936"/>
                                        </p:tgtEl>
                                      </p:cBhvr>
                                    </p:animEffect>
                                  </p:childTnLst>
                                </p:cTn>
                              </p:par>
                              <p:par>
                                <p:cTn id="62" presetID="10" presetClass="entr" presetSubtype="0" fill="hold" nodeType="withEffect">
                                  <p:stCondLst>
                                    <p:cond delay="0"/>
                                  </p:stCondLst>
                                  <p:childTnLst>
                                    <p:set>
                                      <p:cBhvr>
                                        <p:cTn id="63" dur="1" fill="hold">
                                          <p:stCondLst>
                                            <p:cond delay="0"/>
                                          </p:stCondLst>
                                        </p:cTn>
                                        <p:tgtEl>
                                          <p:spTgt spid="932"/>
                                        </p:tgtEl>
                                        <p:attrNameLst>
                                          <p:attrName>style.visibility</p:attrName>
                                        </p:attrNameLst>
                                      </p:cBhvr>
                                      <p:to>
                                        <p:strVal val="visible"/>
                                      </p:to>
                                    </p:set>
                                    <p:animEffect transition="in" filter="fade">
                                      <p:cBhvr>
                                        <p:cTn id="64" dur="1"/>
                                        <p:tgtEl>
                                          <p:spTgt spid="932"/>
                                        </p:tgtEl>
                                      </p:cBhvr>
                                    </p:animEffect>
                                  </p:childTnLst>
                                </p:cTn>
                              </p:par>
                              <p:par>
                                <p:cTn id="65" presetID="10" presetClass="entr" presetSubtype="0" fill="hold" nodeType="withEffect">
                                  <p:stCondLst>
                                    <p:cond delay="0"/>
                                  </p:stCondLst>
                                  <p:childTnLst>
                                    <p:set>
                                      <p:cBhvr>
                                        <p:cTn id="66" dur="1" fill="hold">
                                          <p:stCondLst>
                                            <p:cond delay="0"/>
                                          </p:stCondLst>
                                        </p:cTn>
                                        <p:tgtEl>
                                          <p:spTgt spid="938"/>
                                        </p:tgtEl>
                                        <p:attrNameLst>
                                          <p:attrName>style.visibility</p:attrName>
                                        </p:attrNameLst>
                                      </p:cBhvr>
                                      <p:to>
                                        <p:strVal val="visible"/>
                                      </p:to>
                                    </p:set>
                                    <p:animEffect transition="in" filter="fade">
                                      <p:cBhvr>
                                        <p:cTn id="67" dur="1"/>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17"/>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Types of {physics, engineering} + ML approaches</a:t>
            </a:r>
            <a:endParaRPr b="1">
              <a:solidFill>
                <a:srgbClr val="0070C0"/>
              </a:solidFill>
              <a:latin typeface="Source Sans Pro"/>
              <a:ea typeface="Source Sans Pro"/>
              <a:cs typeface="Source Sans Pro"/>
              <a:sym typeface="Source Sans Pro"/>
            </a:endParaRPr>
          </a:p>
        </p:txBody>
      </p:sp>
      <p:sp>
        <p:nvSpPr>
          <p:cNvPr id="945" name="Google Shape;945;p117"/>
          <p:cNvSpPr txBox="1">
            <a:spLocks noGrp="1"/>
          </p:cNvSpPr>
          <p:nvPr>
            <p:ph type="body" idx="1"/>
          </p:nvPr>
        </p:nvSpPr>
        <p:spPr>
          <a:xfrm>
            <a:off x="311700" y="993738"/>
            <a:ext cx="8232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Physics-informed approaches:</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Improve performance and/or data efficiency by employing physical knowledge or priors</a:t>
            </a:r>
            <a:endParaRPr>
              <a:solidFill>
                <a:schemeClr val="dk1"/>
              </a:solidFill>
            </a:endParaRPr>
          </a:p>
          <a:p>
            <a:pPr marL="0" lvl="0" indent="0" algn="l" rtl="0">
              <a:spcBef>
                <a:spcPts val="1200"/>
              </a:spcBef>
              <a:spcAft>
                <a:spcPts val="0"/>
              </a:spcAft>
              <a:buNone/>
            </a:pPr>
            <a:endParaRPr sz="1000">
              <a:solidFill>
                <a:schemeClr val="dk1"/>
              </a:solidFill>
            </a:endParaRPr>
          </a:p>
          <a:p>
            <a:pPr marL="0" lvl="0" indent="0" algn="l" rtl="0">
              <a:spcBef>
                <a:spcPts val="1200"/>
              </a:spcBef>
              <a:spcAft>
                <a:spcPts val="0"/>
              </a:spcAft>
              <a:buNone/>
            </a:pPr>
            <a:r>
              <a:rPr lang="en" b="1">
                <a:solidFill>
                  <a:schemeClr val="dk1"/>
                </a:solidFill>
              </a:rPr>
              <a:t>Robust and safety-critical approaches:</a:t>
            </a:r>
            <a:r>
              <a:rPr lang="en">
                <a:solidFill>
                  <a:schemeClr val="dk1"/>
                </a:solidFill>
              </a:rPr>
              <a:t> </a:t>
            </a:r>
            <a:endParaRPr>
              <a:solidFill>
                <a:schemeClr val="dk1"/>
              </a:solidFill>
            </a:endParaRPr>
          </a:p>
          <a:p>
            <a:pPr marL="0" lvl="0" indent="0" algn="l" rtl="0">
              <a:spcBef>
                <a:spcPts val="0"/>
              </a:spcBef>
              <a:spcAft>
                <a:spcPts val="1200"/>
              </a:spcAft>
              <a:buNone/>
            </a:pPr>
            <a:r>
              <a:rPr lang="en">
                <a:solidFill>
                  <a:schemeClr val="dk1"/>
                </a:solidFill>
              </a:rPr>
              <a:t>Ensure adherence to system requirements (e.g., engineering constraints)</a:t>
            </a:r>
            <a:endParaRPr>
              <a:solidFill>
                <a:schemeClr val="dk1"/>
              </a:solidFill>
            </a:endParaRPr>
          </a:p>
        </p:txBody>
      </p:sp>
      <p:sp>
        <p:nvSpPr>
          <p:cNvPr id="946" name="Google Shape;946;p117"/>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49</a:t>
            </a:fld>
            <a:endParaRPr>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3"/>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414" name="Google Shape;414;p73"/>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5" name="Google Shape;415;p73"/>
          <p:cNvSpPr/>
          <p:nvPr/>
        </p:nvSpPr>
        <p:spPr>
          <a:xfrm>
            <a:off x="523875" y="866775"/>
            <a:ext cx="5953800" cy="458400"/>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3"/>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b="1" dirty="0">
                <a:solidFill>
                  <a:schemeClr val="dk1"/>
                </a:solidFill>
              </a:rPr>
              <a:t>Introduction to climate change</a:t>
            </a:r>
            <a:endParaRPr sz="1800" b="1" dirty="0">
              <a:solidFill>
                <a:schemeClr val="dk1"/>
              </a:solidFill>
            </a:endParaRPr>
          </a:p>
          <a:p>
            <a:pPr marL="0" lvl="0" indent="0" algn="l" rtl="0">
              <a:spcBef>
                <a:spcPts val="800"/>
              </a:spcBef>
              <a:spcAft>
                <a:spcPts val="0"/>
              </a:spcAft>
              <a:buNone/>
            </a:pPr>
            <a:r>
              <a:rPr lang="en" sz="1800" dirty="0">
                <a:solidFill>
                  <a:schemeClr val="dk1"/>
                </a:solidFill>
              </a:rPr>
              <a:t>Opportunities for ML in climate action</a:t>
            </a:r>
            <a:endParaRPr sz="1800" dirty="0">
              <a:solidFill>
                <a:schemeClr val="dk1"/>
              </a:solidFill>
            </a:endParaRPr>
          </a:p>
          <a:p>
            <a:pPr marL="0" lvl="0" indent="0" algn="l" rtl="0">
              <a:lnSpc>
                <a:spcPct val="100000"/>
              </a:lnSpc>
              <a:spcBef>
                <a:spcPts val="800"/>
              </a:spcBef>
              <a:spcAft>
                <a:spcPts val="0"/>
              </a:spcAft>
              <a:buNone/>
            </a:pPr>
            <a:r>
              <a:rPr lang="en" sz="1800" dirty="0">
                <a:solidFill>
                  <a:schemeClr val="dk1"/>
                </a:solidFill>
              </a:rPr>
              <a:t>Research challenges</a:t>
            </a:r>
            <a:endParaRPr sz="1800" dirty="0">
              <a:solidFill>
                <a:schemeClr val="dk1"/>
              </a:solidFill>
            </a:endParaRPr>
          </a:p>
          <a:p>
            <a:pPr marL="457200" lvl="0" indent="-342900" algn="l" rtl="0">
              <a:spcBef>
                <a:spcPts val="400"/>
              </a:spcBef>
              <a:spcAft>
                <a:spcPts val="0"/>
              </a:spcAft>
              <a:buClr>
                <a:schemeClr val="dk1"/>
              </a:buClr>
              <a:buSzPts val="1800"/>
              <a:buChar char="▸"/>
            </a:pPr>
            <a:r>
              <a:rPr lang="en" sz="1800" dirty="0">
                <a:solidFill>
                  <a:schemeClr val="dk1"/>
                </a:solidFill>
              </a:rPr>
              <a:t>Physics-informed and robust ML</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Interpretable ML and uncertainty quantification</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Generalization and causality</a:t>
            </a:r>
            <a:endParaRPr sz="1800" dirty="0">
              <a:solidFill>
                <a:schemeClr val="dk1"/>
              </a:solidFill>
            </a:endParaRPr>
          </a:p>
          <a:p>
            <a:pPr marL="0" lvl="0" indent="0" algn="l" rtl="0">
              <a:spcBef>
                <a:spcPts val="800"/>
              </a:spcBef>
              <a:spcAft>
                <a:spcPts val="0"/>
              </a:spcAft>
              <a:buNone/>
            </a:pPr>
            <a:r>
              <a:rPr lang="en" sz="1800" dirty="0">
                <a:solidFill>
                  <a:schemeClr val="dk1"/>
                </a:solidFill>
              </a:rPr>
              <a:t>Example projects</a:t>
            </a:r>
            <a:endParaRPr sz="1800" dirty="0">
              <a:solidFill>
                <a:schemeClr val="dk1"/>
              </a:solidFill>
            </a:endParaRPr>
          </a:p>
          <a:p>
            <a:pPr marL="0" lvl="0" indent="0" algn="l" rtl="0">
              <a:spcBef>
                <a:spcPts val="800"/>
              </a:spcBef>
              <a:spcAft>
                <a:spcPts val="0"/>
              </a:spcAft>
              <a:buNone/>
            </a:pPr>
            <a:r>
              <a:rPr lang="en" sz="1800" dirty="0">
                <a:solidFill>
                  <a:schemeClr val="dk1"/>
                </a:solidFill>
              </a:rPr>
              <a:t>Is ML a help or hindrance for climate action?</a:t>
            </a:r>
            <a:endParaRPr sz="1800" dirty="0">
              <a:solidFill>
                <a:schemeClr val="dk1"/>
              </a:solidFill>
            </a:endParaRPr>
          </a:p>
          <a:p>
            <a:pPr marL="0" lvl="0" indent="0" algn="l" rtl="0">
              <a:spcBef>
                <a:spcPts val="800"/>
              </a:spcBef>
              <a:spcAft>
                <a:spcPts val="0"/>
              </a:spcAft>
              <a:buNone/>
            </a:pPr>
            <a:r>
              <a:rPr lang="en" sz="1800" dirty="0">
                <a:solidFill>
                  <a:schemeClr val="dk1"/>
                </a:solidFill>
              </a:rPr>
              <a:t>Considerations for research and deployment</a:t>
            </a:r>
            <a:endParaRPr sz="1800" dirty="0">
              <a:solidFill>
                <a:schemeClr val="dk1"/>
              </a:solidFill>
            </a:endParaRPr>
          </a:p>
          <a:p>
            <a:pPr marL="0" lvl="0" indent="0" algn="l" rtl="0">
              <a:spcBef>
                <a:spcPts val="800"/>
              </a:spcBef>
              <a:spcAft>
                <a:spcPts val="0"/>
              </a:spcAft>
              <a:buNone/>
            </a:pPr>
            <a:r>
              <a:rPr lang="en" sz="1800" dirty="0">
                <a:solidFill>
                  <a:schemeClr val="dk1"/>
                </a:solidFill>
              </a:rPr>
              <a:t>Takeaways and how to get involved</a:t>
            </a:r>
            <a:endParaRPr sz="1800" dirty="0">
              <a:solidFill>
                <a:schemeClr val="dk1"/>
              </a:solidFill>
            </a:endParaRPr>
          </a:p>
          <a:p>
            <a:pPr marL="0" lvl="0" indent="0" algn="l" rtl="0">
              <a:spcBef>
                <a:spcPts val="1200"/>
              </a:spcBef>
              <a:spcAft>
                <a:spcPts val="1200"/>
              </a:spcAft>
              <a:buNone/>
            </a:pPr>
            <a:endParaRPr dirty="0">
              <a:solidFill>
                <a:schemeClr val="dk1"/>
              </a:solidFill>
            </a:endParaRPr>
          </a:p>
        </p:txBody>
      </p:sp>
      <p:sp>
        <p:nvSpPr>
          <p:cNvPr id="417" name="Google Shape;417;p73"/>
          <p:cNvSpPr/>
          <p:nvPr/>
        </p:nvSpPr>
        <p:spPr>
          <a:xfrm>
            <a:off x="6926925" y="560900"/>
            <a:ext cx="1958400" cy="2206800"/>
          </a:xfrm>
          <a:prstGeom prst="wedgeRoundRectCallout">
            <a:avLst>
              <a:gd name="adj1" fmla="val -65979"/>
              <a:gd name="adj2" fmla="val -25820"/>
              <a:gd name="adj3" fmla="val 0"/>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Source Sans Pro"/>
                <a:ea typeface="Source Sans Pro"/>
                <a:cs typeface="Source Sans Pro"/>
                <a:sym typeface="Source Sans Pro"/>
              </a:rPr>
              <a:t>State of </a:t>
            </a:r>
            <a:endParaRPr sz="1800" dirty="0">
              <a:latin typeface="Source Sans Pro"/>
              <a:ea typeface="Source Sans Pro"/>
              <a:cs typeface="Source Sans Pro"/>
              <a:sym typeface="Source Sans Pro"/>
            </a:endParaRPr>
          </a:p>
          <a:p>
            <a:pPr marL="0" lvl="0" indent="0" algn="ctr" rtl="0">
              <a:spcBef>
                <a:spcPts val="0"/>
              </a:spcBef>
              <a:spcAft>
                <a:spcPts val="0"/>
              </a:spcAft>
              <a:buNone/>
            </a:pPr>
            <a:r>
              <a:rPr lang="en" sz="1800" dirty="0">
                <a:latin typeface="Source Sans Pro"/>
                <a:ea typeface="Source Sans Pro"/>
                <a:cs typeface="Source Sans Pro"/>
                <a:sym typeface="Source Sans Pro"/>
              </a:rPr>
              <a:t>climate change</a:t>
            </a:r>
            <a:endParaRPr sz="1800" dirty="0">
              <a:latin typeface="Source Sans Pro"/>
              <a:ea typeface="Source Sans Pro"/>
              <a:cs typeface="Source Sans Pro"/>
              <a:sym typeface="Source Sans Pro"/>
            </a:endParaRPr>
          </a:p>
          <a:p>
            <a:pPr marL="0" lvl="0" indent="0" algn="ctr" rtl="0">
              <a:spcBef>
                <a:spcPts val="0"/>
              </a:spcBef>
              <a:spcAft>
                <a:spcPts val="0"/>
              </a:spcAft>
              <a:buNone/>
            </a:pPr>
            <a:endParaRPr sz="1800" dirty="0">
              <a:latin typeface="Source Sans Pro"/>
              <a:ea typeface="Source Sans Pro"/>
              <a:cs typeface="Source Sans Pro"/>
              <a:sym typeface="Source Sans Pro"/>
            </a:endParaRPr>
          </a:p>
          <a:p>
            <a:pPr marL="0" lvl="0" indent="0" algn="ctr" rtl="0">
              <a:spcBef>
                <a:spcPts val="0"/>
              </a:spcBef>
              <a:spcAft>
                <a:spcPts val="0"/>
              </a:spcAft>
              <a:buNone/>
            </a:pPr>
            <a:r>
              <a:rPr lang="en" sz="1800" dirty="0">
                <a:latin typeface="Source Sans Pro"/>
                <a:ea typeface="Source Sans Pro"/>
                <a:cs typeface="Source Sans Pro"/>
                <a:sym typeface="Source Sans Pro"/>
              </a:rPr>
              <a:t>Approaches for climate action</a:t>
            </a:r>
            <a:endParaRPr sz="1800" dirty="0">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18"/>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Types of {physics, engineering} + ML approaches</a:t>
            </a:r>
            <a:endParaRPr b="1">
              <a:solidFill>
                <a:srgbClr val="0070C0"/>
              </a:solidFill>
              <a:latin typeface="Source Sans Pro"/>
              <a:ea typeface="Source Sans Pro"/>
              <a:cs typeface="Source Sans Pro"/>
              <a:sym typeface="Source Sans Pro"/>
            </a:endParaRPr>
          </a:p>
        </p:txBody>
      </p:sp>
      <p:sp>
        <p:nvSpPr>
          <p:cNvPr id="952" name="Google Shape;952;p118"/>
          <p:cNvSpPr txBox="1">
            <a:spLocks noGrp="1"/>
          </p:cNvSpPr>
          <p:nvPr>
            <p:ph type="body" idx="1"/>
          </p:nvPr>
        </p:nvSpPr>
        <p:spPr>
          <a:xfrm>
            <a:off x="311699" y="993738"/>
            <a:ext cx="8517975"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chemeClr val="dk1"/>
                </a:solidFill>
              </a:rPr>
              <a:t>Physics-informed approaches:</a:t>
            </a:r>
            <a:r>
              <a:rPr lang="en" dirty="0">
                <a:solidFill>
                  <a:schemeClr val="dk1"/>
                </a:solidFill>
              </a:rPr>
              <a:t> </a:t>
            </a:r>
            <a:endParaRPr dirty="0">
              <a:solidFill>
                <a:schemeClr val="dk1"/>
              </a:solidFill>
            </a:endParaRPr>
          </a:p>
          <a:p>
            <a:pPr marL="0" lvl="0" indent="0" algn="l" rtl="0">
              <a:spcBef>
                <a:spcPts val="0"/>
              </a:spcBef>
              <a:spcAft>
                <a:spcPts val="0"/>
              </a:spcAft>
              <a:buNone/>
            </a:pPr>
            <a:r>
              <a:rPr lang="en" dirty="0">
                <a:solidFill>
                  <a:schemeClr val="dk1"/>
                </a:solidFill>
              </a:rPr>
              <a:t>Improve performance and/or data efficiency by employing physical knowledge or priors</a:t>
            </a:r>
            <a:endParaRPr dirty="0">
              <a:solidFill>
                <a:schemeClr val="dk1"/>
              </a:solidFill>
            </a:endParaRPr>
          </a:p>
          <a:p>
            <a:pPr marL="0" lvl="0" indent="0" algn="l" rtl="0">
              <a:spcBef>
                <a:spcPts val="1200"/>
              </a:spcBef>
              <a:spcAft>
                <a:spcPts val="0"/>
              </a:spcAft>
              <a:buNone/>
            </a:pPr>
            <a:endParaRPr sz="1000" dirty="0">
              <a:solidFill>
                <a:schemeClr val="dk1"/>
              </a:solidFill>
            </a:endParaRPr>
          </a:p>
          <a:p>
            <a:pPr marL="0" lvl="0" indent="0" algn="l" rtl="0">
              <a:spcBef>
                <a:spcPts val="1200"/>
              </a:spcBef>
              <a:spcAft>
                <a:spcPts val="0"/>
              </a:spcAft>
              <a:buNone/>
            </a:pPr>
            <a:r>
              <a:rPr lang="en" b="1" dirty="0">
                <a:solidFill>
                  <a:schemeClr val="dk1"/>
                </a:solidFill>
              </a:rPr>
              <a:t>Robust and safety-critical approaches:</a:t>
            </a:r>
            <a:r>
              <a:rPr lang="en" dirty="0">
                <a:solidFill>
                  <a:schemeClr val="dk1"/>
                </a:solidFill>
              </a:rPr>
              <a:t> </a:t>
            </a:r>
            <a:endParaRPr dirty="0">
              <a:solidFill>
                <a:schemeClr val="dk1"/>
              </a:solidFill>
            </a:endParaRPr>
          </a:p>
          <a:p>
            <a:pPr marL="0" lvl="0" indent="0" algn="l" rtl="0">
              <a:spcBef>
                <a:spcPts val="0"/>
              </a:spcBef>
              <a:spcAft>
                <a:spcPts val="1200"/>
              </a:spcAft>
              <a:buNone/>
            </a:pPr>
            <a:r>
              <a:rPr lang="en" dirty="0">
                <a:solidFill>
                  <a:schemeClr val="dk1"/>
                </a:solidFill>
              </a:rPr>
              <a:t>Ensure adherence to system requirements (e.g., engineering constraints)</a:t>
            </a:r>
            <a:endParaRPr dirty="0">
              <a:solidFill>
                <a:schemeClr val="dk1"/>
              </a:solidFill>
            </a:endParaRPr>
          </a:p>
        </p:txBody>
      </p:sp>
      <p:sp>
        <p:nvSpPr>
          <p:cNvPr id="953" name="Google Shape;953;p118"/>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50</a:t>
            </a:fld>
            <a:endParaRPr>
              <a:latin typeface="Source Sans Pro"/>
              <a:ea typeface="Source Sans Pro"/>
              <a:cs typeface="Source Sans Pro"/>
              <a:sym typeface="Source Sans Pro"/>
            </a:endParaRPr>
          </a:p>
        </p:txBody>
      </p:sp>
      <p:sp>
        <p:nvSpPr>
          <p:cNvPr id="954" name="Google Shape;954;p118"/>
          <p:cNvSpPr/>
          <p:nvPr/>
        </p:nvSpPr>
        <p:spPr>
          <a:xfrm>
            <a:off x="246490" y="1000125"/>
            <a:ext cx="8226035" cy="12384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graphicFrame>
        <p:nvGraphicFramePr>
          <p:cNvPr id="959" name="Google Shape;959;p119"/>
          <p:cNvGraphicFramePr/>
          <p:nvPr/>
        </p:nvGraphicFramePr>
        <p:xfrm>
          <a:off x="4571999" y="816841"/>
          <a:ext cx="2020500" cy="3713930"/>
        </p:xfrm>
        <a:graphic>
          <a:graphicData uri="http://schemas.openxmlformats.org/drawingml/2006/table">
            <a:tbl>
              <a:tblPr>
                <a:noFill/>
                <a:tableStyleId>{958F3E45-2422-44CC-AF38-643B69CAA189}</a:tableStyleId>
              </a:tblPr>
              <a:tblGrid>
                <a:gridCol w="2020500">
                  <a:extLst>
                    <a:ext uri="{9D8B030D-6E8A-4147-A177-3AD203B41FA5}">
                      <a16:colId xmlns:a16="http://schemas.microsoft.com/office/drawing/2014/main" val="20000"/>
                    </a:ext>
                  </a:extLst>
                </a:gridCol>
              </a:tblGrid>
              <a:tr h="670525">
                <a:tc>
                  <a:txBody>
                    <a:bodyPr/>
                    <a:lstStyle/>
                    <a:p>
                      <a:pPr marL="0" lvl="0" indent="0" algn="ctr" rtl="0">
                        <a:spcBef>
                          <a:spcPts val="0"/>
                        </a:spcBef>
                        <a:spcAft>
                          <a:spcPts val="0"/>
                        </a:spcAft>
                        <a:buNone/>
                      </a:pPr>
                      <a:r>
                        <a:rPr lang="en" sz="1600" b="1">
                          <a:latin typeface="Source Sans Pro"/>
                          <a:ea typeface="Source Sans Pro"/>
                          <a:cs typeface="Source Sans Pro"/>
                          <a:sym typeface="Source Sans Pro"/>
                        </a:rPr>
                        <a:t>“Pure” ML </a:t>
                      </a:r>
                      <a:endParaRPr sz="1600" b="1">
                        <a:latin typeface="Source Sans Pro"/>
                        <a:ea typeface="Source Sans Pro"/>
                        <a:cs typeface="Source Sans Pro"/>
                        <a:sym typeface="Source Sans Pro"/>
                      </a:endParaRPr>
                    </a:p>
                    <a:p>
                      <a:pPr marL="0" lvl="0" indent="0" algn="ctr" rtl="0">
                        <a:spcBef>
                          <a:spcPts val="0"/>
                        </a:spcBef>
                        <a:spcAft>
                          <a:spcPts val="0"/>
                        </a:spcAft>
                        <a:buNone/>
                      </a:pPr>
                      <a:r>
                        <a:rPr lang="en" sz="1600" b="1">
                          <a:latin typeface="Source Sans Pro"/>
                          <a:ea typeface="Source Sans Pro"/>
                          <a:cs typeface="Source Sans Pro"/>
                          <a:sym typeface="Source Sans Pro"/>
                        </a:rPr>
                        <a:t>approaches</a:t>
                      </a:r>
                      <a:endParaRPr sz="1600" b="1">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extLst>
                  <a:ext uri="{0D108BD9-81ED-4DB2-BD59-A6C34878D82A}">
                    <a16:rowId xmlns:a16="http://schemas.microsoft.com/office/drawing/2014/main" val="10000"/>
                  </a:ext>
                </a:extLst>
              </a:tr>
              <a:tr h="893675">
                <a:tc>
                  <a:txBody>
                    <a:bodyPr/>
                    <a:lstStyle/>
                    <a:p>
                      <a:pPr marL="0" lvl="0" indent="0" algn="ctr" rtl="0">
                        <a:spcBef>
                          <a:spcPts val="0"/>
                        </a:spcBef>
                        <a:spcAft>
                          <a:spcPts val="0"/>
                        </a:spcAft>
                        <a:buClr>
                          <a:schemeClr val="dk1"/>
                        </a:buClr>
                        <a:buSzPts val="1100"/>
                        <a:buFont typeface="Arial"/>
                        <a:buNone/>
                      </a:pPr>
                      <a:r>
                        <a:rPr lang="en" sz="1600">
                          <a:solidFill>
                            <a:schemeClr val="dk1"/>
                          </a:solidFill>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14925">
                <a:tc>
                  <a:txBody>
                    <a:bodyPr/>
                    <a:lstStyle/>
                    <a:p>
                      <a:pPr marL="0" lvl="0" indent="0" algn="ctr" rtl="0">
                        <a:spcBef>
                          <a:spcPts val="0"/>
                        </a:spcBef>
                        <a:spcAft>
                          <a:spcPts val="0"/>
                        </a:spcAft>
                        <a:buNone/>
                      </a:pPr>
                      <a:r>
                        <a:rPr lang="en" sz="1600">
                          <a:solidFill>
                            <a:schemeClr val="dk1"/>
                          </a:solidFill>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14925">
                <a:tc>
                  <a:txBody>
                    <a:bodyPr/>
                    <a:lstStyle/>
                    <a:p>
                      <a:pPr marL="0" lvl="0" indent="0" algn="ctr" rtl="0">
                        <a:spcBef>
                          <a:spcPts val="0"/>
                        </a:spcBef>
                        <a:spcAft>
                          <a:spcPts val="0"/>
                        </a:spcAft>
                        <a:buNone/>
                      </a:pPr>
                      <a:r>
                        <a:rPr lang="en" sz="16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719875">
                <a:tc>
                  <a:txBody>
                    <a:bodyPr/>
                    <a:lstStyle/>
                    <a:p>
                      <a:pPr marL="0" lvl="0" indent="0" algn="ctr" rtl="0">
                        <a:spcBef>
                          <a:spcPts val="0"/>
                        </a:spcBef>
                        <a:spcAft>
                          <a:spcPts val="0"/>
                        </a:spcAft>
                        <a:buNone/>
                      </a:pPr>
                      <a:r>
                        <a:rPr lang="en" sz="16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2222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960" name="Google Shape;960;p119"/>
          <p:cNvGraphicFramePr/>
          <p:nvPr/>
        </p:nvGraphicFramePr>
        <p:xfrm>
          <a:off x="6584678" y="816838"/>
          <a:ext cx="2020500" cy="3713925"/>
        </p:xfrm>
        <a:graphic>
          <a:graphicData uri="http://schemas.openxmlformats.org/drawingml/2006/table">
            <a:tbl>
              <a:tblPr>
                <a:noFill/>
                <a:tableStyleId>{958F3E45-2422-44CC-AF38-643B69CAA189}</a:tableStyleId>
              </a:tblPr>
              <a:tblGrid>
                <a:gridCol w="2020500">
                  <a:extLst>
                    <a:ext uri="{9D8B030D-6E8A-4147-A177-3AD203B41FA5}">
                      <a16:colId xmlns:a16="http://schemas.microsoft.com/office/drawing/2014/main" val="20000"/>
                    </a:ext>
                  </a:extLst>
                </a:gridCol>
              </a:tblGrid>
              <a:tr h="670525">
                <a:tc>
                  <a:txBody>
                    <a:bodyPr/>
                    <a:lstStyle/>
                    <a:p>
                      <a:pPr marL="0" lvl="0" indent="0" algn="ctr" rtl="0">
                        <a:spcBef>
                          <a:spcPts val="0"/>
                        </a:spcBef>
                        <a:spcAft>
                          <a:spcPts val="0"/>
                        </a:spcAft>
                        <a:buNone/>
                      </a:pPr>
                      <a:r>
                        <a:rPr lang="en" sz="1600" b="1">
                          <a:latin typeface="Source Sans Pro"/>
                          <a:ea typeface="Source Sans Pro"/>
                          <a:cs typeface="Source Sans Pro"/>
                          <a:sym typeface="Source Sans Pro"/>
                        </a:rPr>
                        <a:t>Hybrid approaches</a:t>
                      </a:r>
                      <a:endParaRPr sz="1600" b="1">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extLst>
                  <a:ext uri="{0D108BD9-81ED-4DB2-BD59-A6C34878D82A}">
                    <a16:rowId xmlns:a16="http://schemas.microsoft.com/office/drawing/2014/main" val="10000"/>
                  </a:ext>
                </a:extLst>
              </a:tr>
              <a:tr h="893875">
                <a:tc>
                  <a:txBody>
                    <a:bodyPr/>
                    <a:lstStyle/>
                    <a:p>
                      <a:pPr marL="0" lvl="0" indent="0" algn="ctr" rtl="0">
                        <a:spcBef>
                          <a:spcPts val="0"/>
                        </a:spcBef>
                        <a:spcAft>
                          <a:spcPts val="0"/>
                        </a:spcAft>
                        <a:buClr>
                          <a:schemeClr val="dk1"/>
                        </a:buClr>
                        <a:buSzPts val="1100"/>
                        <a:buFont typeface="Arial"/>
                        <a:buNone/>
                      </a:pPr>
                      <a:r>
                        <a:rPr lang="en" sz="1600">
                          <a:solidFill>
                            <a:schemeClr val="dk1"/>
                          </a:solidFill>
                          <a:latin typeface="Source Sans Pro"/>
                          <a:ea typeface="Source Sans Pro"/>
                          <a:cs typeface="Source Sans Pro"/>
                          <a:sym typeface="Source Sans Pro"/>
                        </a:rPr>
                        <a:t>✅?</a:t>
                      </a:r>
                      <a:endParaRPr sz="1600">
                        <a:solidFill>
                          <a:schemeClr val="dk1"/>
                        </a:solidFill>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15050">
                <a:tc>
                  <a:txBody>
                    <a:bodyPr/>
                    <a:lstStyle/>
                    <a:p>
                      <a:pPr marL="0" lvl="0" indent="0" algn="ctr" rtl="0">
                        <a:spcBef>
                          <a:spcPts val="0"/>
                        </a:spcBef>
                        <a:spcAft>
                          <a:spcPts val="0"/>
                        </a:spcAft>
                        <a:buClr>
                          <a:schemeClr val="dk1"/>
                        </a:buClr>
                        <a:buSzPts val="1100"/>
                        <a:buFont typeface="Arial"/>
                        <a:buNone/>
                      </a:pPr>
                      <a:r>
                        <a:rPr lang="en" sz="1600">
                          <a:solidFill>
                            <a:schemeClr val="dk1"/>
                          </a:solidFill>
                          <a:latin typeface="Source Sans Pro"/>
                          <a:ea typeface="Source Sans Pro"/>
                          <a:cs typeface="Source Sans Pro"/>
                          <a:sym typeface="Source Sans Pro"/>
                        </a:rPr>
                        <a:t>✅?</a:t>
                      </a:r>
                      <a:endParaRPr sz="1600">
                        <a:solidFill>
                          <a:schemeClr val="dk1"/>
                        </a:solidFill>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15050">
                <a:tc>
                  <a:txBody>
                    <a:bodyPr/>
                    <a:lstStyle/>
                    <a:p>
                      <a:pPr marL="0" lvl="0" indent="0" algn="ctr" rtl="0">
                        <a:spcBef>
                          <a:spcPts val="0"/>
                        </a:spcBef>
                        <a:spcAft>
                          <a:spcPts val="0"/>
                        </a:spcAft>
                        <a:buClr>
                          <a:schemeClr val="dk1"/>
                        </a:buClr>
                        <a:buSzPts val="1100"/>
                        <a:buFont typeface="Arial"/>
                        <a:buNone/>
                      </a:pPr>
                      <a:r>
                        <a:rPr lang="en" sz="1600">
                          <a:solidFill>
                            <a:schemeClr val="dk1"/>
                          </a:solidFill>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719425">
                <a:tc>
                  <a:txBody>
                    <a:bodyPr/>
                    <a:lstStyle/>
                    <a:p>
                      <a:pPr marL="0" lvl="0" indent="0" algn="ctr" rtl="0">
                        <a:spcBef>
                          <a:spcPts val="0"/>
                        </a:spcBef>
                        <a:spcAft>
                          <a:spcPts val="0"/>
                        </a:spcAft>
                        <a:buClr>
                          <a:schemeClr val="dk1"/>
                        </a:buClr>
                        <a:buSzPts val="1100"/>
                        <a:buFont typeface="Arial"/>
                        <a:buNone/>
                      </a:pPr>
                      <a:r>
                        <a:rPr lang="en" sz="1600">
                          <a:solidFill>
                            <a:schemeClr val="dk1"/>
                          </a:solidFill>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2222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61" name="Google Shape;961;p119"/>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Why physics-informed ML? </a:t>
            </a:r>
            <a:endParaRPr b="1">
              <a:solidFill>
                <a:srgbClr val="0070C0"/>
              </a:solidFill>
              <a:latin typeface="Source Sans Pro"/>
              <a:ea typeface="Source Sans Pro"/>
              <a:cs typeface="Source Sans Pro"/>
              <a:sym typeface="Source Sans Pro"/>
            </a:endParaRPr>
          </a:p>
        </p:txBody>
      </p:sp>
      <p:graphicFrame>
        <p:nvGraphicFramePr>
          <p:cNvPr id="962" name="Google Shape;962;p119"/>
          <p:cNvGraphicFramePr/>
          <p:nvPr/>
        </p:nvGraphicFramePr>
        <p:xfrm>
          <a:off x="715378" y="816838"/>
          <a:ext cx="3846975" cy="3713925"/>
        </p:xfrm>
        <a:graphic>
          <a:graphicData uri="http://schemas.openxmlformats.org/drawingml/2006/table">
            <a:tbl>
              <a:tblPr>
                <a:noFill/>
                <a:tableStyleId>{958F3E45-2422-44CC-AF38-643B69CAA189}</a:tableStyleId>
              </a:tblPr>
              <a:tblGrid>
                <a:gridCol w="1707175">
                  <a:extLst>
                    <a:ext uri="{9D8B030D-6E8A-4147-A177-3AD203B41FA5}">
                      <a16:colId xmlns:a16="http://schemas.microsoft.com/office/drawing/2014/main" val="20000"/>
                    </a:ext>
                  </a:extLst>
                </a:gridCol>
                <a:gridCol w="2139800">
                  <a:extLst>
                    <a:ext uri="{9D8B030D-6E8A-4147-A177-3AD203B41FA5}">
                      <a16:colId xmlns:a16="http://schemas.microsoft.com/office/drawing/2014/main" val="20001"/>
                    </a:ext>
                  </a:extLst>
                </a:gridCol>
              </a:tblGrid>
              <a:tr h="669800">
                <a:tc>
                  <a:txBody>
                    <a:bodyPr/>
                    <a:lstStyle/>
                    <a:p>
                      <a:pPr marL="0" lvl="0" indent="0" algn="l" rtl="0">
                        <a:spcBef>
                          <a:spcPts val="0"/>
                        </a:spcBef>
                        <a:spcAft>
                          <a:spcPts val="0"/>
                        </a:spcAft>
                        <a:buNone/>
                      </a:pPr>
                      <a:endParaRPr sz="1600" b="1">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600" b="1">
                          <a:latin typeface="Source Sans Pro"/>
                          <a:ea typeface="Source Sans Pro"/>
                          <a:cs typeface="Source Sans Pro"/>
                          <a:sym typeface="Source Sans Pro"/>
                        </a:rPr>
                        <a:t>Physics-based </a:t>
                      </a:r>
                      <a:endParaRPr sz="1600" b="1">
                        <a:latin typeface="Source Sans Pro"/>
                        <a:ea typeface="Source Sans Pro"/>
                        <a:cs typeface="Source Sans Pro"/>
                        <a:sym typeface="Source Sans Pro"/>
                      </a:endParaRPr>
                    </a:p>
                    <a:p>
                      <a:pPr marL="0" lvl="0" indent="0" algn="ctr" rtl="0">
                        <a:spcBef>
                          <a:spcPts val="0"/>
                        </a:spcBef>
                        <a:spcAft>
                          <a:spcPts val="0"/>
                        </a:spcAft>
                        <a:buNone/>
                      </a:pPr>
                      <a:r>
                        <a:rPr lang="en" sz="1600" b="1">
                          <a:latin typeface="Source Sans Pro"/>
                          <a:ea typeface="Source Sans Pro"/>
                          <a:cs typeface="Source Sans Pro"/>
                          <a:sym typeface="Source Sans Pro"/>
                        </a:rPr>
                        <a:t>approaches</a:t>
                      </a:r>
                      <a:endParaRPr sz="1600" b="1">
                        <a:latin typeface="Source Sans Pro"/>
                        <a:ea typeface="Source Sans Pro"/>
                        <a:cs typeface="Source Sans Pro"/>
                        <a:sym typeface="Source Sans Pr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222222"/>
                      </a:solidFill>
                      <a:prstDash val="solid"/>
                      <a:round/>
                      <a:headEnd type="none" w="sm" len="sm"/>
                      <a:tailEnd type="none" w="sm" len="sm"/>
                    </a:lnB>
                  </a:tcPr>
                </a:tc>
                <a:extLst>
                  <a:ext uri="{0D108BD9-81ED-4DB2-BD59-A6C34878D82A}">
                    <a16:rowId xmlns:a16="http://schemas.microsoft.com/office/drawing/2014/main" val="10000"/>
                  </a:ext>
                </a:extLst>
              </a:tr>
              <a:tr h="887125">
                <a:tc>
                  <a:txBody>
                    <a:bodyPr/>
                    <a:lstStyle/>
                    <a:p>
                      <a:pPr marL="0" lvl="0" indent="0" algn="l" rtl="0">
                        <a:spcBef>
                          <a:spcPts val="0"/>
                        </a:spcBef>
                        <a:spcAft>
                          <a:spcPts val="0"/>
                        </a:spcAft>
                        <a:buNone/>
                      </a:pPr>
                      <a:r>
                        <a:rPr lang="en" sz="1600">
                          <a:latin typeface="Source Sans Pro"/>
                          <a:ea typeface="Source Sans Pro"/>
                          <a:cs typeface="Source Sans Pro"/>
                          <a:sym typeface="Source Sans Pro"/>
                        </a:rPr>
                        <a:t>Efficiently leverage physical knowledge </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22222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09675">
                <a:tc>
                  <a:txBody>
                    <a:bodyPr/>
                    <a:lstStyle/>
                    <a:p>
                      <a:pPr marL="0" lvl="0" indent="0" algn="l" rtl="0">
                        <a:spcBef>
                          <a:spcPts val="0"/>
                        </a:spcBef>
                        <a:spcAft>
                          <a:spcPts val="0"/>
                        </a:spcAft>
                        <a:buNone/>
                      </a:pPr>
                      <a:r>
                        <a:rPr lang="en" sz="1600">
                          <a:latin typeface="Source Sans Pro"/>
                          <a:ea typeface="Source Sans Pro"/>
                          <a:cs typeface="Source Sans Pro"/>
                          <a:sym typeface="Source Sans Pro"/>
                        </a:rPr>
                        <a:t>Transparent &amp; robust behavior</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09675">
                <a:tc>
                  <a:txBody>
                    <a:bodyPr/>
                    <a:lstStyle/>
                    <a:p>
                      <a:pPr marL="0" lvl="0" indent="0" algn="l" rtl="0">
                        <a:spcBef>
                          <a:spcPts val="0"/>
                        </a:spcBef>
                        <a:spcAft>
                          <a:spcPts val="0"/>
                        </a:spcAft>
                        <a:buNone/>
                      </a:pPr>
                      <a:r>
                        <a:rPr lang="en" sz="1600">
                          <a:latin typeface="Source Sans Pro"/>
                          <a:ea typeface="Source Sans Pro"/>
                          <a:cs typeface="Source Sans Pro"/>
                          <a:sym typeface="Source Sans Pro"/>
                        </a:rPr>
                        <a:t>Adaptive, data-driven</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709675">
                <a:tc>
                  <a:txBody>
                    <a:bodyPr/>
                    <a:lstStyle/>
                    <a:p>
                      <a:pPr marL="0" lvl="0" indent="0" algn="l" rtl="0">
                        <a:spcBef>
                          <a:spcPts val="0"/>
                        </a:spcBef>
                        <a:spcAft>
                          <a:spcPts val="0"/>
                        </a:spcAft>
                        <a:buNone/>
                      </a:pPr>
                      <a:r>
                        <a:rPr lang="en" sz="1600">
                          <a:solidFill>
                            <a:schemeClr val="dk1"/>
                          </a:solidFill>
                          <a:latin typeface="Source Sans Pro"/>
                          <a:ea typeface="Source Sans Pro"/>
                          <a:cs typeface="Source Sans Pro"/>
                          <a:sym typeface="Source Sans Pro"/>
                        </a:rPr>
                        <a:t>Fast to run</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2222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2222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63" name="Google Shape;963;p119"/>
          <p:cNvSpPr txBox="1"/>
          <p:nvPr/>
        </p:nvSpPr>
        <p:spPr>
          <a:xfrm>
            <a:off x="6077950" y="4571350"/>
            <a:ext cx="252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Source Sans Pro"/>
                <a:ea typeface="Source Sans Pro"/>
                <a:cs typeface="Source Sans Pro"/>
                <a:sym typeface="Source Sans Pro"/>
              </a:rPr>
              <a:t>Caveat: This is an oversimplification!</a:t>
            </a:r>
            <a:endParaRPr sz="1200" i="1">
              <a:latin typeface="Source Sans Pro"/>
              <a:ea typeface="Source Sans Pro"/>
              <a:cs typeface="Source Sans Pro"/>
              <a:sym typeface="Source Sans Pro"/>
            </a:endParaRPr>
          </a:p>
        </p:txBody>
      </p:sp>
      <p:sp>
        <p:nvSpPr>
          <p:cNvPr id="964" name="Google Shape;964;p119"/>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51</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2"/>
                                        </p:tgtEl>
                                        <p:attrNameLst>
                                          <p:attrName>style.visibility</p:attrName>
                                        </p:attrNameLst>
                                      </p:cBhvr>
                                      <p:to>
                                        <p:strVal val="visible"/>
                                      </p:to>
                                    </p:set>
                                    <p:animEffect transition="in" filter="fade">
                                      <p:cBhvr>
                                        <p:cTn id="7" dur="1"/>
                                        <p:tgtEl>
                                          <p:spTgt spid="962"/>
                                        </p:tgtEl>
                                      </p:cBhvr>
                                    </p:animEffect>
                                  </p:childTnLst>
                                </p:cTn>
                              </p:par>
                              <p:par>
                                <p:cTn id="8" presetID="10" presetClass="entr" presetSubtype="0" fill="hold" nodeType="withEffect">
                                  <p:stCondLst>
                                    <p:cond delay="0"/>
                                  </p:stCondLst>
                                  <p:childTnLst>
                                    <p:set>
                                      <p:cBhvr>
                                        <p:cTn id="9" dur="1" fill="hold">
                                          <p:stCondLst>
                                            <p:cond delay="0"/>
                                          </p:stCondLst>
                                        </p:cTn>
                                        <p:tgtEl>
                                          <p:spTgt spid="963"/>
                                        </p:tgtEl>
                                        <p:attrNameLst>
                                          <p:attrName>style.visibility</p:attrName>
                                        </p:attrNameLst>
                                      </p:cBhvr>
                                      <p:to>
                                        <p:strVal val="visible"/>
                                      </p:to>
                                    </p:set>
                                    <p:animEffect transition="in" filter="fade">
                                      <p:cBhvr>
                                        <p:cTn id="10" dur="1"/>
                                        <p:tgtEl>
                                          <p:spTgt spid="9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59"/>
                                        </p:tgtEl>
                                        <p:attrNameLst>
                                          <p:attrName>style.visibility</p:attrName>
                                        </p:attrNameLst>
                                      </p:cBhvr>
                                      <p:to>
                                        <p:strVal val="visible"/>
                                      </p:to>
                                    </p:set>
                                    <p:animEffect transition="in" filter="fade">
                                      <p:cBhvr>
                                        <p:cTn id="15" dur="1"/>
                                        <p:tgtEl>
                                          <p:spTgt spid="9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0"/>
                                        </p:tgtEl>
                                        <p:attrNameLst>
                                          <p:attrName>style.visibility</p:attrName>
                                        </p:attrNameLst>
                                      </p:cBhvr>
                                      <p:to>
                                        <p:strVal val="visible"/>
                                      </p:to>
                                    </p:set>
                                    <p:animEffect transition="in" filter="fade">
                                      <p:cBhvr>
                                        <p:cTn id="20" dur="1"/>
                                        <p:tgtEl>
                                          <p:spTgt spid="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0"/>
          <p:cNvSpPr txBox="1"/>
          <p:nvPr/>
        </p:nvSpPr>
        <p:spPr>
          <a:xfrm>
            <a:off x="347725" y="1609520"/>
            <a:ext cx="7833000" cy="289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Source Sans Pro"/>
                <a:ea typeface="Source Sans Pro"/>
                <a:cs typeface="Source Sans Pro"/>
                <a:sym typeface="Source Sans Pro"/>
              </a:rPr>
              <a:t>Approach: Design NN-based emulator, with architecture constrained to satisfy conservation laws</a:t>
            </a: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4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1200"/>
              </a:spcAft>
              <a:buNone/>
            </a:pPr>
            <a:r>
              <a:rPr lang="en" sz="1800">
                <a:solidFill>
                  <a:schemeClr val="dk1"/>
                </a:solidFill>
                <a:latin typeface="Source Sans Pro"/>
                <a:ea typeface="Source Sans Pro"/>
                <a:cs typeface="Source Sans Pro"/>
                <a:sym typeface="Source Sans Pro"/>
              </a:rPr>
              <a:t>See related challenge: </a:t>
            </a:r>
            <a:r>
              <a:rPr lang="en" sz="1800" u="sng">
                <a:solidFill>
                  <a:srgbClr val="0070C0"/>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Climate Bench</a:t>
            </a:r>
            <a:r>
              <a:rPr lang="en" sz="1800">
                <a:solidFill>
                  <a:schemeClr val="dk2"/>
                </a:solidFill>
                <a:latin typeface="Source Sans Pro"/>
                <a:ea typeface="Source Sans Pro"/>
                <a:cs typeface="Source Sans Pro"/>
                <a:sym typeface="Source Sans Pro"/>
              </a:rPr>
              <a:t> </a:t>
            </a:r>
            <a:r>
              <a:rPr lang="en" sz="1800">
                <a:solidFill>
                  <a:schemeClr val="dk1"/>
                </a:solidFill>
                <a:latin typeface="Source Sans Pro"/>
                <a:ea typeface="Source Sans Pro"/>
                <a:cs typeface="Source Sans Pro"/>
                <a:sym typeface="Source Sans Pro"/>
              </a:rPr>
              <a:t>(emulating Earth System Models)</a:t>
            </a:r>
            <a:endParaRPr/>
          </a:p>
        </p:txBody>
      </p:sp>
      <p:sp>
        <p:nvSpPr>
          <p:cNvPr id="970" name="Google Shape;970;p120"/>
          <p:cNvSpPr txBox="1">
            <a:spLocks noGrp="1"/>
          </p:cNvSpPr>
          <p:nvPr>
            <p:ph type="title"/>
          </p:nvPr>
        </p:nvSpPr>
        <p:spPr>
          <a:xfrm>
            <a:off x="150" y="167950"/>
            <a:ext cx="914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Example: Emulating subgrid-scale processes</a:t>
            </a:r>
            <a:endParaRPr/>
          </a:p>
        </p:txBody>
      </p:sp>
      <p:sp>
        <p:nvSpPr>
          <p:cNvPr id="971" name="Google Shape;971;p120"/>
          <p:cNvSpPr txBox="1">
            <a:spLocks noGrp="1"/>
          </p:cNvSpPr>
          <p:nvPr>
            <p:ph type="body" idx="1"/>
          </p:nvPr>
        </p:nvSpPr>
        <p:spPr>
          <a:xfrm>
            <a:off x="347725" y="827600"/>
            <a:ext cx="8367300" cy="8106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sz="1800">
                <a:solidFill>
                  <a:schemeClr val="dk1"/>
                </a:solidFill>
              </a:rPr>
              <a:t>Difficult to cheaply represent subgrid-scale processes in coarse-scale atmospheric models (“subgrid parameterization”), while respecting conservation laws</a:t>
            </a:r>
            <a:endParaRPr sz="1800">
              <a:solidFill>
                <a:schemeClr val="dk1"/>
              </a:solidFill>
            </a:endParaRPr>
          </a:p>
        </p:txBody>
      </p:sp>
      <p:pic>
        <p:nvPicPr>
          <p:cNvPr id="972" name="Google Shape;972;p120"/>
          <p:cNvPicPr preferRelativeResize="0"/>
          <p:nvPr/>
        </p:nvPicPr>
        <p:blipFill>
          <a:blip r:embed="rId4">
            <a:alphaModFix/>
          </a:blip>
          <a:stretch>
            <a:fillRect/>
          </a:stretch>
        </p:blipFill>
        <p:spPr>
          <a:xfrm>
            <a:off x="2126763" y="2256375"/>
            <a:ext cx="4719174" cy="1738625"/>
          </a:xfrm>
          <a:prstGeom prst="rect">
            <a:avLst/>
          </a:prstGeom>
          <a:noFill/>
          <a:ln>
            <a:noFill/>
          </a:ln>
        </p:spPr>
      </p:pic>
      <p:sp>
        <p:nvSpPr>
          <p:cNvPr id="973" name="Google Shape;973;p120"/>
          <p:cNvSpPr txBox="1"/>
          <p:nvPr/>
        </p:nvSpPr>
        <p:spPr>
          <a:xfrm>
            <a:off x="150" y="4497000"/>
            <a:ext cx="8972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err="1">
                <a:solidFill>
                  <a:srgbClr val="222222"/>
                </a:solidFill>
                <a:latin typeface="Source Sans Pro"/>
                <a:ea typeface="Source Sans Pro"/>
                <a:cs typeface="Source Sans Pro"/>
                <a:sym typeface="Source Sans Pro"/>
              </a:rPr>
              <a:t>Beucler</a:t>
            </a:r>
            <a:r>
              <a:rPr lang="en" sz="1000" dirty="0">
                <a:solidFill>
                  <a:srgbClr val="222222"/>
                </a:solidFill>
                <a:latin typeface="Source Sans Pro"/>
                <a:ea typeface="Source Sans Pro"/>
                <a:cs typeface="Source Sans Pro"/>
                <a:sym typeface="Source Sans Pro"/>
              </a:rPr>
              <a:t>, T., et al. (2021). Enforcing analytic constraints in neural networks emulating physical systems. </a:t>
            </a:r>
            <a:r>
              <a:rPr lang="en" sz="1000" i="1" dirty="0">
                <a:solidFill>
                  <a:srgbClr val="222222"/>
                </a:solidFill>
                <a:latin typeface="Source Sans Pro"/>
                <a:ea typeface="Source Sans Pro"/>
                <a:cs typeface="Source Sans Pro"/>
                <a:sym typeface="Source Sans Pro"/>
              </a:rPr>
              <a:t>Physical Review Letters</a:t>
            </a:r>
            <a:r>
              <a:rPr lang="en" sz="1000" dirty="0">
                <a:solidFill>
                  <a:srgbClr val="222222"/>
                </a:solidFill>
                <a:latin typeface="Source Sans Pro"/>
                <a:ea typeface="Source Sans Pro"/>
                <a:cs typeface="Source Sans Pro"/>
                <a:sym typeface="Source Sans Pro"/>
              </a:rPr>
              <a:t>, </a:t>
            </a:r>
            <a:r>
              <a:rPr lang="en" sz="1000" i="1" dirty="0">
                <a:solidFill>
                  <a:srgbClr val="222222"/>
                </a:solidFill>
                <a:latin typeface="Source Sans Pro"/>
                <a:ea typeface="Source Sans Pro"/>
                <a:cs typeface="Source Sans Pro"/>
                <a:sym typeface="Source Sans Pro"/>
              </a:rPr>
              <a:t>126</a:t>
            </a:r>
            <a:r>
              <a:rPr lang="en" sz="1000" dirty="0">
                <a:solidFill>
                  <a:srgbClr val="222222"/>
                </a:solidFill>
                <a:latin typeface="Source Sans Pro"/>
                <a:ea typeface="Source Sans Pro"/>
                <a:cs typeface="Source Sans Pro"/>
                <a:sym typeface="Source Sans Pro"/>
              </a:rPr>
              <a:t>(9), 098302.</a:t>
            </a:r>
            <a:endParaRPr sz="1000" dirty="0">
              <a:solidFill>
                <a:srgbClr val="222222"/>
              </a:solidFill>
              <a:latin typeface="Source Sans Pro"/>
              <a:ea typeface="Source Sans Pro"/>
              <a:cs typeface="Source Sans Pro"/>
              <a:sym typeface="Source Sans Pro"/>
            </a:endParaRPr>
          </a:p>
          <a:p>
            <a:pPr marL="0" lvl="0" indent="0" algn="l" rtl="0">
              <a:spcBef>
                <a:spcPts val="0"/>
              </a:spcBef>
              <a:spcAft>
                <a:spcPts val="0"/>
              </a:spcAft>
              <a:buNone/>
            </a:pPr>
            <a:r>
              <a:rPr lang="en" sz="1000" dirty="0">
                <a:solidFill>
                  <a:srgbClr val="222222"/>
                </a:solidFill>
                <a:latin typeface="Source Sans Pro"/>
                <a:ea typeface="Source Sans Pro"/>
                <a:cs typeface="Source Sans Pro"/>
                <a:sym typeface="Source Sans Pro"/>
              </a:rPr>
              <a:t>See also: </a:t>
            </a:r>
            <a:r>
              <a:rPr lang="en" sz="1000" dirty="0">
                <a:solidFill>
                  <a:srgbClr val="222222"/>
                </a:solidFill>
                <a:highlight>
                  <a:srgbClr val="FFFFFF"/>
                </a:highlight>
                <a:latin typeface="Source Sans Pro"/>
                <a:ea typeface="Source Sans Pro"/>
                <a:cs typeface="Source Sans Pro"/>
                <a:sym typeface="Source Sans Pro"/>
              </a:rPr>
              <a:t>Kashinath, K., et al (2021). Physics-informed machine learning: case studies for weather and climate modelling. </a:t>
            </a:r>
            <a:r>
              <a:rPr lang="en" sz="1000" i="1" dirty="0">
                <a:solidFill>
                  <a:srgbClr val="222222"/>
                </a:solidFill>
                <a:highlight>
                  <a:srgbClr val="FFFFFF"/>
                </a:highlight>
                <a:latin typeface="Source Sans Pro"/>
                <a:ea typeface="Source Sans Pro"/>
                <a:cs typeface="Source Sans Pro"/>
                <a:sym typeface="Source Sans Pro"/>
              </a:rPr>
              <a:t>Philosophical Transactions of the Royal   </a:t>
            </a:r>
          </a:p>
          <a:p>
            <a:pPr marL="0" lvl="0" indent="0" algn="l" rtl="0">
              <a:spcBef>
                <a:spcPts val="0"/>
              </a:spcBef>
              <a:spcAft>
                <a:spcPts val="0"/>
              </a:spcAft>
              <a:buNone/>
            </a:pPr>
            <a:r>
              <a:rPr lang="en" sz="1000" i="1" dirty="0">
                <a:solidFill>
                  <a:srgbClr val="222222"/>
                </a:solidFill>
                <a:highlight>
                  <a:srgbClr val="FFFFFF"/>
                </a:highlight>
                <a:latin typeface="Source Sans Pro"/>
                <a:ea typeface="Source Sans Pro"/>
                <a:cs typeface="Source Sans Pro"/>
                <a:sym typeface="Source Sans Pro"/>
              </a:rPr>
              <a:t>     Society A</a:t>
            </a:r>
            <a:r>
              <a:rPr lang="en" sz="1000" dirty="0">
                <a:solidFill>
                  <a:srgbClr val="222222"/>
                </a:solidFill>
                <a:highlight>
                  <a:srgbClr val="FFFFFF"/>
                </a:highlight>
                <a:latin typeface="Source Sans Pro"/>
                <a:ea typeface="Source Sans Pro"/>
                <a:cs typeface="Source Sans Pro"/>
                <a:sym typeface="Source Sans Pro"/>
              </a:rPr>
              <a:t>, </a:t>
            </a:r>
            <a:r>
              <a:rPr lang="en" sz="1000" i="1" dirty="0">
                <a:solidFill>
                  <a:srgbClr val="222222"/>
                </a:solidFill>
                <a:highlight>
                  <a:srgbClr val="FFFFFF"/>
                </a:highlight>
                <a:latin typeface="Source Sans Pro"/>
                <a:ea typeface="Source Sans Pro"/>
                <a:cs typeface="Source Sans Pro"/>
                <a:sym typeface="Source Sans Pro"/>
              </a:rPr>
              <a:t>379</a:t>
            </a:r>
            <a:r>
              <a:rPr lang="en" sz="1000" dirty="0">
                <a:solidFill>
                  <a:srgbClr val="222222"/>
                </a:solidFill>
                <a:highlight>
                  <a:srgbClr val="FFFFFF"/>
                </a:highlight>
                <a:latin typeface="Source Sans Pro"/>
                <a:ea typeface="Source Sans Pro"/>
                <a:cs typeface="Source Sans Pro"/>
                <a:sym typeface="Source Sans Pro"/>
              </a:rPr>
              <a:t>(2194), 20200093.</a:t>
            </a:r>
            <a:endParaRPr sz="1000" dirty="0">
              <a:solidFill>
                <a:srgbClr val="222222"/>
              </a:solidFill>
              <a:latin typeface="Source Sans Pro"/>
              <a:ea typeface="Source Sans Pro"/>
              <a:cs typeface="Source Sans Pro"/>
              <a:sym typeface="Source Sans Pro"/>
            </a:endParaRPr>
          </a:p>
        </p:txBody>
      </p:sp>
      <p:sp>
        <p:nvSpPr>
          <p:cNvPr id="974" name="Google Shape;974;p120"/>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52</a:t>
            </a:fld>
            <a:endParaRPr dirty="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
                                        <p:tgtEl>
                                          <p:spTgt spid="969"/>
                                        </p:tgtEl>
                                      </p:cBhvr>
                                    </p:animEffect>
                                  </p:childTnLst>
                                </p:cTn>
                              </p:par>
                              <p:par>
                                <p:cTn id="8" presetID="10" presetClass="entr" presetSubtype="0" fill="hold" nodeType="withEffect">
                                  <p:stCondLst>
                                    <p:cond delay="0"/>
                                  </p:stCondLst>
                                  <p:childTnLst>
                                    <p:set>
                                      <p:cBhvr>
                                        <p:cTn id="9" dur="1" fill="hold">
                                          <p:stCondLst>
                                            <p:cond delay="0"/>
                                          </p:stCondLst>
                                        </p:cTn>
                                        <p:tgtEl>
                                          <p:spTgt spid="972"/>
                                        </p:tgtEl>
                                        <p:attrNameLst>
                                          <p:attrName>style.visibility</p:attrName>
                                        </p:attrNameLst>
                                      </p:cBhvr>
                                      <p:to>
                                        <p:strVal val="visible"/>
                                      </p:to>
                                    </p:set>
                                    <p:animEffect transition="in" filter="fade">
                                      <p:cBhvr>
                                        <p:cTn id="10" dur="1"/>
                                        <p:tgtEl>
                                          <p:spTgt spid="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21"/>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Example: Modeling building dynamics</a:t>
            </a:r>
            <a:endParaRPr/>
          </a:p>
        </p:txBody>
      </p:sp>
      <p:sp>
        <p:nvSpPr>
          <p:cNvPr id="980" name="Google Shape;980;p121"/>
          <p:cNvSpPr txBox="1">
            <a:spLocks noGrp="1"/>
          </p:cNvSpPr>
          <p:nvPr>
            <p:ph type="body" idx="1"/>
          </p:nvPr>
        </p:nvSpPr>
        <p:spPr>
          <a:xfrm>
            <a:off x="363575" y="740650"/>
            <a:ext cx="8600400" cy="8250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1200"/>
              </a:spcAft>
              <a:buNone/>
            </a:pPr>
            <a:r>
              <a:rPr lang="en" sz="1800">
                <a:solidFill>
                  <a:schemeClr val="dk1"/>
                </a:solidFill>
              </a:rPr>
              <a:t>Modeling dynamics of buildings can be difficult &amp; expensive, but is needed for implementing simulators and/or control strategies</a:t>
            </a:r>
            <a:endParaRPr sz="1800">
              <a:solidFill>
                <a:schemeClr val="dk1"/>
              </a:solidFill>
            </a:endParaRPr>
          </a:p>
        </p:txBody>
      </p:sp>
      <p:pic>
        <p:nvPicPr>
          <p:cNvPr id="981" name="Google Shape;981;p121"/>
          <p:cNvPicPr preferRelativeResize="0"/>
          <p:nvPr/>
        </p:nvPicPr>
        <p:blipFill rotWithShape="1">
          <a:blip r:embed="rId3">
            <a:alphaModFix/>
          </a:blip>
          <a:srcRect l="7866" r="44257"/>
          <a:stretch/>
        </p:blipFill>
        <p:spPr>
          <a:xfrm>
            <a:off x="539350" y="2302525"/>
            <a:ext cx="2666351" cy="2229125"/>
          </a:xfrm>
          <a:prstGeom prst="rect">
            <a:avLst/>
          </a:prstGeom>
          <a:noFill/>
          <a:ln>
            <a:noFill/>
          </a:ln>
        </p:spPr>
      </p:pic>
      <p:sp>
        <p:nvSpPr>
          <p:cNvPr id="982" name="Google Shape;982;p121"/>
          <p:cNvSpPr txBox="1"/>
          <p:nvPr/>
        </p:nvSpPr>
        <p:spPr>
          <a:xfrm>
            <a:off x="0" y="4532830"/>
            <a:ext cx="92298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latin typeface="Source Sans Pro"/>
                <a:ea typeface="Source Sans Pro"/>
                <a:cs typeface="Source Sans Pro"/>
                <a:sym typeface="Source Sans Pro"/>
              </a:rPr>
              <a:t>Drgoňa, J., Tuor, A. R., Chandan, V., &amp; Vrabie, D. L. (2021). Physics-constrained deep learning of multi-zone building thermal dynamics. </a:t>
            </a:r>
            <a:r>
              <a:rPr lang="en" sz="1000" i="1">
                <a:solidFill>
                  <a:srgbClr val="222222"/>
                </a:solidFill>
                <a:latin typeface="Source Sans Pro"/>
                <a:ea typeface="Source Sans Pro"/>
                <a:cs typeface="Source Sans Pro"/>
                <a:sym typeface="Source Sans Pro"/>
              </a:rPr>
              <a:t>Energy and Buildings</a:t>
            </a:r>
            <a:r>
              <a:rPr lang="en" sz="1000">
                <a:solidFill>
                  <a:srgbClr val="222222"/>
                </a:solidFill>
                <a:latin typeface="Source Sans Pro"/>
                <a:ea typeface="Source Sans Pro"/>
                <a:cs typeface="Source Sans Pro"/>
                <a:sym typeface="Source Sans Pro"/>
              </a:rPr>
              <a:t>, </a:t>
            </a:r>
            <a:r>
              <a:rPr lang="en" sz="1000" i="1">
                <a:solidFill>
                  <a:srgbClr val="222222"/>
                </a:solidFill>
                <a:latin typeface="Source Sans Pro"/>
                <a:ea typeface="Source Sans Pro"/>
                <a:cs typeface="Source Sans Pro"/>
                <a:sym typeface="Source Sans Pro"/>
              </a:rPr>
              <a:t>243</a:t>
            </a:r>
            <a:r>
              <a:rPr lang="en" sz="1000">
                <a:solidFill>
                  <a:srgbClr val="222222"/>
                </a:solidFill>
                <a:latin typeface="Source Sans Pro"/>
                <a:ea typeface="Source Sans Pro"/>
                <a:cs typeface="Source Sans Pro"/>
                <a:sym typeface="Source Sans Pro"/>
              </a:rPr>
              <a:t>, 110992.</a:t>
            </a:r>
            <a:endParaRPr sz="200">
              <a:solidFill>
                <a:srgbClr val="222222"/>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Drgoňa, J., Tuor, A., Skomski, E., Vasisht, S., &amp; Vrabie, D. (2021). Deep learning explicit differentiable predictive control laws for buildings. </a:t>
            </a:r>
            <a:r>
              <a:rPr lang="en" sz="1000" i="1">
                <a:solidFill>
                  <a:srgbClr val="222222"/>
                </a:solidFill>
                <a:latin typeface="Source Sans Pro"/>
                <a:ea typeface="Source Sans Pro"/>
                <a:cs typeface="Source Sans Pro"/>
                <a:sym typeface="Source Sans Pro"/>
              </a:rPr>
              <a:t>IFAC-PapersOnLine</a:t>
            </a:r>
            <a:r>
              <a:rPr lang="en" sz="1000">
                <a:solidFill>
                  <a:srgbClr val="222222"/>
                </a:solidFill>
                <a:latin typeface="Source Sans Pro"/>
                <a:ea typeface="Source Sans Pro"/>
                <a:cs typeface="Source Sans Pro"/>
                <a:sym typeface="Source Sans Pro"/>
              </a:rPr>
              <a:t>, </a:t>
            </a:r>
            <a:r>
              <a:rPr lang="en" sz="1000" i="1">
                <a:solidFill>
                  <a:srgbClr val="222222"/>
                </a:solidFill>
                <a:latin typeface="Source Sans Pro"/>
                <a:ea typeface="Source Sans Pro"/>
                <a:cs typeface="Source Sans Pro"/>
                <a:sym typeface="Source Sans Pro"/>
              </a:rPr>
              <a:t>54</a:t>
            </a:r>
            <a:r>
              <a:rPr lang="en" sz="1000">
                <a:solidFill>
                  <a:srgbClr val="222222"/>
                </a:solidFill>
                <a:latin typeface="Source Sans Pro"/>
                <a:ea typeface="Source Sans Pro"/>
                <a:cs typeface="Source Sans Pro"/>
                <a:sym typeface="Source Sans Pro"/>
              </a:rPr>
              <a:t>(6), 14-19.</a:t>
            </a:r>
            <a:endParaRPr sz="1000">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sz="1100">
              <a:solidFill>
                <a:srgbClr val="222222"/>
              </a:solidFill>
              <a:latin typeface="Source Sans Pro"/>
              <a:ea typeface="Source Sans Pro"/>
              <a:cs typeface="Source Sans Pro"/>
              <a:sym typeface="Source Sans Pro"/>
            </a:endParaRPr>
          </a:p>
        </p:txBody>
      </p:sp>
      <p:sp>
        <p:nvSpPr>
          <p:cNvPr id="983" name="Google Shape;983;p121"/>
          <p:cNvSpPr txBox="1"/>
          <p:nvPr/>
        </p:nvSpPr>
        <p:spPr>
          <a:xfrm>
            <a:off x="5963985" y="2911163"/>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200"/>
              </a:spcAft>
              <a:buNone/>
            </a:pPr>
            <a:r>
              <a:rPr lang="en" sz="1800">
                <a:latin typeface="Source Sans Pro"/>
                <a:ea typeface="Source Sans Pro"/>
                <a:cs typeface="Source Sans Pro"/>
                <a:sym typeface="Source Sans Pro"/>
              </a:rPr>
              <a:t>See related platforms: </a:t>
            </a:r>
            <a:r>
              <a:rPr lang="en" sz="1800" u="sng">
                <a:solidFill>
                  <a:srgbClr val="0070C0"/>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COBS</a:t>
            </a:r>
            <a:r>
              <a:rPr lang="en" sz="1800">
                <a:solidFill>
                  <a:schemeClr val="dk2"/>
                </a:solidFill>
                <a:latin typeface="Source Sans Pro"/>
                <a:ea typeface="Source Sans Pro"/>
                <a:cs typeface="Source Sans Pro"/>
                <a:sym typeface="Source Sans Pro"/>
              </a:rPr>
              <a:t> </a:t>
            </a:r>
            <a:r>
              <a:rPr lang="en" sz="1800">
                <a:solidFill>
                  <a:schemeClr val="dk1"/>
                </a:solidFill>
                <a:latin typeface="Source Sans Pro"/>
                <a:ea typeface="Source Sans Pro"/>
                <a:cs typeface="Source Sans Pro"/>
                <a:sym typeface="Source Sans Pro"/>
              </a:rPr>
              <a:t>(building control) and</a:t>
            </a:r>
            <a:r>
              <a:rPr lang="en" sz="1800">
                <a:solidFill>
                  <a:schemeClr val="dk2"/>
                </a:solidFill>
                <a:latin typeface="Source Sans Pro"/>
                <a:ea typeface="Source Sans Pro"/>
                <a:cs typeface="Source Sans Pro"/>
                <a:sym typeface="Source Sans Pro"/>
              </a:rPr>
              <a:t> </a:t>
            </a:r>
            <a:r>
              <a:rPr lang="en" sz="1800" u="sng">
                <a:solidFill>
                  <a:srgbClr val="0070C0"/>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City Learn</a:t>
            </a:r>
            <a:r>
              <a:rPr lang="en" sz="1800">
                <a:solidFill>
                  <a:schemeClr val="dk2"/>
                </a:solidFill>
                <a:latin typeface="Source Sans Pro"/>
                <a:ea typeface="Source Sans Pro"/>
                <a:cs typeface="Source Sans Pro"/>
                <a:sym typeface="Source Sans Pro"/>
              </a:rPr>
              <a:t> </a:t>
            </a:r>
            <a:r>
              <a:rPr lang="en" sz="1800">
                <a:solidFill>
                  <a:schemeClr val="dk1"/>
                </a:solidFill>
                <a:latin typeface="Source Sans Pro"/>
                <a:ea typeface="Source Sans Pro"/>
                <a:cs typeface="Source Sans Pro"/>
                <a:sym typeface="Source Sans Pro"/>
              </a:rPr>
              <a:t>(city-scale control)</a:t>
            </a:r>
            <a:endParaRPr sz="1800">
              <a:solidFill>
                <a:schemeClr val="dk1"/>
              </a:solidFill>
              <a:latin typeface="Source Sans Pro"/>
              <a:ea typeface="Source Sans Pro"/>
              <a:cs typeface="Source Sans Pro"/>
              <a:sym typeface="Source Sans Pro"/>
            </a:endParaRPr>
          </a:p>
        </p:txBody>
      </p:sp>
      <p:sp>
        <p:nvSpPr>
          <p:cNvPr id="984" name="Google Shape;984;p121"/>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53</a:t>
            </a:fld>
            <a:endParaRPr>
              <a:latin typeface="Source Sans Pro"/>
              <a:ea typeface="Source Sans Pro"/>
              <a:cs typeface="Source Sans Pro"/>
              <a:sym typeface="Source Sans Pro"/>
            </a:endParaRPr>
          </a:p>
        </p:txBody>
      </p:sp>
      <p:sp>
        <p:nvSpPr>
          <p:cNvPr id="985" name="Google Shape;985;p121"/>
          <p:cNvSpPr txBox="1"/>
          <p:nvPr/>
        </p:nvSpPr>
        <p:spPr>
          <a:xfrm>
            <a:off x="363575" y="1522225"/>
            <a:ext cx="7731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Source Sans Pro"/>
                <a:ea typeface="Source Sans Pro"/>
                <a:cs typeface="Source Sans Pro"/>
                <a:sym typeface="Source Sans Pro"/>
              </a:rPr>
              <a:t>Approach:</a:t>
            </a:r>
            <a:r>
              <a:rPr lang="en" sz="1800" b="1">
                <a:solidFill>
                  <a:schemeClr val="dk1"/>
                </a:solidFill>
                <a:latin typeface="Source Sans Pro"/>
                <a:ea typeface="Source Sans Pro"/>
                <a:cs typeface="Source Sans Pro"/>
                <a:sym typeface="Source Sans Pro"/>
              </a:rPr>
              <a:t> </a:t>
            </a:r>
            <a:r>
              <a:rPr lang="en" sz="1800">
                <a:solidFill>
                  <a:schemeClr val="dk1"/>
                </a:solidFill>
                <a:latin typeface="Source Sans Pro"/>
                <a:ea typeface="Source Sans Pro"/>
                <a:cs typeface="Source Sans Pro"/>
                <a:sym typeface="Source Sans Pro"/>
              </a:rPr>
              <a:t>Learn differentiable surrogate using physics-informed ML model</a:t>
            </a:r>
            <a:endParaRPr>
              <a:solidFill>
                <a:schemeClr val="dk1"/>
              </a:solidFill>
            </a:endParaRPr>
          </a:p>
        </p:txBody>
      </p:sp>
      <p:sp>
        <p:nvSpPr>
          <p:cNvPr id="986" name="Google Shape;986;p121"/>
          <p:cNvSpPr txBox="1"/>
          <p:nvPr/>
        </p:nvSpPr>
        <p:spPr>
          <a:xfrm>
            <a:off x="363575" y="1839657"/>
            <a:ext cx="8104564" cy="503184"/>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 sz="1800" dirty="0">
                <a:solidFill>
                  <a:schemeClr val="dk1"/>
                </a:solidFill>
                <a:latin typeface="Source Sans Pro"/>
                <a:ea typeface="Source Sans Pro"/>
                <a:cs typeface="Source Sans Pro"/>
                <a:sym typeface="Source Sans Pro"/>
              </a:rPr>
              <a:t>Can employ within end-to-end “differentiable predictive control” workflow</a:t>
            </a:r>
            <a:endParaRPr dirty="0"/>
          </a:p>
        </p:txBody>
      </p:sp>
      <p:pic>
        <p:nvPicPr>
          <p:cNvPr id="987" name="Google Shape;987;p121"/>
          <p:cNvPicPr preferRelativeResize="0"/>
          <p:nvPr/>
        </p:nvPicPr>
        <p:blipFill rotWithShape="1">
          <a:blip r:embed="rId3">
            <a:alphaModFix/>
          </a:blip>
          <a:srcRect l="56661"/>
          <a:stretch/>
        </p:blipFill>
        <p:spPr>
          <a:xfrm>
            <a:off x="3256775" y="2302525"/>
            <a:ext cx="2413577" cy="2229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5"/>
                                        </p:tgtEl>
                                        <p:attrNameLst>
                                          <p:attrName>style.visibility</p:attrName>
                                        </p:attrNameLst>
                                      </p:cBhvr>
                                      <p:to>
                                        <p:strVal val="visible"/>
                                      </p:to>
                                    </p:set>
                                    <p:animEffect transition="in" filter="fade">
                                      <p:cBhvr>
                                        <p:cTn id="7" dur="1"/>
                                        <p:tgtEl>
                                          <p:spTgt spid="985"/>
                                        </p:tgtEl>
                                      </p:cBhvr>
                                    </p:animEffect>
                                  </p:childTnLst>
                                </p:cTn>
                              </p:par>
                              <p:par>
                                <p:cTn id="8" presetID="10" presetClass="entr" presetSubtype="0" fill="hold" nodeType="withEffect">
                                  <p:stCondLst>
                                    <p:cond delay="0"/>
                                  </p:stCondLst>
                                  <p:childTnLst>
                                    <p:set>
                                      <p:cBhvr>
                                        <p:cTn id="9" dur="1" fill="hold">
                                          <p:stCondLst>
                                            <p:cond delay="0"/>
                                          </p:stCondLst>
                                        </p:cTn>
                                        <p:tgtEl>
                                          <p:spTgt spid="981"/>
                                        </p:tgtEl>
                                        <p:attrNameLst>
                                          <p:attrName>style.visibility</p:attrName>
                                        </p:attrNameLst>
                                      </p:cBhvr>
                                      <p:to>
                                        <p:strVal val="visible"/>
                                      </p:to>
                                    </p:set>
                                    <p:animEffect transition="in" filter="fade">
                                      <p:cBhvr>
                                        <p:cTn id="10" dur="1"/>
                                        <p:tgtEl>
                                          <p:spTgt spid="9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87"/>
                                        </p:tgtEl>
                                        <p:attrNameLst>
                                          <p:attrName>style.visibility</p:attrName>
                                        </p:attrNameLst>
                                      </p:cBhvr>
                                      <p:to>
                                        <p:strVal val="visible"/>
                                      </p:to>
                                    </p:set>
                                    <p:animEffect transition="in" filter="fade">
                                      <p:cBhvr>
                                        <p:cTn id="15" dur="1"/>
                                        <p:tgtEl>
                                          <p:spTgt spid="987"/>
                                        </p:tgtEl>
                                      </p:cBhvr>
                                    </p:animEffect>
                                  </p:childTnLst>
                                </p:cTn>
                              </p:par>
                              <p:par>
                                <p:cTn id="16" presetID="10" presetClass="entr" presetSubtype="0" fill="hold" nodeType="withEffect">
                                  <p:stCondLst>
                                    <p:cond delay="0"/>
                                  </p:stCondLst>
                                  <p:childTnLst>
                                    <p:set>
                                      <p:cBhvr>
                                        <p:cTn id="17" dur="1" fill="hold">
                                          <p:stCondLst>
                                            <p:cond delay="0"/>
                                          </p:stCondLst>
                                        </p:cTn>
                                        <p:tgtEl>
                                          <p:spTgt spid="983"/>
                                        </p:tgtEl>
                                        <p:attrNameLst>
                                          <p:attrName>style.visibility</p:attrName>
                                        </p:attrNameLst>
                                      </p:cBhvr>
                                      <p:to>
                                        <p:strVal val="visible"/>
                                      </p:to>
                                    </p:set>
                                    <p:animEffect transition="in" filter="fade">
                                      <p:cBhvr>
                                        <p:cTn id="18" dur="1"/>
                                        <p:tgtEl>
                                          <p:spTgt spid="983"/>
                                        </p:tgtEl>
                                      </p:cBhvr>
                                    </p:animEffect>
                                  </p:childTnLst>
                                </p:cTn>
                              </p:par>
                              <p:par>
                                <p:cTn id="19" presetID="10" presetClass="entr" presetSubtype="0" fill="hold" nodeType="withEffect">
                                  <p:stCondLst>
                                    <p:cond delay="0"/>
                                  </p:stCondLst>
                                  <p:childTnLst>
                                    <p:set>
                                      <p:cBhvr>
                                        <p:cTn id="20" dur="1" fill="hold">
                                          <p:stCondLst>
                                            <p:cond delay="0"/>
                                          </p:stCondLst>
                                        </p:cTn>
                                        <p:tgtEl>
                                          <p:spTgt spid="986"/>
                                        </p:tgtEl>
                                        <p:attrNameLst>
                                          <p:attrName>style.visibility</p:attrName>
                                        </p:attrNameLst>
                                      </p:cBhvr>
                                      <p:to>
                                        <p:strVal val="visible"/>
                                      </p:to>
                                    </p:set>
                                    <p:animEffect transition="in" filter="fade">
                                      <p:cBhvr>
                                        <p:cTn id="21" dur="1"/>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22"/>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Directions: Physics-informed ML and climate change</a:t>
            </a:r>
            <a:endParaRPr/>
          </a:p>
        </p:txBody>
      </p:sp>
      <p:sp>
        <p:nvSpPr>
          <p:cNvPr id="993" name="Google Shape;993;p122"/>
          <p:cNvSpPr txBox="1">
            <a:spLocks noGrp="1"/>
          </p:cNvSpPr>
          <p:nvPr>
            <p:ph type="body" idx="1"/>
          </p:nvPr>
        </p:nvSpPr>
        <p:spPr>
          <a:xfrm>
            <a:off x="413700" y="993750"/>
            <a:ext cx="5475900" cy="16362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a:solidFill>
                  <a:schemeClr val="dk1"/>
                </a:solidFill>
              </a:rPr>
              <a:t>Incorporating </a:t>
            </a:r>
            <a:r>
              <a:rPr lang="en" b="1">
                <a:solidFill>
                  <a:schemeClr val="dk1"/>
                </a:solidFill>
              </a:rPr>
              <a:t>more complex constraints</a:t>
            </a:r>
            <a:r>
              <a:rPr lang="en">
                <a:solidFill>
                  <a:schemeClr val="dk1"/>
                </a:solidFill>
              </a:rPr>
              <a:t> into architectures and losses </a:t>
            </a:r>
            <a:endParaRPr>
              <a:solidFill>
                <a:schemeClr val="dk1"/>
              </a:solidFill>
            </a:endParaRPr>
          </a:p>
          <a:p>
            <a:pPr marL="0" lvl="0" indent="0" algn="l" rtl="0">
              <a:lnSpc>
                <a:spcPct val="100000"/>
              </a:lnSpc>
              <a:spcBef>
                <a:spcPts val="1000"/>
              </a:spcBef>
              <a:spcAft>
                <a:spcPts val="1000"/>
              </a:spcAft>
              <a:buNone/>
            </a:pPr>
            <a:r>
              <a:rPr lang="en">
                <a:solidFill>
                  <a:schemeClr val="dk1"/>
                </a:solidFill>
              </a:rPr>
              <a:t>Improving</a:t>
            </a:r>
            <a:r>
              <a:rPr lang="en" b="1">
                <a:solidFill>
                  <a:schemeClr val="dk1"/>
                </a:solidFill>
              </a:rPr>
              <a:t> stability &amp; convergence</a:t>
            </a:r>
            <a:r>
              <a:rPr lang="en">
                <a:solidFill>
                  <a:schemeClr val="dk1"/>
                </a:solidFill>
              </a:rPr>
              <a:t> of physics-informed model training</a:t>
            </a:r>
            <a:endParaRPr sz="1800">
              <a:solidFill>
                <a:schemeClr val="dk1"/>
              </a:solidFill>
            </a:endParaRPr>
          </a:p>
        </p:txBody>
      </p:sp>
      <p:pic>
        <p:nvPicPr>
          <p:cNvPr id="994" name="Google Shape;994;p122"/>
          <p:cNvPicPr preferRelativeResize="0"/>
          <p:nvPr/>
        </p:nvPicPr>
        <p:blipFill>
          <a:blip r:embed="rId3">
            <a:alphaModFix/>
          </a:blip>
          <a:stretch>
            <a:fillRect/>
          </a:stretch>
        </p:blipFill>
        <p:spPr>
          <a:xfrm>
            <a:off x="6557400" y="959675"/>
            <a:ext cx="1854674" cy="1294400"/>
          </a:xfrm>
          <a:prstGeom prst="rect">
            <a:avLst/>
          </a:prstGeom>
          <a:noFill/>
          <a:ln>
            <a:noFill/>
          </a:ln>
        </p:spPr>
      </p:pic>
      <p:sp>
        <p:nvSpPr>
          <p:cNvPr id="995" name="Google Shape;995;p122"/>
          <p:cNvSpPr txBox="1"/>
          <p:nvPr/>
        </p:nvSpPr>
        <p:spPr>
          <a:xfrm>
            <a:off x="5947500" y="1879525"/>
            <a:ext cx="3196500" cy="677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Source Sans Pro"/>
                <a:ea typeface="Source Sans Pro"/>
                <a:cs typeface="Source Sans Pro"/>
                <a:sym typeface="Source Sans Pro"/>
              </a:rPr>
              <a:t>E.g., Power grids: DC power flow (linear) → AC power flow (nonlinear)</a:t>
            </a:r>
            <a:endParaRPr sz="1600">
              <a:latin typeface="Source Sans Pro"/>
              <a:ea typeface="Source Sans Pro"/>
              <a:cs typeface="Source Sans Pro"/>
              <a:sym typeface="Source Sans Pro"/>
            </a:endParaRPr>
          </a:p>
        </p:txBody>
      </p:sp>
      <p:sp>
        <p:nvSpPr>
          <p:cNvPr id="996" name="Google Shape;996;p122"/>
          <p:cNvSpPr txBox="1"/>
          <p:nvPr/>
        </p:nvSpPr>
        <p:spPr>
          <a:xfrm>
            <a:off x="61150" y="4502735"/>
            <a:ext cx="914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latin typeface="Source Sans Pro"/>
                <a:ea typeface="Source Sans Pro"/>
                <a:cs typeface="Source Sans Pro"/>
                <a:sym typeface="Source Sans Pro"/>
              </a:rPr>
              <a:t>Cubed-sphere grid figure source: Weyn, J. A., Durran, D. R., &amp; Caruana, R. (2020). Improving data‐driven global weather prediction using deep convolutional neural networks on a cubed sphere. </a:t>
            </a:r>
            <a:r>
              <a:rPr lang="en" sz="1000" i="1">
                <a:solidFill>
                  <a:srgbClr val="222222"/>
                </a:solidFill>
                <a:latin typeface="Source Sans Pro"/>
                <a:ea typeface="Source Sans Pro"/>
                <a:cs typeface="Source Sans Pro"/>
                <a:sym typeface="Source Sans Pro"/>
              </a:rPr>
              <a:t>Journal of Advances in Modeling Earth Systems</a:t>
            </a:r>
            <a:r>
              <a:rPr lang="en" sz="1000">
                <a:solidFill>
                  <a:srgbClr val="222222"/>
                </a:solidFill>
                <a:latin typeface="Source Sans Pro"/>
                <a:ea typeface="Source Sans Pro"/>
                <a:cs typeface="Source Sans Pro"/>
                <a:sym typeface="Source Sans Pro"/>
              </a:rPr>
              <a:t>, </a:t>
            </a:r>
            <a:r>
              <a:rPr lang="en" sz="1000" i="1">
                <a:solidFill>
                  <a:srgbClr val="222222"/>
                </a:solidFill>
                <a:latin typeface="Source Sans Pro"/>
                <a:ea typeface="Source Sans Pro"/>
                <a:cs typeface="Source Sans Pro"/>
                <a:sym typeface="Source Sans Pro"/>
              </a:rPr>
              <a:t>12</a:t>
            </a:r>
            <a:r>
              <a:rPr lang="en" sz="1000">
                <a:solidFill>
                  <a:srgbClr val="222222"/>
                </a:solidFill>
                <a:latin typeface="Source Sans Pro"/>
                <a:ea typeface="Source Sans Pro"/>
                <a:cs typeface="Source Sans Pro"/>
                <a:sym typeface="Source Sans Pro"/>
              </a:rPr>
              <a:t>(9), e2020MS002109.</a:t>
            </a:r>
            <a:endParaRPr sz="1000">
              <a:latin typeface="Source Sans Pro"/>
              <a:ea typeface="Source Sans Pro"/>
              <a:cs typeface="Source Sans Pro"/>
              <a:sym typeface="Source Sans Pro"/>
            </a:endParaRPr>
          </a:p>
        </p:txBody>
      </p:sp>
      <p:pic>
        <p:nvPicPr>
          <p:cNvPr id="997" name="Google Shape;997;p122"/>
          <p:cNvPicPr preferRelativeResize="0"/>
          <p:nvPr/>
        </p:nvPicPr>
        <p:blipFill rotWithShape="1">
          <a:blip r:embed="rId4">
            <a:alphaModFix/>
          </a:blip>
          <a:srcRect r="29373" b="54042"/>
          <a:stretch/>
        </p:blipFill>
        <p:spPr>
          <a:xfrm>
            <a:off x="5782600" y="2866675"/>
            <a:ext cx="1699850" cy="909499"/>
          </a:xfrm>
          <a:prstGeom prst="rect">
            <a:avLst/>
          </a:prstGeom>
          <a:noFill/>
          <a:ln>
            <a:noFill/>
          </a:ln>
        </p:spPr>
      </p:pic>
      <p:pic>
        <p:nvPicPr>
          <p:cNvPr id="998" name="Google Shape;998;p122"/>
          <p:cNvPicPr preferRelativeResize="0"/>
          <p:nvPr/>
        </p:nvPicPr>
        <p:blipFill rotWithShape="1">
          <a:blip r:embed="rId4">
            <a:alphaModFix/>
          </a:blip>
          <a:srcRect t="44797" r="29373"/>
          <a:stretch/>
        </p:blipFill>
        <p:spPr>
          <a:xfrm>
            <a:off x="7257675" y="2775200"/>
            <a:ext cx="1699850" cy="1092449"/>
          </a:xfrm>
          <a:prstGeom prst="rect">
            <a:avLst/>
          </a:prstGeom>
          <a:noFill/>
          <a:ln>
            <a:noFill/>
          </a:ln>
        </p:spPr>
      </p:pic>
      <p:sp>
        <p:nvSpPr>
          <p:cNvPr id="999" name="Google Shape;999;p122"/>
          <p:cNvSpPr txBox="1"/>
          <p:nvPr/>
        </p:nvSpPr>
        <p:spPr>
          <a:xfrm>
            <a:off x="6249188" y="3776175"/>
            <a:ext cx="247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Source Sans Pro"/>
                <a:ea typeface="Source Sans Pro"/>
                <a:cs typeface="Source Sans Pro"/>
                <a:sym typeface="Source Sans Pro"/>
              </a:rPr>
              <a:t>E.g., Cubed-sphere grid data representation</a:t>
            </a:r>
            <a:endParaRPr sz="1600">
              <a:solidFill>
                <a:schemeClr val="dk1"/>
              </a:solidFill>
              <a:latin typeface="Source Sans Pro"/>
              <a:ea typeface="Source Sans Pro"/>
              <a:cs typeface="Source Sans Pro"/>
              <a:sym typeface="Source Sans Pro"/>
            </a:endParaRPr>
          </a:p>
        </p:txBody>
      </p:sp>
      <p:sp>
        <p:nvSpPr>
          <p:cNvPr id="1000" name="Google Shape;1000;p122"/>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54</a:t>
            </a:fld>
            <a:endParaRPr>
              <a:latin typeface="Source Sans Pro"/>
              <a:ea typeface="Source Sans Pro"/>
              <a:cs typeface="Source Sans Pro"/>
              <a:sym typeface="Source Sans Pro"/>
            </a:endParaRPr>
          </a:p>
        </p:txBody>
      </p:sp>
      <p:sp>
        <p:nvSpPr>
          <p:cNvPr id="1001" name="Google Shape;1001;p122"/>
          <p:cNvSpPr txBox="1"/>
          <p:nvPr/>
        </p:nvSpPr>
        <p:spPr>
          <a:xfrm>
            <a:off x="413700" y="2532325"/>
            <a:ext cx="516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2100">
                <a:solidFill>
                  <a:schemeClr val="dk1"/>
                </a:solidFill>
                <a:latin typeface="Source Sans Pro"/>
                <a:ea typeface="Source Sans Pro"/>
                <a:cs typeface="Source Sans Pro"/>
                <a:sym typeface="Source Sans Pro"/>
              </a:rPr>
              <a:t>Improving</a:t>
            </a:r>
            <a:r>
              <a:rPr lang="en" sz="2100" b="1">
                <a:solidFill>
                  <a:schemeClr val="dk1"/>
                </a:solidFill>
                <a:latin typeface="Source Sans Pro"/>
                <a:ea typeface="Source Sans Pro"/>
                <a:cs typeface="Source Sans Pro"/>
                <a:sym typeface="Source Sans Pro"/>
              </a:rPr>
              <a:t> data representations</a:t>
            </a:r>
            <a:r>
              <a:rPr lang="en" sz="2100">
                <a:solidFill>
                  <a:schemeClr val="dk1"/>
                </a:solidFill>
                <a:latin typeface="Source Sans Pro"/>
                <a:ea typeface="Source Sans Pro"/>
                <a:cs typeface="Source Sans Pro"/>
                <a:sym typeface="Source Sans Pro"/>
              </a:rPr>
              <a:t> to capture physical considerations </a:t>
            </a:r>
            <a:endParaRPr/>
          </a:p>
        </p:txBody>
      </p:sp>
      <p:sp>
        <p:nvSpPr>
          <p:cNvPr id="1002" name="Google Shape;1002;p122"/>
          <p:cNvSpPr txBox="1"/>
          <p:nvPr/>
        </p:nvSpPr>
        <p:spPr>
          <a:xfrm>
            <a:off x="413700" y="3315222"/>
            <a:ext cx="55338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latin typeface="Source Sans Pro"/>
                <a:ea typeface="Source Sans Pro"/>
                <a:cs typeface="Source Sans Pro"/>
                <a:sym typeface="Source Sans Pro"/>
              </a:rPr>
              <a:t>Improving </a:t>
            </a:r>
            <a:r>
              <a:rPr lang="en" sz="2100" b="1">
                <a:solidFill>
                  <a:schemeClr val="dk1"/>
                </a:solidFill>
                <a:latin typeface="Source Sans Pro"/>
                <a:ea typeface="Source Sans Pro"/>
                <a:cs typeface="Source Sans Pro"/>
                <a:sym typeface="Source Sans Pro"/>
              </a:rPr>
              <a:t>out-of-distribution generalization</a:t>
            </a:r>
            <a:endParaRPr sz="2100">
              <a:solidFill>
                <a:schemeClr val="dk1"/>
              </a:solidFill>
              <a:latin typeface="Source Sans Pro"/>
              <a:ea typeface="Source Sans Pro"/>
              <a:cs typeface="Source Sans Pro"/>
              <a:sym typeface="Source Sans Pro"/>
            </a:endParaRPr>
          </a:p>
          <a:p>
            <a:pPr marL="0" lvl="0" indent="0" algn="l" rtl="0">
              <a:spcBef>
                <a:spcPts val="0"/>
              </a:spcBef>
              <a:spcAft>
                <a:spcPts val="1200"/>
              </a:spcAft>
              <a:buNone/>
            </a:pPr>
            <a:r>
              <a:rPr lang="en" sz="1800">
                <a:solidFill>
                  <a:schemeClr val="dk1"/>
                </a:solidFill>
                <a:latin typeface="Source Sans Pro"/>
                <a:ea typeface="Source Sans Pro"/>
                <a:cs typeface="Source Sans Pro"/>
                <a:sym typeface="Source Sans Pro"/>
              </a:rPr>
              <a:t>(See also tutorial section: “Research challenges: Generalization and causality)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3"/>
                                        </p:tgtEl>
                                        <p:attrNameLst>
                                          <p:attrName>style.visibility</p:attrName>
                                        </p:attrNameLst>
                                      </p:cBhvr>
                                      <p:to>
                                        <p:strVal val="visible"/>
                                      </p:to>
                                    </p:set>
                                    <p:animEffect transition="in" filter="fade">
                                      <p:cBhvr>
                                        <p:cTn id="7" dur="1"/>
                                        <p:tgtEl>
                                          <p:spTgt spid="993"/>
                                        </p:tgtEl>
                                      </p:cBhvr>
                                    </p:animEffect>
                                  </p:childTnLst>
                                </p:cTn>
                              </p:par>
                              <p:par>
                                <p:cTn id="8" presetID="10" presetClass="entr" presetSubtype="0" fill="hold" nodeType="withEffect">
                                  <p:stCondLst>
                                    <p:cond delay="0"/>
                                  </p:stCondLst>
                                  <p:childTnLst>
                                    <p:set>
                                      <p:cBhvr>
                                        <p:cTn id="9" dur="1" fill="hold">
                                          <p:stCondLst>
                                            <p:cond delay="0"/>
                                          </p:stCondLst>
                                        </p:cTn>
                                        <p:tgtEl>
                                          <p:spTgt spid="994"/>
                                        </p:tgtEl>
                                        <p:attrNameLst>
                                          <p:attrName>style.visibility</p:attrName>
                                        </p:attrNameLst>
                                      </p:cBhvr>
                                      <p:to>
                                        <p:strVal val="visible"/>
                                      </p:to>
                                    </p:set>
                                    <p:animEffect transition="in" filter="fade">
                                      <p:cBhvr>
                                        <p:cTn id="10" dur="1"/>
                                        <p:tgtEl>
                                          <p:spTgt spid="994"/>
                                        </p:tgtEl>
                                      </p:cBhvr>
                                    </p:animEffect>
                                  </p:childTnLst>
                                </p:cTn>
                              </p:par>
                              <p:par>
                                <p:cTn id="11" presetID="10" presetClass="entr" presetSubtype="0" fill="hold" nodeType="withEffect">
                                  <p:stCondLst>
                                    <p:cond delay="0"/>
                                  </p:stCondLst>
                                  <p:childTnLst>
                                    <p:set>
                                      <p:cBhvr>
                                        <p:cTn id="12" dur="1" fill="hold">
                                          <p:stCondLst>
                                            <p:cond delay="0"/>
                                          </p:stCondLst>
                                        </p:cTn>
                                        <p:tgtEl>
                                          <p:spTgt spid="995"/>
                                        </p:tgtEl>
                                        <p:attrNameLst>
                                          <p:attrName>style.visibility</p:attrName>
                                        </p:attrNameLst>
                                      </p:cBhvr>
                                      <p:to>
                                        <p:strVal val="visible"/>
                                      </p:to>
                                    </p:set>
                                    <p:animEffect transition="in" filter="fade">
                                      <p:cBhvr>
                                        <p:cTn id="13" dur="1"/>
                                        <p:tgtEl>
                                          <p:spTgt spid="99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97"/>
                                        </p:tgtEl>
                                        <p:attrNameLst>
                                          <p:attrName>style.visibility</p:attrName>
                                        </p:attrNameLst>
                                      </p:cBhvr>
                                      <p:to>
                                        <p:strVal val="visible"/>
                                      </p:to>
                                    </p:set>
                                    <p:animEffect transition="in" filter="fade">
                                      <p:cBhvr>
                                        <p:cTn id="18" dur="1"/>
                                        <p:tgtEl>
                                          <p:spTgt spid="997"/>
                                        </p:tgtEl>
                                      </p:cBhvr>
                                    </p:animEffect>
                                  </p:childTnLst>
                                </p:cTn>
                              </p:par>
                              <p:par>
                                <p:cTn id="19" presetID="10" presetClass="entr" presetSubtype="0" fill="hold" nodeType="withEffect">
                                  <p:stCondLst>
                                    <p:cond delay="0"/>
                                  </p:stCondLst>
                                  <p:childTnLst>
                                    <p:set>
                                      <p:cBhvr>
                                        <p:cTn id="20" dur="1" fill="hold">
                                          <p:stCondLst>
                                            <p:cond delay="0"/>
                                          </p:stCondLst>
                                        </p:cTn>
                                        <p:tgtEl>
                                          <p:spTgt spid="998"/>
                                        </p:tgtEl>
                                        <p:attrNameLst>
                                          <p:attrName>style.visibility</p:attrName>
                                        </p:attrNameLst>
                                      </p:cBhvr>
                                      <p:to>
                                        <p:strVal val="visible"/>
                                      </p:to>
                                    </p:set>
                                    <p:animEffect transition="in" filter="fade">
                                      <p:cBhvr>
                                        <p:cTn id="21" dur="1"/>
                                        <p:tgtEl>
                                          <p:spTgt spid="998"/>
                                        </p:tgtEl>
                                      </p:cBhvr>
                                    </p:animEffect>
                                  </p:childTnLst>
                                </p:cTn>
                              </p:par>
                              <p:par>
                                <p:cTn id="22" presetID="10" presetClass="entr" presetSubtype="0" fill="hold" nodeType="withEffect">
                                  <p:stCondLst>
                                    <p:cond delay="0"/>
                                  </p:stCondLst>
                                  <p:childTnLst>
                                    <p:set>
                                      <p:cBhvr>
                                        <p:cTn id="23" dur="1" fill="hold">
                                          <p:stCondLst>
                                            <p:cond delay="0"/>
                                          </p:stCondLst>
                                        </p:cTn>
                                        <p:tgtEl>
                                          <p:spTgt spid="1001"/>
                                        </p:tgtEl>
                                        <p:attrNameLst>
                                          <p:attrName>style.visibility</p:attrName>
                                        </p:attrNameLst>
                                      </p:cBhvr>
                                      <p:to>
                                        <p:strVal val="visible"/>
                                      </p:to>
                                    </p:set>
                                    <p:animEffect transition="in" filter="fade">
                                      <p:cBhvr>
                                        <p:cTn id="24" dur="1"/>
                                        <p:tgtEl>
                                          <p:spTgt spid="1001"/>
                                        </p:tgtEl>
                                      </p:cBhvr>
                                    </p:animEffect>
                                  </p:childTnLst>
                                </p:cTn>
                              </p:par>
                              <p:par>
                                <p:cTn id="25" presetID="10" presetClass="entr" presetSubtype="0" fill="hold" nodeType="withEffect">
                                  <p:stCondLst>
                                    <p:cond delay="0"/>
                                  </p:stCondLst>
                                  <p:childTnLst>
                                    <p:set>
                                      <p:cBhvr>
                                        <p:cTn id="26" dur="1" fill="hold">
                                          <p:stCondLst>
                                            <p:cond delay="0"/>
                                          </p:stCondLst>
                                        </p:cTn>
                                        <p:tgtEl>
                                          <p:spTgt spid="999"/>
                                        </p:tgtEl>
                                        <p:attrNameLst>
                                          <p:attrName>style.visibility</p:attrName>
                                        </p:attrNameLst>
                                      </p:cBhvr>
                                      <p:to>
                                        <p:strVal val="visible"/>
                                      </p:to>
                                    </p:set>
                                    <p:animEffect transition="in" filter="fade">
                                      <p:cBhvr>
                                        <p:cTn id="27" dur="1"/>
                                        <p:tgtEl>
                                          <p:spTgt spid="99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02"/>
                                        </p:tgtEl>
                                        <p:attrNameLst>
                                          <p:attrName>style.visibility</p:attrName>
                                        </p:attrNameLst>
                                      </p:cBhvr>
                                      <p:to>
                                        <p:strVal val="visible"/>
                                      </p:to>
                                    </p:set>
                                    <p:animEffect transition="in" filter="fade">
                                      <p:cBhvr>
                                        <p:cTn id="32" dur="1"/>
                                        <p:tgtEl>
                                          <p:spTgt spid="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23"/>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Types of {physics, engineering} + ML approaches</a:t>
            </a:r>
            <a:endParaRPr b="1">
              <a:solidFill>
                <a:srgbClr val="0070C0"/>
              </a:solidFill>
              <a:latin typeface="Source Sans Pro"/>
              <a:ea typeface="Source Sans Pro"/>
              <a:cs typeface="Source Sans Pro"/>
              <a:sym typeface="Source Sans Pro"/>
            </a:endParaRPr>
          </a:p>
        </p:txBody>
      </p:sp>
      <p:sp>
        <p:nvSpPr>
          <p:cNvPr id="1008" name="Google Shape;1008;p123"/>
          <p:cNvSpPr txBox="1">
            <a:spLocks noGrp="1"/>
          </p:cNvSpPr>
          <p:nvPr>
            <p:ph type="body" idx="1"/>
          </p:nvPr>
        </p:nvSpPr>
        <p:spPr>
          <a:xfrm>
            <a:off x="311700" y="993738"/>
            <a:ext cx="8483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chemeClr val="dk1"/>
                </a:solidFill>
              </a:rPr>
              <a:t>Physics-informed approaches:</a:t>
            </a:r>
            <a:r>
              <a:rPr lang="en" dirty="0">
                <a:solidFill>
                  <a:schemeClr val="dk1"/>
                </a:solidFill>
              </a:rPr>
              <a:t> </a:t>
            </a:r>
            <a:endParaRPr dirty="0">
              <a:solidFill>
                <a:schemeClr val="dk1"/>
              </a:solidFill>
            </a:endParaRPr>
          </a:p>
          <a:p>
            <a:pPr marL="0" lvl="0" indent="0" algn="l" rtl="0">
              <a:spcBef>
                <a:spcPts val="0"/>
              </a:spcBef>
              <a:spcAft>
                <a:spcPts val="0"/>
              </a:spcAft>
              <a:buNone/>
            </a:pPr>
            <a:r>
              <a:rPr lang="en" dirty="0">
                <a:solidFill>
                  <a:schemeClr val="dk1"/>
                </a:solidFill>
              </a:rPr>
              <a:t>Improve performance and/or data efficiency by employing physical knowledge or priors</a:t>
            </a:r>
            <a:endParaRPr dirty="0">
              <a:solidFill>
                <a:schemeClr val="dk1"/>
              </a:solidFill>
            </a:endParaRPr>
          </a:p>
          <a:p>
            <a:pPr marL="0" lvl="0" indent="0" algn="l" rtl="0">
              <a:spcBef>
                <a:spcPts val="1200"/>
              </a:spcBef>
              <a:spcAft>
                <a:spcPts val="0"/>
              </a:spcAft>
              <a:buNone/>
            </a:pPr>
            <a:endParaRPr sz="1000" dirty="0">
              <a:solidFill>
                <a:schemeClr val="dk1"/>
              </a:solidFill>
            </a:endParaRPr>
          </a:p>
          <a:p>
            <a:pPr marL="0" lvl="0" indent="0" algn="l" rtl="0">
              <a:spcBef>
                <a:spcPts val="1200"/>
              </a:spcBef>
              <a:spcAft>
                <a:spcPts val="0"/>
              </a:spcAft>
              <a:buNone/>
            </a:pPr>
            <a:r>
              <a:rPr lang="en" b="1" dirty="0">
                <a:solidFill>
                  <a:schemeClr val="dk1"/>
                </a:solidFill>
              </a:rPr>
              <a:t>Robust and safety-critical approaches:</a:t>
            </a:r>
            <a:r>
              <a:rPr lang="en" dirty="0">
                <a:solidFill>
                  <a:schemeClr val="dk1"/>
                </a:solidFill>
              </a:rPr>
              <a:t> </a:t>
            </a:r>
            <a:endParaRPr dirty="0">
              <a:solidFill>
                <a:schemeClr val="dk1"/>
              </a:solidFill>
            </a:endParaRPr>
          </a:p>
          <a:p>
            <a:pPr marL="0" lvl="0" indent="0" algn="l" rtl="0">
              <a:spcBef>
                <a:spcPts val="0"/>
              </a:spcBef>
              <a:spcAft>
                <a:spcPts val="1200"/>
              </a:spcAft>
              <a:buNone/>
            </a:pPr>
            <a:r>
              <a:rPr lang="en" dirty="0">
                <a:solidFill>
                  <a:schemeClr val="dk1"/>
                </a:solidFill>
              </a:rPr>
              <a:t>Ensure adherence to system requirements (e.g., engineering constraints)</a:t>
            </a:r>
            <a:endParaRPr dirty="0">
              <a:solidFill>
                <a:schemeClr val="dk1"/>
              </a:solidFill>
            </a:endParaRPr>
          </a:p>
        </p:txBody>
      </p:sp>
      <p:sp>
        <p:nvSpPr>
          <p:cNvPr id="1009" name="Google Shape;1009;p123"/>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55</a:t>
            </a:fld>
            <a:endParaRPr>
              <a:latin typeface="Source Sans Pro"/>
              <a:ea typeface="Source Sans Pro"/>
              <a:cs typeface="Source Sans Pro"/>
              <a:sym typeface="Source Sans Pro"/>
            </a:endParaRPr>
          </a:p>
        </p:txBody>
      </p:sp>
      <p:sp>
        <p:nvSpPr>
          <p:cNvPr id="1010" name="Google Shape;1010;p123"/>
          <p:cNvSpPr/>
          <p:nvPr/>
        </p:nvSpPr>
        <p:spPr>
          <a:xfrm>
            <a:off x="230589" y="2571750"/>
            <a:ext cx="8356820" cy="9273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24"/>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Example notions of “robustness” in ML and climate</a:t>
            </a:r>
            <a:endParaRPr b="1">
              <a:solidFill>
                <a:srgbClr val="0070C0"/>
              </a:solidFill>
              <a:latin typeface="Source Sans Pro"/>
              <a:ea typeface="Source Sans Pro"/>
              <a:cs typeface="Source Sans Pro"/>
              <a:sym typeface="Source Sans Pro"/>
            </a:endParaRPr>
          </a:p>
        </p:txBody>
      </p:sp>
      <p:sp>
        <p:nvSpPr>
          <p:cNvPr id="1016" name="Google Shape;1016;p124"/>
          <p:cNvSpPr txBox="1">
            <a:spLocks noGrp="1"/>
          </p:cNvSpPr>
          <p:nvPr>
            <p:ph type="body" idx="1"/>
          </p:nvPr>
        </p:nvSpPr>
        <p:spPr>
          <a:xfrm>
            <a:off x="311700" y="825625"/>
            <a:ext cx="5405100" cy="780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800" b="1">
                <a:solidFill>
                  <a:schemeClr val="dk1"/>
                </a:solidFill>
              </a:rPr>
              <a:t>Adversarial robustness </a:t>
            </a:r>
            <a:r>
              <a:rPr lang="en" sz="1800">
                <a:solidFill>
                  <a:schemeClr val="dk1"/>
                </a:solidFill>
              </a:rPr>
              <a:t>[ML]: Robustness to perturbations of inputs</a:t>
            </a:r>
            <a:endParaRPr sz="1800">
              <a:solidFill>
                <a:schemeClr val="dk1"/>
              </a:solidFill>
            </a:endParaRPr>
          </a:p>
        </p:txBody>
      </p:sp>
      <p:pic>
        <p:nvPicPr>
          <p:cNvPr id="1017" name="Google Shape;1017;p124"/>
          <p:cNvPicPr preferRelativeResize="0"/>
          <p:nvPr/>
        </p:nvPicPr>
        <p:blipFill>
          <a:blip r:embed="rId3">
            <a:alphaModFix/>
          </a:blip>
          <a:stretch>
            <a:fillRect/>
          </a:stretch>
        </p:blipFill>
        <p:spPr>
          <a:xfrm>
            <a:off x="5971375" y="825626"/>
            <a:ext cx="2541749" cy="1026125"/>
          </a:xfrm>
          <a:prstGeom prst="rect">
            <a:avLst/>
          </a:prstGeom>
          <a:noFill/>
          <a:ln>
            <a:noFill/>
          </a:ln>
        </p:spPr>
      </p:pic>
      <p:sp>
        <p:nvSpPr>
          <p:cNvPr id="1018" name="Google Shape;1018;p124"/>
          <p:cNvSpPr txBox="1"/>
          <p:nvPr/>
        </p:nvSpPr>
        <p:spPr>
          <a:xfrm>
            <a:off x="45975" y="4587025"/>
            <a:ext cx="9229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22222"/>
                </a:solidFill>
                <a:latin typeface="Source Sans Pro"/>
                <a:ea typeface="Source Sans Pro"/>
                <a:cs typeface="Source Sans Pro"/>
                <a:sym typeface="Source Sans Pro"/>
              </a:rPr>
              <a:t>Adversarial robustness figure source: </a:t>
            </a:r>
            <a:r>
              <a:rPr lang="en" sz="1000">
                <a:solidFill>
                  <a:srgbClr val="222222"/>
                </a:solidFill>
                <a:highlight>
                  <a:srgbClr val="FFFFFF"/>
                </a:highlight>
                <a:latin typeface="Source Sans Pro"/>
                <a:ea typeface="Source Sans Pro"/>
                <a:cs typeface="Source Sans Pro"/>
                <a:sym typeface="Source Sans Pro"/>
              </a:rPr>
              <a:t>Goodfellow, I. J., Shlens, J., &amp; Szegedy, C. (2015). Explaining and harnessing adversarial examples. </a:t>
            </a:r>
            <a:r>
              <a:rPr lang="en" sz="1000" i="1">
                <a:solidFill>
                  <a:srgbClr val="222222"/>
                </a:solidFill>
                <a:highlight>
                  <a:srgbClr val="FFFFFF"/>
                </a:highlight>
                <a:latin typeface="Source Sans Pro"/>
                <a:ea typeface="Source Sans Pro"/>
                <a:cs typeface="Source Sans Pro"/>
                <a:sym typeface="Source Sans Pro"/>
              </a:rPr>
              <a:t>ICLR.</a:t>
            </a:r>
            <a:endParaRPr sz="1000" i="1">
              <a:solidFill>
                <a:srgbClr val="222222"/>
              </a:solidFill>
              <a:highlight>
                <a:srgbClr val="FFFFFF"/>
              </a:highlight>
              <a:latin typeface="Source Sans Pro"/>
              <a:ea typeface="Source Sans Pro"/>
              <a:cs typeface="Source Sans Pro"/>
              <a:sym typeface="Source Sans Pro"/>
            </a:endParaRPr>
          </a:p>
          <a:p>
            <a:pPr marL="0" lvl="0" indent="0" algn="l" rtl="0">
              <a:spcBef>
                <a:spcPts val="0"/>
              </a:spcBef>
              <a:spcAft>
                <a:spcPts val="0"/>
              </a:spcAft>
              <a:buNone/>
            </a:pPr>
            <a:r>
              <a:rPr lang="en" sz="1000">
                <a:solidFill>
                  <a:srgbClr val="222222"/>
                </a:solidFill>
                <a:highlight>
                  <a:srgbClr val="FFFFFF"/>
                </a:highlight>
                <a:latin typeface="Source Sans Pro"/>
                <a:ea typeface="Source Sans Pro"/>
                <a:cs typeface="Source Sans Pro"/>
                <a:sym typeface="Source Sans Pro"/>
              </a:rPr>
              <a:t>Safe RL figure source: Garcıa, J., &amp; Fernández, F. (2015). A comprehensive survey on safe reinforcement learning. </a:t>
            </a:r>
            <a:r>
              <a:rPr lang="en" sz="1000" i="1">
                <a:solidFill>
                  <a:srgbClr val="222222"/>
                </a:solidFill>
                <a:highlight>
                  <a:srgbClr val="FFFFFF"/>
                </a:highlight>
                <a:latin typeface="Source Sans Pro"/>
                <a:ea typeface="Source Sans Pro"/>
                <a:cs typeface="Source Sans Pro"/>
                <a:sym typeface="Source Sans Pro"/>
              </a:rPr>
              <a:t>JMLR</a:t>
            </a:r>
            <a:r>
              <a:rPr lang="en" sz="1000">
                <a:solidFill>
                  <a:srgbClr val="222222"/>
                </a:solidFill>
                <a:highlight>
                  <a:srgbClr val="FFFFFF"/>
                </a:highlight>
                <a:latin typeface="Source Sans Pro"/>
                <a:ea typeface="Source Sans Pro"/>
                <a:cs typeface="Source Sans Pro"/>
                <a:sym typeface="Source Sans Pro"/>
              </a:rPr>
              <a:t>, </a:t>
            </a:r>
            <a:r>
              <a:rPr lang="en" sz="1000" i="1">
                <a:solidFill>
                  <a:srgbClr val="222222"/>
                </a:solidFill>
                <a:highlight>
                  <a:srgbClr val="FFFFFF"/>
                </a:highlight>
                <a:latin typeface="Source Sans Pro"/>
                <a:ea typeface="Source Sans Pro"/>
                <a:cs typeface="Source Sans Pro"/>
                <a:sym typeface="Source Sans Pro"/>
              </a:rPr>
              <a:t>16</a:t>
            </a:r>
            <a:r>
              <a:rPr lang="en" sz="1000">
                <a:solidFill>
                  <a:srgbClr val="222222"/>
                </a:solidFill>
                <a:highlight>
                  <a:srgbClr val="FFFFFF"/>
                </a:highlight>
                <a:latin typeface="Source Sans Pro"/>
                <a:ea typeface="Source Sans Pro"/>
                <a:cs typeface="Source Sans Pro"/>
                <a:sym typeface="Source Sans Pro"/>
              </a:rPr>
              <a:t>(1), 1437-1480.</a:t>
            </a:r>
            <a:endParaRPr sz="1000">
              <a:solidFill>
                <a:srgbClr val="222222"/>
              </a:solidFill>
              <a:highlight>
                <a:srgbClr val="FFFFFF"/>
              </a:highlight>
              <a:latin typeface="Source Sans Pro"/>
              <a:ea typeface="Source Sans Pro"/>
              <a:cs typeface="Source Sans Pro"/>
              <a:sym typeface="Source Sans Pro"/>
            </a:endParaRPr>
          </a:p>
          <a:p>
            <a:pPr marL="0" lvl="0" indent="0" algn="l" rtl="0">
              <a:spcBef>
                <a:spcPts val="0"/>
              </a:spcBef>
              <a:spcAft>
                <a:spcPts val="0"/>
              </a:spcAft>
              <a:buNone/>
            </a:pPr>
            <a:endParaRPr sz="1000">
              <a:solidFill>
                <a:srgbClr val="222222"/>
              </a:solidFill>
              <a:highlight>
                <a:srgbClr val="FFFFFF"/>
              </a:highlight>
              <a:latin typeface="Source Sans Pro"/>
              <a:ea typeface="Source Sans Pro"/>
              <a:cs typeface="Source Sans Pro"/>
              <a:sym typeface="Source Sans Pro"/>
            </a:endParaRPr>
          </a:p>
        </p:txBody>
      </p:sp>
      <p:pic>
        <p:nvPicPr>
          <p:cNvPr id="1019" name="Google Shape;1019;p124"/>
          <p:cNvPicPr preferRelativeResize="0"/>
          <p:nvPr/>
        </p:nvPicPr>
        <p:blipFill>
          <a:blip r:embed="rId4">
            <a:alphaModFix/>
          </a:blip>
          <a:stretch>
            <a:fillRect/>
          </a:stretch>
        </p:blipFill>
        <p:spPr>
          <a:xfrm>
            <a:off x="6289448" y="1978750"/>
            <a:ext cx="2223677" cy="981850"/>
          </a:xfrm>
          <a:prstGeom prst="rect">
            <a:avLst/>
          </a:prstGeom>
          <a:noFill/>
          <a:ln>
            <a:noFill/>
          </a:ln>
        </p:spPr>
      </p:pic>
      <p:pic>
        <p:nvPicPr>
          <p:cNvPr id="1020" name="Google Shape;1020;p124"/>
          <p:cNvPicPr preferRelativeResize="0"/>
          <p:nvPr/>
        </p:nvPicPr>
        <p:blipFill>
          <a:blip r:embed="rId5">
            <a:alphaModFix/>
          </a:blip>
          <a:stretch>
            <a:fillRect/>
          </a:stretch>
        </p:blipFill>
        <p:spPr>
          <a:xfrm>
            <a:off x="6977750" y="3148725"/>
            <a:ext cx="1151275" cy="898350"/>
          </a:xfrm>
          <a:prstGeom prst="rect">
            <a:avLst/>
          </a:prstGeom>
          <a:noFill/>
          <a:ln>
            <a:noFill/>
          </a:ln>
        </p:spPr>
      </p:pic>
      <p:sp>
        <p:nvSpPr>
          <p:cNvPr id="1021" name="Google Shape;1021;p124"/>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56</a:t>
            </a:fld>
            <a:endParaRPr>
              <a:latin typeface="Source Sans Pro"/>
              <a:ea typeface="Source Sans Pro"/>
              <a:cs typeface="Source Sans Pro"/>
              <a:sym typeface="Source Sans Pro"/>
            </a:endParaRPr>
          </a:p>
        </p:txBody>
      </p:sp>
      <p:sp>
        <p:nvSpPr>
          <p:cNvPr id="1022" name="Google Shape;1022;p124"/>
          <p:cNvSpPr txBox="1"/>
          <p:nvPr/>
        </p:nvSpPr>
        <p:spPr>
          <a:xfrm>
            <a:off x="311700" y="1978750"/>
            <a:ext cx="54051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dk1"/>
                </a:solidFill>
                <a:latin typeface="Source Sans Pro"/>
                <a:ea typeface="Source Sans Pro"/>
                <a:cs typeface="Source Sans Pro"/>
                <a:sym typeface="Source Sans Pro"/>
              </a:rPr>
              <a:t>Safe reinforcement learning </a:t>
            </a:r>
            <a:r>
              <a:rPr lang="en" sz="1800">
                <a:solidFill>
                  <a:schemeClr val="dk1"/>
                </a:solidFill>
                <a:latin typeface="Source Sans Pro"/>
                <a:ea typeface="Source Sans Pro"/>
                <a:cs typeface="Source Sans Pro"/>
                <a:sym typeface="Source Sans Pro"/>
              </a:rPr>
              <a:t>[ML]: Avoid error states or catastrophic scenarios</a:t>
            </a:r>
            <a:endParaRPr/>
          </a:p>
        </p:txBody>
      </p:sp>
      <p:sp>
        <p:nvSpPr>
          <p:cNvPr id="1023" name="Google Shape;1023;p124"/>
          <p:cNvSpPr txBox="1"/>
          <p:nvPr/>
        </p:nvSpPr>
        <p:spPr>
          <a:xfrm>
            <a:off x="311700" y="3140896"/>
            <a:ext cx="55644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dk1"/>
                </a:solidFill>
                <a:latin typeface="Source Sans Pro"/>
                <a:ea typeface="Source Sans Pro"/>
                <a:cs typeface="Source Sans Pro"/>
                <a:sym typeface="Source Sans Pro"/>
              </a:rPr>
              <a:t>Robust control </a:t>
            </a:r>
            <a:r>
              <a:rPr lang="en" sz="1800">
                <a:solidFill>
                  <a:schemeClr val="dk1"/>
                </a:solidFill>
                <a:latin typeface="Source Sans Pro"/>
                <a:ea typeface="Source Sans Pro"/>
                <a:cs typeface="Source Sans Pro"/>
                <a:sym typeface="Source Sans Pro"/>
              </a:rPr>
              <a:t>[e.g., power systems, buildings]: Bring system to an equilibrium (e.g., Lyapunov stability)</a:t>
            </a:r>
            <a:endParaRPr sz="1800">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
                                        <p:tgtEl>
                                          <p:spTgt spid="1016"/>
                                        </p:tgtEl>
                                      </p:cBhvr>
                                    </p:animEffect>
                                  </p:childTnLst>
                                </p:cTn>
                              </p:par>
                              <p:par>
                                <p:cTn id="8" presetID="10" presetClass="entr" presetSubtype="0" fill="hold" nodeType="withEffect">
                                  <p:stCondLst>
                                    <p:cond delay="0"/>
                                  </p:stCondLst>
                                  <p:childTnLst>
                                    <p:set>
                                      <p:cBhvr>
                                        <p:cTn id="9" dur="1" fill="hold">
                                          <p:stCondLst>
                                            <p:cond delay="0"/>
                                          </p:stCondLst>
                                        </p:cTn>
                                        <p:tgtEl>
                                          <p:spTgt spid="1017"/>
                                        </p:tgtEl>
                                        <p:attrNameLst>
                                          <p:attrName>style.visibility</p:attrName>
                                        </p:attrNameLst>
                                      </p:cBhvr>
                                      <p:to>
                                        <p:strVal val="visible"/>
                                      </p:to>
                                    </p:set>
                                    <p:animEffect transition="in" filter="fade">
                                      <p:cBhvr>
                                        <p:cTn id="10" dur="1"/>
                                        <p:tgtEl>
                                          <p:spTgt spid="10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2"/>
                                        </p:tgtEl>
                                        <p:attrNameLst>
                                          <p:attrName>style.visibility</p:attrName>
                                        </p:attrNameLst>
                                      </p:cBhvr>
                                      <p:to>
                                        <p:strVal val="visible"/>
                                      </p:to>
                                    </p:set>
                                    <p:animEffect transition="in" filter="fade">
                                      <p:cBhvr>
                                        <p:cTn id="15" dur="1"/>
                                        <p:tgtEl>
                                          <p:spTgt spid="1022"/>
                                        </p:tgtEl>
                                      </p:cBhvr>
                                    </p:animEffect>
                                  </p:childTnLst>
                                </p:cTn>
                              </p:par>
                              <p:par>
                                <p:cTn id="16" presetID="10" presetClass="entr" presetSubtype="0" fill="hold" nodeType="withEffect">
                                  <p:stCondLst>
                                    <p:cond delay="0"/>
                                  </p:stCondLst>
                                  <p:childTnLst>
                                    <p:set>
                                      <p:cBhvr>
                                        <p:cTn id="17" dur="1" fill="hold">
                                          <p:stCondLst>
                                            <p:cond delay="0"/>
                                          </p:stCondLst>
                                        </p:cTn>
                                        <p:tgtEl>
                                          <p:spTgt spid="1019"/>
                                        </p:tgtEl>
                                        <p:attrNameLst>
                                          <p:attrName>style.visibility</p:attrName>
                                        </p:attrNameLst>
                                      </p:cBhvr>
                                      <p:to>
                                        <p:strVal val="visible"/>
                                      </p:to>
                                    </p:set>
                                    <p:animEffect transition="in" filter="fade">
                                      <p:cBhvr>
                                        <p:cTn id="18" dur="1"/>
                                        <p:tgtEl>
                                          <p:spTgt spid="10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3"/>
                                        </p:tgtEl>
                                        <p:attrNameLst>
                                          <p:attrName>style.visibility</p:attrName>
                                        </p:attrNameLst>
                                      </p:cBhvr>
                                      <p:to>
                                        <p:strVal val="visible"/>
                                      </p:to>
                                    </p:set>
                                    <p:animEffect transition="in" filter="fade">
                                      <p:cBhvr>
                                        <p:cTn id="23" dur="1"/>
                                        <p:tgtEl>
                                          <p:spTgt spid="1023"/>
                                        </p:tgtEl>
                                      </p:cBhvr>
                                    </p:animEffect>
                                  </p:childTnLst>
                                </p:cTn>
                              </p:par>
                              <p:par>
                                <p:cTn id="24" presetID="10" presetClass="entr" presetSubtype="0" fill="hold" nodeType="withEffect">
                                  <p:stCondLst>
                                    <p:cond delay="0"/>
                                  </p:stCondLst>
                                  <p:childTnLst>
                                    <p:set>
                                      <p:cBhvr>
                                        <p:cTn id="25" dur="1" fill="hold">
                                          <p:stCondLst>
                                            <p:cond delay="0"/>
                                          </p:stCondLst>
                                        </p:cTn>
                                        <p:tgtEl>
                                          <p:spTgt spid="1020"/>
                                        </p:tgtEl>
                                        <p:attrNameLst>
                                          <p:attrName>style.visibility</p:attrName>
                                        </p:attrNameLst>
                                      </p:cBhvr>
                                      <p:to>
                                        <p:strVal val="visible"/>
                                      </p:to>
                                    </p:set>
                                    <p:animEffect transition="in" filter="fade">
                                      <p:cBhvr>
                                        <p:cTn id="26" dur="1"/>
                                        <p:tgtEl>
                                          <p:spTgt spid="1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25"/>
          <p:cNvSpPr txBox="1">
            <a:spLocks noGrp="1"/>
          </p:cNvSpPr>
          <p:nvPr>
            <p:ph type="body" idx="1"/>
          </p:nvPr>
        </p:nvSpPr>
        <p:spPr>
          <a:xfrm>
            <a:off x="311700" y="740650"/>
            <a:ext cx="8909700" cy="879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800">
                <a:solidFill>
                  <a:schemeClr val="dk1"/>
                </a:solidFill>
              </a:rPr>
              <a:t>Want to control power system devices in a robust manner</a:t>
            </a:r>
            <a:endParaRPr sz="1800">
              <a:solidFill>
                <a:schemeClr val="dk1"/>
              </a:solidFill>
            </a:endParaRPr>
          </a:p>
          <a:p>
            <a:pPr marL="457200" lvl="0" indent="-342900" algn="l" rtl="0">
              <a:spcBef>
                <a:spcPts val="0"/>
              </a:spcBef>
              <a:spcAft>
                <a:spcPts val="800"/>
              </a:spcAft>
              <a:buClr>
                <a:schemeClr val="dk1"/>
              </a:buClr>
              <a:buSzPts val="1800"/>
              <a:buChar char="▸"/>
            </a:pPr>
            <a:r>
              <a:rPr lang="en" sz="1800">
                <a:solidFill>
                  <a:schemeClr val="dk1"/>
                </a:solidFill>
              </a:rPr>
              <a:t>Notion of robustness: Lyapunov stability [robust control]</a:t>
            </a:r>
            <a:endParaRPr sz="1800">
              <a:solidFill>
                <a:schemeClr val="dk1"/>
              </a:solidFill>
            </a:endParaRPr>
          </a:p>
        </p:txBody>
      </p:sp>
      <p:sp>
        <p:nvSpPr>
          <p:cNvPr id="1029" name="Google Shape;1029;p125"/>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Example: RL for robust power grid control</a:t>
            </a:r>
            <a:endParaRPr/>
          </a:p>
        </p:txBody>
      </p:sp>
      <p:pic>
        <p:nvPicPr>
          <p:cNvPr id="1030" name="Google Shape;1030;p125"/>
          <p:cNvPicPr preferRelativeResize="0"/>
          <p:nvPr/>
        </p:nvPicPr>
        <p:blipFill>
          <a:blip r:embed="rId3">
            <a:alphaModFix/>
          </a:blip>
          <a:stretch>
            <a:fillRect/>
          </a:stretch>
        </p:blipFill>
        <p:spPr>
          <a:xfrm>
            <a:off x="582900" y="2612876"/>
            <a:ext cx="2034323" cy="1873375"/>
          </a:xfrm>
          <a:prstGeom prst="rect">
            <a:avLst/>
          </a:prstGeom>
          <a:noFill/>
          <a:ln>
            <a:noFill/>
          </a:ln>
        </p:spPr>
      </p:pic>
      <p:sp>
        <p:nvSpPr>
          <p:cNvPr id="1031" name="Google Shape;1031;p125"/>
          <p:cNvSpPr txBox="1"/>
          <p:nvPr/>
        </p:nvSpPr>
        <p:spPr>
          <a:xfrm>
            <a:off x="0" y="4524180"/>
            <a:ext cx="8629800" cy="800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Cui, W., Jiang, Y., &amp; Zhang, B. (2022). Reinforcement learning for optimal primary frequency control: A Lyapunov approach. </a:t>
            </a:r>
            <a:r>
              <a:rPr lang="en" sz="1000" i="1">
                <a:solidFill>
                  <a:schemeClr val="dk1"/>
                </a:solidFill>
                <a:latin typeface="Source Sans Pro"/>
                <a:ea typeface="Source Sans Pro"/>
                <a:cs typeface="Source Sans Pro"/>
                <a:sym typeface="Source Sans Pro"/>
              </a:rPr>
              <a:t>IEEE Transactions on Power Systems</a:t>
            </a:r>
            <a:r>
              <a:rPr lang="en" sz="1000">
                <a:solidFill>
                  <a:schemeClr val="dk1"/>
                </a:solidFill>
                <a:latin typeface="Source Sans Pro"/>
                <a:ea typeface="Source Sans Pro"/>
                <a:cs typeface="Source Sans Pro"/>
                <a:sym typeface="Source Sans Pro"/>
              </a:rPr>
              <a:t>.</a:t>
            </a:r>
            <a:endParaRPr sz="1000" i="1">
              <a:solidFill>
                <a:schemeClr val="dk1"/>
              </a:solidFill>
              <a:latin typeface="Source Sans Pro"/>
              <a:ea typeface="Source Sans Pro"/>
              <a:cs typeface="Source Sans Pro"/>
              <a:sym typeface="Source Sans Pro"/>
            </a:endParaRPr>
          </a:p>
          <a:p>
            <a:pPr marL="0" lvl="0" indent="0" algn="l" rtl="0">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Donti, P. L., Roderick, M., Fazlyab, M., &amp; Kolter, J. Z. (2021). Enforcing robust control guarantees within neural network policies. </a:t>
            </a:r>
            <a:r>
              <a:rPr lang="en" sz="1000" i="1">
                <a:solidFill>
                  <a:schemeClr val="dk1"/>
                </a:solidFill>
                <a:latin typeface="Source Sans Pro"/>
                <a:ea typeface="Source Sans Pro"/>
                <a:cs typeface="Source Sans Pro"/>
                <a:sym typeface="Source Sans Pro"/>
              </a:rPr>
              <a:t>ICLR.</a:t>
            </a:r>
            <a:endParaRPr sz="1000">
              <a:solidFill>
                <a:schemeClr val="dk1"/>
              </a:solidFill>
              <a:latin typeface="Source Sans Pro"/>
              <a:ea typeface="Source Sans Pro"/>
              <a:cs typeface="Source Sans Pro"/>
              <a:sym typeface="Source Sans Pro"/>
            </a:endParaRPr>
          </a:p>
          <a:p>
            <a:pPr marL="0" lvl="0" indent="0" algn="l" rtl="0">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Rutten, D., Christianson, N., Mukherjee, D., &amp; Wierman, A. (2022). Online Optimization with Untrusted Predictions. </a:t>
            </a:r>
            <a:r>
              <a:rPr lang="en" sz="1000" i="1">
                <a:solidFill>
                  <a:schemeClr val="dk1"/>
                </a:solidFill>
                <a:latin typeface="Source Sans Pro"/>
                <a:ea typeface="Source Sans Pro"/>
                <a:cs typeface="Source Sans Pro"/>
                <a:sym typeface="Source Sans Pro"/>
              </a:rPr>
              <a:t>arXiv preprint arXiv:2202.03519</a:t>
            </a:r>
            <a:r>
              <a:rPr lang="en" sz="1000">
                <a:solidFill>
                  <a:schemeClr val="dk1"/>
                </a:solidFill>
                <a:latin typeface="Source Sans Pro"/>
                <a:ea typeface="Source Sans Pro"/>
                <a:cs typeface="Source Sans Pro"/>
                <a:sym typeface="Source Sans Pro"/>
              </a:rPr>
              <a:t>.</a:t>
            </a:r>
            <a:endParaRPr sz="1000">
              <a:solidFill>
                <a:schemeClr val="dk1"/>
              </a:solidFill>
              <a:latin typeface="Source Sans Pro"/>
              <a:ea typeface="Source Sans Pro"/>
              <a:cs typeface="Source Sans Pro"/>
              <a:sym typeface="Source Sans Pro"/>
            </a:endParaRPr>
          </a:p>
          <a:p>
            <a:pPr marL="0" lvl="0" indent="0" algn="l" rtl="0">
              <a:lnSpc>
                <a:spcPct val="100000"/>
              </a:lnSpc>
              <a:spcBef>
                <a:spcPts val="0"/>
              </a:spcBef>
              <a:spcAft>
                <a:spcPts val="0"/>
              </a:spcAft>
              <a:buNone/>
            </a:pPr>
            <a:endParaRPr sz="1000">
              <a:solidFill>
                <a:schemeClr val="dk1"/>
              </a:solidFill>
              <a:latin typeface="Source Sans Pro"/>
              <a:ea typeface="Source Sans Pro"/>
              <a:cs typeface="Source Sans Pro"/>
              <a:sym typeface="Source Sans Pro"/>
            </a:endParaRPr>
          </a:p>
        </p:txBody>
      </p:sp>
      <p:pic>
        <p:nvPicPr>
          <p:cNvPr id="1032" name="Google Shape;1032;p125"/>
          <p:cNvPicPr preferRelativeResize="0"/>
          <p:nvPr/>
        </p:nvPicPr>
        <p:blipFill>
          <a:blip r:embed="rId4">
            <a:alphaModFix/>
          </a:blip>
          <a:stretch>
            <a:fillRect/>
          </a:stretch>
        </p:blipFill>
        <p:spPr>
          <a:xfrm>
            <a:off x="2992475" y="2836000"/>
            <a:ext cx="3357752" cy="1427124"/>
          </a:xfrm>
          <a:prstGeom prst="rect">
            <a:avLst/>
          </a:prstGeom>
          <a:noFill/>
          <a:ln>
            <a:noFill/>
          </a:ln>
        </p:spPr>
      </p:pic>
      <p:grpSp>
        <p:nvGrpSpPr>
          <p:cNvPr id="1033" name="Google Shape;1033;p125"/>
          <p:cNvGrpSpPr/>
          <p:nvPr/>
        </p:nvGrpSpPr>
        <p:grpSpPr>
          <a:xfrm>
            <a:off x="6827700" y="2495325"/>
            <a:ext cx="1802100" cy="1832538"/>
            <a:chOff x="6827700" y="2495325"/>
            <a:chExt cx="1802100" cy="1832538"/>
          </a:xfrm>
        </p:grpSpPr>
        <p:sp>
          <p:nvSpPr>
            <p:cNvPr id="1034" name="Google Shape;1034;p125"/>
            <p:cNvSpPr/>
            <p:nvPr/>
          </p:nvSpPr>
          <p:spPr>
            <a:xfrm>
              <a:off x="6827700" y="2495325"/>
              <a:ext cx="1802100" cy="630600"/>
            </a:xfrm>
            <a:prstGeom prst="rect">
              <a:avLst/>
            </a:prstGeom>
            <a:solidFill>
              <a:schemeClr val="lt1"/>
            </a:solidFill>
            <a:ln w="9525"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E06666"/>
                  </a:solidFill>
                  <a:latin typeface="Source Sans Pro"/>
                  <a:ea typeface="Source Sans Pro"/>
                  <a:cs typeface="Source Sans Pro"/>
                  <a:sym typeface="Source Sans Pro"/>
                </a:rPr>
                <a:t>❓Untrusted (performant)</a:t>
              </a:r>
              <a:endParaRPr b="1">
                <a:solidFill>
                  <a:srgbClr val="E06666"/>
                </a:solidFill>
                <a:latin typeface="Source Sans Pro"/>
                <a:ea typeface="Source Sans Pro"/>
                <a:cs typeface="Source Sans Pro"/>
                <a:sym typeface="Source Sans Pro"/>
              </a:endParaRPr>
            </a:p>
          </p:txBody>
        </p:sp>
        <p:sp>
          <p:nvSpPr>
            <p:cNvPr id="1035" name="Google Shape;1035;p125"/>
            <p:cNvSpPr/>
            <p:nvPr/>
          </p:nvSpPr>
          <p:spPr>
            <a:xfrm>
              <a:off x="6827700" y="3696963"/>
              <a:ext cx="1802100" cy="630900"/>
            </a:xfrm>
            <a:prstGeom prst="rect">
              <a:avLst/>
            </a:prstGeom>
            <a:solidFill>
              <a:schemeClr val="lt1"/>
            </a:solidFill>
            <a:ln w="9525"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AA84F"/>
                  </a:solidFill>
                  <a:latin typeface="Source Sans Pro"/>
                  <a:ea typeface="Source Sans Pro"/>
                  <a:cs typeface="Source Sans Pro"/>
                  <a:sym typeface="Source Sans Pro"/>
                </a:rPr>
                <a:t>✔ Trusted</a:t>
              </a:r>
              <a:endParaRPr b="1">
                <a:solidFill>
                  <a:srgbClr val="6AA84F"/>
                </a:solidFill>
                <a:latin typeface="Source Sans Pro"/>
                <a:ea typeface="Source Sans Pro"/>
                <a:cs typeface="Source Sans Pro"/>
                <a:sym typeface="Source Sans Pro"/>
              </a:endParaRPr>
            </a:p>
            <a:p>
              <a:pPr marL="0" lvl="0" indent="0" algn="ctr" rtl="0">
                <a:spcBef>
                  <a:spcPts val="0"/>
                </a:spcBef>
                <a:spcAft>
                  <a:spcPts val="0"/>
                </a:spcAft>
                <a:buNone/>
              </a:pPr>
              <a:r>
                <a:rPr lang="en" b="1">
                  <a:solidFill>
                    <a:srgbClr val="6AA84F"/>
                  </a:solidFill>
                  <a:latin typeface="Source Sans Pro"/>
                  <a:ea typeface="Source Sans Pro"/>
                  <a:cs typeface="Source Sans Pro"/>
                  <a:sym typeface="Source Sans Pro"/>
                </a:rPr>
                <a:t>(robust)</a:t>
              </a:r>
              <a:endParaRPr b="1">
                <a:solidFill>
                  <a:srgbClr val="6AA84F"/>
                </a:solidFill>
                <a:latin typeface="Source Sans Pro"/>
                <a:ea typeface="Source Sans Pro"/>
                <a:cs typeface="Source Sans Pro"/>
                <a:sym typeface="Source Sans Pro"/>
              </a:endParaRPr>
            </a:p>
          </p:txBody>
        </p:sp>
        <p:cxnSp>
          <p:nvCxnSpPr>
            <p:cNvPr id="1036" name="Google Shape;1036;p125"/>
            <p:cNvCxnSpPr/>
            <p:nvPr/>
          </p:nvCxnSpPr>
          <p:spPr>
            <a:xfrm>
              <a:off x="7728750" y="3147600"/>
              <a:ext cx="0" cy="527700"/>
            </a:xfrm>
            <a:prstGeom prst="straightConnector1">
              <a:avLst/>
            </a:prstGeom>
            <a:noFill/>
            <a:ln w="19050" cap="flat" cmpd="sng">
              <a:solidFill>
                <a:srgbClr val="999999"/>
              </a:solidFill>
              <a:prstDash val="dash"/>
              <a:round/>
              <a:headEnd type="triangle" w="med" len="med"/>
              <a:tailEnd type="triangle" w="med" len="med"/>
            </a:ln>
          </p:spPr>
        </p:cxnSp>
      </p:grpSp>
      <p:sp>
        <p:nvSpPr>
          <p:cNvPr id="1037" name="Google Shape;1037;p125"/>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57</a:t>
            </a:fld>
            <a:endParaRPr>
              <a:latin typeface="Source Sans Pro"/>
              <a:ea typeface="Source Sans Pro"/>
              <a:cs typeface="Source Sans Pro"/>
              <a:sym typeface="Source Sans Pro"/>
            </a:endParaRPr>
          </a:p>
        </p:txBody>
      </p:sp>
      <p:sp>
        <p:nvSpPr>
          <p:cNvPr id="1038" name="Google Shape;1038;p125"/>
          <p:cNvSpPr txBox="1"/>
          <p:nvPr/>
        </p:nvSpPr>
        <p:spPr>
          <a:xfrm>
            <a:off x="311700" y="1474831"/>
            <a:ext cx="66117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Source Sans Pro"/>
                <a:ea typeface="Source Sans Pro"/>
                <a:cs typeface="Source Sans Pro"/>
                <a:sym typeface="Source Sans Pro"/>
              </a:rPr>
              <a:t>Ideas</a:t>
            </a:r>
            <a:endParaRPr sz="1800">
              <a:solidFill>
                <a:schemeClr val="dk1"/>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latin typeface="Source Sans Pro"/>
                <a:ea typeface="Source Sans Pro"/>
                <a:cs typeface="Source Sans Pro"/>
                <a:sym typeface="Source Sans Pro"/>
              </a:rPr>
              <a:t>Enforce Lyapunov stability guarantees in NN architecture</a:t>
            </a:r>
            <a:endParaRPr/>
          </a:p>
        </p:txBody>
      </p:sp>
      <p:sp>
        <p:nvSpPr>
          <p:cNvPr id="1039" name="Google Shape;1039;p125"/>
          <p:cNvSpPr txBox="1"/>
          <p:nvPr/>
        </p:nvSpPr>
        <p:spPr>
          <a:xfrm>
            <a:off x="311074" y="2099674"/>
            <a:ext cx="60009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latin typeface="Source Sans Pro"/>
                <a:ea typeface="Source Sans Pro"/>
                <a:cs typeface="Source Sans Pro"/>
                <a:sym typeface="Source Sans Pro"/>
              </a:rPr>
              <a:t>Mix between robust and untrusted controllers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
                                        <p:tgtEl>
                                          <p:spTgt spid="1030"/>
                                        </p:tgtEl>
                                      </p:cBhvr>
                                    </p:animEffect>
                                  </p:childTnLst>
                                </p:cTn>
                              </p:par>
                              <p:par>
                                <p:cTn id="8" presetID="10" presetClass="entr" presetSubtype="0"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1"/>
                                        <p:tgtEl>
                                          <p:spTgt spid="1038"/>
                                        </p:tgtEl>
                                      </p:cBhvr>
                                    </p:animEffect>
                                  </p:childTnLst>
                                </p:cTn>
                              </p:par>
                              <p:par>
                                <p:cTn id="11" presetID="10"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1"/>
                                        <p:tgtEl>
                                          <p:spTgt spid="10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9"/>
                                        </p:tgtEl>
                                        <p:attrNameLst>
                                          <p:attrName>style.visibility</p:attrName>
                                        </p:attrNameLst>
                                      </p:cBhvr>
                                      <p:to>
                                        <p:strVal val="visible"/>
                                      </p:to>
                                    </p:set>
                                    <p:animEffect transition="in" filter="fade">
                                      <p:cBhvr>
                                        <p:cTn id="18" dur="1"/>
                                        <p:tgtEl>
                                          <p:spTgt spid="1039"/>
                                        </p:tgtEl>
                                      </p:cBhvr>
                                    </p:animEffect>
                                  </p:childTnLst>
                                </p:cTn>
                              </p:par>
                              <p:par>
                                <p:cTn id="19" presetID="10" presetClass="entr" presetSubtype="0" fill="hold" nodeType="withEffect">
                                  <p:stCondLst>
                                    <p:cond delay="0"/>
                                  </p:stCondLst>
                                  <p:childTnLst>
                                    <p:set>
                                      <p:cBhvr>
                                        <p:cTn id="20" dur="1" fill="hold">
                                          <p:stCondLst>
                                            <p:cond delay="0"/>
                                          </p:stCondLst>
                                        </p:cTn>
                                        <p:tgtEl>
                                          <p:spTgt spid="1033"/>
                                        </p:tgtEl>
                                        <p:attrNameLst>
                                          <p:attrName>style.visibility</p:attrName>
                                        </p:attrNameLst>
                                      </p:cBhvr>
                                      <p:to>
                                        <p:strVal val="visible"/>
                                      </p:to>
                                    </p:set>
                                    <p:animEffect transition="in" filter="fade">
                                      <p:cBhvr>
                                        <p:cTn id="21" dur="1"/>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26"/>
          <p:cNvSpPr txBox="1"/>
          <p:nvPr/>
        </p:nvSpPr>
        <p:spPr>
          <a:xfrm>
            <a:off x="565531" y="1644839"/>
            <a:ext cx="8764500" cy="267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Source Sans Pro"/>
                <a:ea typeface="Source Sans Pro"/>
                <a:cs typeface="Source Sans Pro"/>
                <a:sym typeface="Source Sans Pro"/>
              </a:rPr>
              <a:t>Approach: Re-cast as an adversarially robust optimization problem [ML-style]</a:t>
            </a:r>
            <a:endParaRPr sz="1800">
              <a:solidFill>
                <a:schemeClr val="dk1"/>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latin typeface="Source Sans Pro"/>
                <a:ea typeface="Source Sans Pro"/>
                <a:cs typeface="Source Sans Pro"/>
                <a:sym typeface="Source Sans Pro"/>
              </a:rPr>
              <a:t>“Solve” using adversarial training techniques (plus implicit layers)</a:t>
            </a: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1200"/>
              </a:spcBef>
              <a:spcAft>
                <a:spcPts val="1200"/>
              </a:spcAft>
              <a:buNone/>
            </a:pPr>
            <a:r>
              <a:rPr lang="en" sz="1800">
                <a:solidFill>
                  <a:schemeClr val="dk1"/>
                </a:solidFill>
                <a:latin typeface="Source Sans Pro"/>
                <a:ea typeface="Source Sans Pro"/>
                <a:cs typeface="Source Sans Pro"/>
                <a:sym typeface="Source Sans Pro"/>
              </a:rPr>
              <a:t>See related challenge: </a:t>
            </a:r>
            <a:r>
              <a:rPr lang="en" sz="1800" u="sng">
                <a:solidFill>
                  <a:srgbClr val="0070C0"/>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ARPA-E GO Competition</a:t>
            </a:r>
            <a:r>
              <a:rPr lang="en" sz="1800">
                <a:solidFill>
                  <a:schemeClr val="dk2"/>
                </a:solidFill>
                <a:latin typeface="Source Sans Pro"/>
                <a:ea typeface="Source Sans Pro"/>
                <a:cs typeface="Source Sans Pro"/>
                <a:sym typeface="Source Sans Pro"/>
              </a:rPr>
              <a:t> </a:t>
            </a:r>
            <a:r>
              <a:rPr lang="en" sz="1800">
                <a:solidFill>
                  <a:schemeClr val="dk1"/>
                </a:solidFill>
                <a:latin typeface="Source Sans Pro"/>
                <a:ea typeface="Source Sans Pro"/>
                <a:cs typeface="Source Sans Pro"/>
                <a:sym typeface="Source Sans Pro"/>
              </a:rPr>
              <a:t>(secure power system optimization)</a:t>
            </a:r>
            <a:endParaRPr sz="1800">
              <a:solidFill>
                <a:schemeClr val="dk1"/>
              </a:solidFill>
              <a:latin typeface="Source Sans Pro"/>
              <a:ea typeface="Source Sans Pro"/>
              <a:cs typeface="Source Sans Pro"/>
              <a:sym typeface="Source Sans Pro"/>
            </a:endParaRPr>
          </a:p>
        </p:txBody>
      </p:sp>
      <p:sp>
        <p:nvSpPr>
          <p:cNvPr id="1045" name="Google Shape;1045;p126"/>
          <p:cNvSpPr txBox="1">
            <a:spLocks noGrp="1"/>
          </p:cNvSpPr>
          <p:nvPr>
            <p:ph type="body" idx="1"/>
          </p:nvPr>
        </p:nvSpPr>
        <p:spPr>
          <a:xfrm>
            <a:off x="565050" y="855292"/>
            <a:ext cx="8399100" cy="96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chemeClr val="dk1"/>
                </a:solidFill>
              </a:rPr>
              <a:t>Intractable to dispatch power generators to be robust to </a:t>
            </a:r>
            <a:r>
              <a:rPr lang="en" sz="1800" i="1">
                <a:solidFill>
                  <a:schemeClr val="dk1"/>
                </a:solidFill>
              </a:rPr>
              <a:t>k</a:t>
            </a:r>
            <a:r>
              <a:rPr lang="en" sz="1800">
                <a:solidFill>
                  <a:schemeClr val="dk1"/>
                </a:solidFill>
              </a:rPr>
              <a:t> failures (N-k SCOPF)</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Notion of robustness: Feasibility against contingency constraints [optimization]</a:t>
            </a:r>
            <a:endParaRPr sz="1800">
              <a:solidFill>
                <a:schemeClr val="dk1"/>
              </a:solidFill>
            </a:endParaRPr>
          </a:p>
        </p:txBody>
      </p:sp>
      <p:sp>
        <p:nvSpPr>
          <p:cNvPr id="1046" name="Google Shape;1046;p126"/>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Example: Adversarially robust power grid optimization</a:t>
            </a:r>
            <a:endParaRPr/>
          </a:p>
        </p:txBody>
      </p:sp>
      <p:sp>
        <p:nvSpPr>
          <p:cNvPr id="1047" name="Google Shape;1047;p126"/>
          <p:cNvSpPr txBox="1"/>
          <p:nvPr/>
        </p:nvSpPr>
        <p:spPr>
          <a:xfrm>
            <a:off x="73350" y="4663225"/>
            <a:ext cx="8399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Source Sans Pro"/>
                <a:ea typeface="Source Sans Pro"/>
                <a:cs typeface="Source Sans Pro"/>
                <a:sym typeface="Source Sans Pro"/>
              </a:rPr>
              <a:t>Donti, P. L., Agarwal, A., Bedmutha, N. V., Pileggi, L., &amp; Kolter, J. Z. (2021). Adversarially robust learning for security-constrained optimal power flow. </a:t>
            </a:r>
            <a:r>
              <a:rPr lang="en" sz="1000" i="1">
                <a:solidFill>
                  <a:schemeClr val="dk1"/>
                </a:solidFill>
                <a:latin typeface="Source Sans Pro"/>
                <a:ea typeface="Source Sans Pro"/>
                <a:cs typeface="Source Sans Pro"/>
                <a:sym typeface="Source Sans Pro"/>
              </a:rPr>
              <a:t>NeurIPS</a:t>
            </a:r>
            <a:r>
              <a:rPr lang="en" sz="1000">
                <a:solidFill>
                  <a:schemeClr val="dk1"/>
                </a:solidFill>
                <a:latin typeface="Source Sans Pro"/>
                <a:ea typeface="Source Sans Pro"/>
                <a:cs typeface="Source Sans Pro"/>
                <a:sym typeface="Source Sans Pro"/>
              </a:rPr>
              <a:t>.</a:t>
            </a:r>
            <a:endParaRPr>
              <a:solidFill>
                <a:schemeClr val="dk1"/>
              </a:solidFill>
              <a:latin typeface="Source Sans Pro"/>
              <a:ea typeface="Source Sans Pro"/>
              <a:cs typeface="Source Sans Pro"/>
              <a:sym typeface="Source Sans Pro"/>
            </a:endParaRPr>
          </a:p>
        </p:txBody>
      </p:sp>
      <p:grpSp>
        <p:nvGrpSpPr>
          <p:cNvPr id="1048" name="Google Shape;1048;p126"/>
          <p:cNvGrpSpPr/>
          <p:nvPr/>
        </p:nvGrpSpPr>
        <p:grpSpPr>
          <a:xfrm>
            <a:off x="2537350" y="2613775"/>
            <a:ext cx="4179506" cy="779700"/>
            <a:chOff x="2537350" y="2613775"/>
            <a:chExt cx="4179506" cy="779700"/>
          </a:xfrm>
        </p:grpSpPr>
        <p:sp>
          <p:nvSpPr>
            <p:cNvPr id="1049" name="Google Shape;1049;p126"/>
            <p:cNvSpPr/>
            <p:nvPr/>
          </p:nvSpPr>
          <p:spPr>
            <a:xfrm>
              <a:off x="2537350" y="2613775"/>
              <a:ext cx="4111800" cy="779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126"/>
            <p:cNvGrpSpPr/>
            <p:nvPr/>
          </p:nvGrpSpPr>
          <p:grpSpPr>
            <a:xfrm>
              <a:off x="2793066" y="2701024"/>
              <a:ext cx="3923790" cy="597925"/>
              <a:chOff x="2793066" y="2548397"/>
              <a:chExt cx="3923790" cy="597925"/>
            </a:xfrm>
          </p:grpSpPr>
          <p:sp>
            <p:nvSpPr>
              <p:cNvPr id="1051" name="Google Shape;1051;p126"/>
              <p:cNvSpPr txBox="1"/>
              <p:nvPr/>
            </p:nvSpPr>
            <p:spPr>
              <a:xfrm>
                <a:off x="4659756" y="2601419"/>
                <a:ext cx="205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acifico"/>
                    <a:ea typeface="Pacifico"/>
                    <a:cs typeface="Pacifico"/>
                    <a:sym typeface="Pacifico"/>
                  </a:rPr>
                  <a:t>l</a:t>
                </a:r>
                <a:endParaRPr b="1"/>
              </a:p>
            </p:txBody>
          </p:sp>
          <p:grpSp>
            <p:nvGrpSpPr>
              <p:cNvPr id="1052" name="Google Shape;1052;p126"/>
              <p:cNvGrpSpPr/>
              <p:nvPr/>
            </p:nvGrpSpPr>
            <p:grpSpPr>
              <a:xfrm>
                <a:off x="2793066" y="2548397"/>
                <a:ext cx="3473884" cy="597925"/>
                <a:chOff x="2488266" y="2548397"/>
                <a:chExt cx="3473884" cy="597925"/>
              </a:xfrm>
            </p:grpSpPr>
            <p:sp>
              <p:nvSpPr>
                <p:cNvPr id="1053" name="Google Shape;1053;p126"/>
                <p:cNvSpPr txBox="1"/>
                <p:nvPr/>
              </p:nvSpPr>
              <p:spPr>
                <a:xfrm>
                  <a:off x="2488266" y="2563671"/>
                  <a:ext cx="1039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minimize</a:t>
                  </a:r>
                  <a:endParaRPr sz="1600"/>
                </a:p>
              </p:txBody>
            </p:sp>
            <p:sp>
              <p:nvSpPr>
                <p:cNvPr id="1054" name="Google Shape;1054;p126"/>
                <p:cNvSpPr txBox="1"/>
                <p:nvPr/>
              </p:nvSpPr>
              <p:spPr>
                <a:xfrm>
                  <a:off x="3367900" y="2563657"/>
                  <a:ext cx="1059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maximize</a:t>
                  </a:r>
                  <a:endParaRPr sz="1600"/>
                </a:p>
              </p:txBody>
            </p:sp>
            <p:pic>
              <p:nvPicPr>
                <p:cNvPr id="1055" name="Google Shape;1055;p126"/>
                <p:cNvPicPr preferRelativeResize="0"/>
                <p:nvPr/>
              </p:nvPicPr>
              <p:blipFill>
                <a:blip r:embed="rId4">
                  <a:alphaModFix/>
                </a:blip>
                <a:stretch>
                  <a:fillRect/>
                </a:stretch>
              </p:blipFill>
              <p:spPr>
                <a:xfrm>
                  <a:off x="2852173" y="2873246"/>
                  <a:ext cx="259752" cy="273075"/>
                </a:xfrm>
                <a:prstGeom prst="rect">
                  <a:avLst/>
                </a:prstGeom>
                <a:noFill/>
                <a:ln>
                  <a:noFill/>
                </a:ln>
              </p:spPr>
            </p:pic>
            <p:sp>
              <p:nvSpPr>
                <p:cNvPr id="1056" name="Google Shape;1056;p126"/>
                <p:cNvSpPr txBox="1"/>
                <p:nvPr/>
              </p:nvSpPr>
              <p:spPr>
                <a:xfrm>
                  <a:off x="4540150" y="2548397"/>
                  <a:ext cx="1422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        ,         )</a:t>
                  </a:r>
                  <a:endParaRPr sz="1600" b="1"/>
                </a:p>
              </p:txBody>
            </p:sp>
            <p:pic>
              <p:nvPicPr>
                <p:cNvPr id="1057" name="Google Shape;1057;p126"/>
                <p:cNvPicPr preferRelativeResize="0"/>
                <p:nvPr/>
              </p:nvPicPr>
              <p:blipFill>
                <a:blip r:embed="rId4">
                  <a:alphaModFix/>
                </a:blip>
                <a:stretch>
                  <a:fillRect/>
                </a:stretch>
              </p:blipFill>
              <p:spPr>
                <a:xfrm>
                  <a:off x="4816610" y="2634866"/>
                  <a:ext cx="259752" cy="273075"/>
                </a:xfrm>
                <a:prstGeom prst="rect">
                  <a:avLst/>
                </a:prstGeom>
                <a:noFill/>
                <a:ln>
                  <a:noFill/>
                </a:ln>
              </p:spPr>
            </p:pic>
            <p:pic>
              <p:nvPicPr>
                <p:cNvPr id="1058" name="Google Shape;1058;p126"/>
                <p:cNvPicPr preferRelativeResize="0"/>
                <p:nvPr/>
              </p:nvPicPr>
              <p:blipFill>
                <a:blip r:embed="rId5">
                  <a:alphaModFix/>
                </a:blip>
                <a:stretch>
                  <a:fillRect/>
                </a:stretch>
              </p:blipFill>
              <p:spPr>
                <a:xfrm>
                  <a:off x="5291518" y="2634872"/>
                  <a:ext cx="296814" cy="273075"/>
                </a:xfrm>
                <a:prstGeom prst="rect">
                  <a:avLst/>
                </a:prstGeom>
                <a:noFill/>
                <a:ln>
                  <a:noFill/>
                </a:ln>
              </p:spPr>
            </p:pic>
            <p:pic>
              <p:nvPicPr>
                <p:cNvPr id="1059" name="Google Shape;1059;p126"/>
                <p:cNvPicPr preferRelativeResize="0"/>
                <p:nvPr/>
              </p:nvPicPr>
              <p:blipFill>
                <a:blip r:embed="rId5">
                  <a:alphaModFix/>
                </a:blip>
                <a:stretch>
                  <a:fillRect/>
                </a:stretch>
              </p:blipFill>
              <p:spPr>
                <a:xfrm>
                  <a:off x="3758788" y="2873247"/>
                  <a:ext cx="296814" cy="273075"/>
                </a:xfrm>
                <a:prstGeom prst="rect">
                  <a:avLst/>
                </a:prstGeom>
                <a:noFill/>
                <a:ln>
                  <a:noFill/>
                </a:ln>
              </p:spPr>
            </p:pic>
          </p:grpSp>
        </p:grpSp>
      </p:grpSp>
      <p:sp>
        <p:nvSpPr>
          <p:cNvPr id="1060" name="Google Shape;1060;p126"/>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58</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1"/>
                                        <p:tgtEl>
                                          <p:spTgt spid="1048"/>
                                        </p:tgtEl>
                                      </p:cBhvr>
                                    </p:animEffect>
                                  </p:childTnLst>
                                </p:cTn>
                              </p:par>
                              <p:par>
                                <p:cTn id="8" presetID="10" presetClass="entr" presetSubtype="0" fill="hold" nodeType="withEffect">
                                  <p:stCondLst>
                                    <p:cond delay="0"/>
                                  </p:stCondLst>
                                  <p:childTnLst>
                                    <p:set>
                                      <p:cBhvr>
                                        <p:cTn id="9" dur="1" fill="hold">
                                          <p:stCondLst>
                                            <p:cond delay="0"/>
                                          </p:stCondLst>
                                        </p:cTn>
                                        <p:tgtEl>
                                          <p:spTgt spid="1044"/>
                                        </p:tgtEl>
                                        <p:attrNameLst>
                                          <p:attrName>style.visibility</p:attrName>
                                        </p:attrNameLst>
                                      </p:cBhvr>
                                      <p:to>
                                        <p:strVal val="visible"/>
                                      </p:to>
                                    </p:set>
                                    <p:animEffect transition="in" filter="fade">
                                      <p:cBhvr>
                                        <p:cTn id="10" dur="1"/>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27"/>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50"/>
              <a:t>Takeaways: Physics-informed and robust ML</a:t>
            </a:r>
            <a:endParaRPr sz="2850"/>
          </a:p>
        </p:txBody>
      </p:sp>
      <p:sp>
        <p:nvSpPr>
          <p:cNvPr id="1066" name="Google Shape;1066;p127"/>
          <p:cNvSpPr txBox="1">
            <a:spLocks noGrp="1"/>
          </p:cNvSpPr>
          <p:nvPr>
            <p:ph type="body" idx="1"/>
          </p:nvPr>
        </p:nvSpPr>
        <p:spPr>
          <a:xfrm>
            <a:off x="417607" y="1035700"/>
            <a:ext cx="8308800" cy="371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Many fruitful directions</a:t>
            </a:r>
            <a:r>
              <a:rPr lang="en">
                <a:solidFill>
                  <a:schemeClr val="dk1"/>
                </a:solidFill>
              </a:rPr>
              <a:t> for merging physics &amp; engineering knowledge with ML approaches, with benefits across many climate-relevant areas</a:t>
            </a:r>
            <a:endParaRPr>
              <a:solidFill>
                <a:schemeClr val="dk1"/>
              </a:solidFill>
            </a:endParaRPr>
          </a:p>
          <a:p>
            <a:pPr marL="0" lvl="0" indent="0" algn="l" rtl="0">
              <a:spcBef>
                <a:spcPts val="1200"/>
              </a:spcBef>
              <a:spcAft>
                <a:spcPts val="0"/>
              </a:spcAft>
              <a:buNone/>
            </a:pPr>
            <a:r>
              <a:rPr lang="en" b="1">
                <a:solidFill>
                  <a:schemeClr val="dk1"/>
                </a:solidFill>
              </a:rPr>
              <a:t>Physics-informed approaches:</a:t>
            </a:r>
            <a:r>
              <a:rPr lang="en">
                <a:solidFill>
                  <a:schemeClr val="dk1"/>
                </a:solidFill>
              </a:rPr>
              <a:t> Accommodate new and more complex physics within data, deep learning architectures, and loss functions</a:t>
            </a:r>
            <a:endParaRPr>
              <a:solidFill>
                <a:schemeClr val="dk1"/>
              </a:solidFill>
            </a:endParaRPr>
          </a:p>
          <a:p>
            <a:pPr marL="0" lvl="0" indent="0" algn="l" rtl="0">
              <a:spcBef>
                <a:spcPts val="1000"/>
              </a:spcBef>
              <a:spcAft>
                <a:spcPts val="0"/>
              </a:spcAft>
              <a:buNone/>
            </a:pPr>
            <a:r>
              <a:rPr lang="en" b="1">
                <a:solidFill>
                  <a:schemeClr val="dk1"/>
                </a:solidFill>
              </a:rPr>
              <a:t>Robust and safety-critical approaches:</a:t>
            </a:r>
            <a:r>
              <a:rPr lang="en">
                <a:solidFill>
                  <a:schemeClr val="dk1"/>
                </a:solidFill>
              </a:rPr>
              <a:t> Implement, exchange, and/or combine notions of robustness from ML and climate-relevant domains</a:t>
            </a:r>
            <a:endParaRPr>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i="1">
                <a:solidFill>
                  <a:schemeClr val="dk1"/>
                </a:solidFill>
              </a:rPr>
              <a:t>Deep domain understanding can yield new methodological directions</a:t>
            </a:r>
            <a:endParaRPr i="1">
              <a:solidFill>
                <a:schemeClr val="dk1"/>
              </a:solidFill>
            </a:endParaRPr>
          </a:p>
        </p:txBody>
      </p:sp>
      <p:sp>
        <p:nvSpPr>
          <p:cNvPr id="1067" name="Google Shape;1067;p127"/>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59</a:t>
            </a:fld>
            <a:endParaRPr>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The state of climate change</a:t>
            </a:r>
            <a:endParaRPr/>
          </a:p>
        </p:txBody>
      </p:sp>
      <p:sp>
        <p:nvSpPr>
          <p:cNvPr id="423" name="Google Shape;423;p74"/>
          <p:cNvSpPr txBox="1">
            <a:spLocks noGrp="1"/>
          </p:cNvSpPr>
          <p:nvPr>
            <p:ph type="body" idx="1"/>
          </p:nvPr>
        </p:nvSpPr>
        <p:spPr>
          <a:xfrm>
            <a:off x="310900" y="839625"/>
            <a:ext cx="4503300" cy="2362500"/>
          </a:xfrm>
          <a:prstGeom prst="rect">
            <a:avLst/>
          </a:prstGeom>
        </p:spPr>
        <p:txBody>
          <a:bodyPr spcFirstLastPara="1" wrap="square" lIns="68575" tIns="34275" rIns="68575" bIns="34275" anchor="t" anchorCtr="0">
            <a:noAutofit/>
          </a:bodyPr>
          <a:lstStyle/>
          <a:p>
            <a:pPr marL="0" lvl="0" indent="0" algn="l" rtl="0">
              <a:lnSpc>
                <a:spcPct val="104000"/>
              </a:lnSpc>
              <a:spcBef>
                <a:spcPts val="0"/>
              </a:spcBef>
              <a:spcAft>
                <a:spcPts val="0"/>
              </a:spcAft>
              <a:buNone/>
            </a:pPr>
            <a:r>
              <a:rPr lang="en" sz="1800" dirty="0">
                <a:solidFill>
                  <a:schemeClr val="dk1"/>
                </a:solidFill>
              </a:rPr>
              <a:t>Earth has already warmed over 1°C, compared to pre-industrial period</a:t>
            </a:r>
            <a:endParaRPr sz="1800" dirty="0">
              <a:solidFill>
                <a:schemeClr val="dk1"/>
              </a:solidFill>
            </a:endParaRPr>
          </a:p>
          <a:p>
            <a:pPr marL="0" lvl="0" indent="0" algn="l" rtl="0">
              <a:spcBef>
                <a:spcPts val="1200"/>
              </a:spcBef>
              <a:spcAft>
                <a:spcPts val="0"/>
              </a:spcAft>
              <a:buNone/>
            </a:pPr>
            <a:r>
              <a:rPr lang="en" sz="1800" dirty="0">
                <a:solidFill>
                  <a:schemeClr val="dk1"/>
                </a:solidFill>
              </a:rPr>
              <a:t>Due to excess greenhouse gas (GHG) emissions from human activities</a:t>
            </a:r>
            <a:endParaRPr sz="1800" dirty="0">
              <a:solidFill>
                <a:schemeClr val="dk1"/>
              </a:solidFill>
            </a:endParaRPr>
          </a:p>
          <a:p>
            <a:pPr marL="457200" lvl="0" indent="-361950" algn="l" rtl="0">
              <a:spcBef>
                <a:spcPts val="0"/>
              </a:spcBef>
              <a:spcAft>
                <a:spcPts val="1000"/>
              </a:spcAft>
              <a:buClr>
                <a:schemeClr val="dk1"/>
              </a:buClr>
              <a:buSzPts val="2100"/>
              <a:buChar char="▸"/>
            </a:pPr>
            <a:r>
              <a:rPr lang="en" sz="1800" dirty="0">
                <a:solidFill>
                  <a:schemeClr val="dk1"/>
                </a:solidFill>
              </a:rPr>
              <a:t>E.g., carbon dioxide (CO</a:t>
            </a:r>
            <a:r>
              <a:rPr lang="en" sz="1800" baseline="-25000" dirty="0">
                <a:solidFill>
                  <a:schemeClr val="dk1"/>
                </a:solidFill>
              </a:rPr>
              <a:t>2</a:t>
            </a:r>
            <a:r>
              <a:rPr lang="en" sz="1800" dirty="0">
                <a:solidFill>
                  <a:schemeClr val="dk1"/>
                </a:solidFill>
              </a:rPr>
              <a:t>), methane (CH</a:t>
            </a:r>
            <a:r>
              <a:rPr lang="en" sz="1800" baseline="-25000" dirty="0">
                <a:solidFill>
                  <a:schemeClr val="dk1"/>
                </a:solidFill>
              </a:rPr>
              <a:t>4</a:t>
            </a:r>
            <a:r>
              <a:rPr lang="en" sz="1800" dirty="0">
                <a:solidFill>
                  <a:schemeClr val="dk1"/>
                </a:solidFill>
              </a:rPr>
              <a:t>), nitrous oxide (N</a:t>
            </a:r>
            <a:r>
              <a:rPr lang="en" sz="1800" baseline="-25000" dirty="0">
                <a:solidFill>
                  <a:schemeClr val="dk1"/>
                </a:solidFill>
              </a:rPr>
              <a:t>2</a:t>
            </a:r>
            <a:r>
              <a:rPr lang="en" sz="1800" dirty="0">
                <a:solidFill>
                  <a:schemeClr val="dk1"/>
                </a:solidFill>
              </a:rPr>
              <a:t>O)</a:t>
            </a:r>
            <a:endParaRPr sz="1800" dirty="0">
              <a:solidFill>
                <a:schemeClr val="dk1"/>
              </a:solidFill>
            </a:endParaRPr>
          </a:p>
        </p:txBody>
      </p:sp>
      <p:sp>
        <p:nvSpPr>
          <p:cNvPr id="424" name="Google Shape;424;p74"/>
          <p:cNvSpPr txBox="1"/>
          <p:nvPr/>
        </p:nvSpPr>
        <p:spPr>
          <a:xfrm>
            <a:off x="95750" y="4726275"/>
            <a:ext cx="393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Figure source: IPCC AR6 WG1 Report (2021)</a:t>
            </a:r>
            <a:endParaRPr sz="1200">
              <a:latin typeface="Source Sans Pro"/>
              <a:ea typeface="Source Sans Pro"/>
              <a:cs typeface="Source Sans Pro"/>
              <a:sym typeface="Source Sans Pro"/>
            </a:endParaRPr>
          </a:p>
        </p:txBody>
      </p:sp>
      <p:grpSp>
        <p:nvGrpSpPr>
          <p:cNvPr id="425" name="Google Shape;425;p74"/>
          <p:cNvGrpSpPr/>
          <p:nvPr/>
        </p:nvGrpSpPr>
        <p:grpSpPr>
          <a:xfrm>
            <a:off x="4921300" y="929079"/>
            <a:ext cx="4222723" cy="3615575"/>
            <a:chOff x="4220100" y="1675520"/>
            <a:chExt cx="4222723" cy="3615575"/>
          </a:xfrm>
        </p:grpSpPr>
        <p:pic>
          <p:nvPicPr>
            <p:cNvPr id="426" name="Google Shape;426;p74"/>
            <p:cNvPicPr preferRelativeResize="0"/>
            <p:nvPr/>
          </p:nvPicPr>
          <p:blipFill rotWithShape="1">
            <a:blip r:embed="rId3">
              <a:alphaModFix/>
            </a:blip>
            <a:srcRect l="46873" t="22048" b="9265"/>
            <a:stretch/>
          </p:blipFill>
          <p:spPr>
            <a:xfrm>
              <a:off x="4220100" y="1675520"/>
              <a:ext cx="4222723" cy="3615575"/>
            </a:xfrm>
            <a:prstGeom prst="rect">
              <a:avLst/>
            </a:prstGeom>
            <a:noFill/>
            <a:ln>
              <a:noFill/>
            </a:ln>
          </p:spPr>
        </p:pic>
        <p:pic>
          <p:nvPicPr>
            <p:cNvPr id="427" name="Google Shape;427;p74"/>
            <p:cNvPicPr preferRelativeResize="0"/>
            <p:nvPr/>
          </p:nvPicPr>
          <p:blipFill rotWithShape="1">
            <a:blip r:embed="rId3">
              <a:alphaModFix/>
            </a:blip>
            <a:srcRect l="49254" t="22045" b="73937"/>
            <a:stretch/>
          </p:blipFill>
          <p:spPr>
            <a:xfrm>
              <a:off x="4260685" y="1675520"/>
              <a:ext cx="4033576" cy="211451"/>
            </a:xfrm>
            <a:prstGeom prst="rect">
              <a:avLst/>
            </a:prstGeom>
            <a:noFill/>
            <a:ln>
              <a:noFill/>
            </a:ln>
          </p:spPr>
        </p:pic>
      </p:grpSp>
      <p:sp>
        <p:nvSpPr>
          <p:cNvPr id="428" name="Google Shape;428;p74"/>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6</a:t>
            </a:fld>
            <a:endParaRPr>
              <a:latin typeface="Source Sans Pro"/>
              <a:ea typeface="Source Sans Pro"/>
              <a:cs typeface="Source Sans Pro"/>
              <a:sym typeface="Source Sans Pro"/>
            </a:endParaRPr>
          </a:p>
        </p:txBody>
      </p:sp>
      <p:sp>
        <p:nvSpPr>
          <p:cNvPr id="429" name="Google Shape;429;p74"/>
          <p:cNvSpPr txBox="1"/>
          <p:nvPr/>
        </p:nvSpPr>
        <p:spPr>
          <a:xfrm>
            <a:off x="285486" y="2935171"/>
            <a:ext cx="4419600" cy="1370217"/>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 sz="1800" dirty="0">
                <a:solidFill>
                  <a:schemeClr val="dk1"/>
                </a:solidFill>
                <a:latin typeface="Source Sans Pro"/>
                <a:ea typeface="Source Sans Pro"/>
                <a:cs typeface="Source Sans Pro"/>
                <a:sym typeface="Source Sans Pro"/>
              </a:rPr>
              <a:t>Has induced major changes in climate</a:t>
            </a:r>
            <a:endParaRPr sz="1800" dirty="0">
              <a:solidFill>
                <a:schemeClr val="dk1"/>
              </a:solidFill>
              <a:latin typeface="Source Sans Pro"/>
              <a:ea typeface="Source Sans Pro"/>
              <a:cs typeface="Source Sans Pro"/>
              <a:sym typeface="Source Sans Pro"/>
            </a:endParaRPr>
          </a:p>
          <a:p>
            <a:pPr marL="457200" lvl="0" indent="-361950" algn="l" rtl="0">
              <a:lnSpc>
                <a:spcPct val="114000"/>
              </a:lnSpc>
              <a:spcBef>
                <a:spcPts val="0"/>
              </a:spcBef>
              <a:spcAft>
                <a:spcPts val="0"/>
              </a:spcAft>
              <a:buClr>
                <a:schemeClr val="dk1"/>
              </a:buClr>
              <a:buSzPts val="2100"/>
              <a:buChar char="▸"/>
            </a:pPr>
            <a:r>
              <a:rPr lang="en" sz="1800" dirty="0">
                <a:solidFill>
                  <a:schemeClr val="dk1"/>
                </a:solidFill>
                <a:latin typeface="Source Sans Pro"/>
                <a:ea typeface="Source Sans Pro"/>
                <a:cs typeface="Source Sans Pro"/>
                <a:sym typeface="Source Sans Pro"/>
              </a:rPr>
              <a:t>Climate = “average weather”</a:t>
            </a:r>
            <a:endParaRPr sz="1800" dirty="0">
              <a:solidFill>
                <a:schemeClr val="dk1"/>
              </a:solidFill>
              <a:latin typeface="Source Sans Pro"/>
              <a:ea typeface="Source Sans Pro"/>
              <a:cs typeface="Source Sans Pro"/>
              <a:sym typeface="Source Sans Pro"/>
            </a:endParaRPr>
          </a:p>
          <a:p>
            <a:pPr marL="457200" lvl="0" indent="-361950" algn="l" rtl="0">
              <a:spcBef>
                <a:spcPts val="0"/>
              </a:spcBef>
              <a:spcAft>
                <a:spcPts val="0"/>
              </a:spcAft>
              <a:buClr>
                <a:schemeClr val="dk1"/>
              </a:buClr>
              <a:buSzPts val="2100"/>
              <a:buChar char="▸"/>
            </a:pPr>
            <a:r>
              <a:rPr lang="en" sz="1800" dirty="0">
                <a:solidFill>
                  <a:schemeClr val="dk1"/>
                </a:solidFill>
                <a:latin typeface="Source Sans Pro"/>
                <a:ea typeface="Source Sans Pro"/>
                <a:cs typeface="Source Sans Pro"/>
                <a:sym typeface="Source Sans Pro"/>
              </a:rPr>
              <a:t>Extreme heatwaves, precipitation, droughts, hurricanes, etc.</a:t>
            </a:r>
            <a:endParaRPr sz="1800" dirty="0">
              <a:solidFill>
                <a:schemeClr val="dk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28"/>
          <p:cNvSpPr/>
          <p:nvPr/>
        </p:nvSpPr>
        <p:spPr>
          <a:xfrm>
            <a:off x="523875" y="2401797"/>
            <a:ext cx="5953800" cy="339900"/>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28"/>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1075" name="Google Shape;1075;p128"/>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128"/>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a:solidFill>
                  <a:schemeClr val="dk1"/>
                </a:solidFill>
              </a:rPr>
              <a:t>Introduction to climate change</a:t>
            </a:r>
            <a:endParaRPr sz="1800">
              <a:solidFill>
                <a:schemeClr val="dk1"/>
              </a:solidFill>
            </a:endParaRPr>
          </a:p>
          <a:p>
            <a:pPr marL="0" lvl="0" indent="0" algn="l" rtl="0">
              <a:spcBef>
                <a:spcPts val="800"/>
              </a:spcBef>
              <a:spcAft>
                <a:spcPts val="0"/>
              </a:spcAft>
              <a:buNone/>
            </a:pPr>
            <a:r>
              <a:rPr lang="en" sz="1800">
                <a:solidFill>
                  <a:schemeClr val="dk1"/>
                </a:solidFill>
              </a:rPr>
              <a:t>Opportunities for ML in climate action</a:t>
            </a:r>
            <a:endParaRPr sz="1800">
              <a:solidFill>
                <a:schemeClr val="dk1"/>
              </a:solidFill>
            </a:endParaRPr>
          </a:p>
          <a:p>
            <a:pPr marL="0" lvl="0" indent="0" algn="l" rtl="0">
              <a:lnSpc>
                <a:spcPct val="100000"/>
              </a:lnSpc>
              <a:spcBef>
                <a:spcPts val="800"/>
              </a:spcBef>
              <a:spcAft>
                <a:spcPts val="0"/>
              </a:spcAft>
              <a:buNone/>
            </a:pPr>
            <a:r>
              <a:rPr lang="en" sz="1800">
                <a:solidFill>
                  <a:schemeClr val="dk1"/>
                </a:solidFill>
              </a:rPr>
              <a:t>Research challenges</a:t>
            </a:r>
            <a:endParaRPr sz="1800">
              <a:solidFill>
                <a:schemeClr val="dk1"/>
              </a:solidFill>
            </a:endParaRPr>
          </a:p>
          <a:p>
            <a:pPr marL="457200" lvl="0" indent="-342900" algn="l" rtl="0">
              <a:spcBef>
                <a:spcPts val="400"/>
              </a:spcBef>
              <a:spcAft>
                <a:spcPts val="0"/>
              </a:spcAft>
              <a:buClr>
                <a:schemeClr val="dk1"/>
              </a:buClr>
              <a:buSzPts val="1800"/>
              <a:buChar char="▸"/>
            </a:pPr>
            <a:r>
              <a:rPr lang="en" sz="1800">
                <a:solidFill>
                  <a:schemeClr val="dk1"/>
                </a:solidFill>
              </a:rPr>
              <a:t>Physics-informed and robust ML</a:t>
            </a:r>
            <a:endParaRPr sz="1800">
              <a:solidFill>
                <a:schemeClr val="dk1"/>
              </a:solidFill>
            </a:endParaRPr>
          </a:p>
          <a:p>
            <a:pPr marL="457200" lvl="0" indent="-342900" algn="l" rtl="0">
              <a:spcBef>
                <a:spcPts val="0"/>
              </a:spcBef>
              <a:spcAft>
                <a:spcPts val="0"/>
              </a:spcAft>
              <a:buClr>
                <a:schemeClr val="dk1"/>
              </a:buClr>
              <a:buSzPts val="1800"/>
              <a:buChar char="▸"/>
            </a:pPr>
            <a:r>
              <a:rPr lang="en" sz="1800" b="1">
                <a:solidFill>
                  <a:schemeClr val="dk1"/>
                </a:solidFill>
              </a:rPr>
              <a:t>Interpretable ML and uncertainty quantification</a:t>
            </a:r>
            <a:endParaRPr sz="1800" b="1">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Generalization and causality</a:t>
            </a:r>
            <a:endParaRPr sz="1800">
              <a:solidFill>
                <a:schemeClr val="dk1"/>
              </a:solidFill>
            </a:endParaRPr>
          </a:p>
          <a:p>
            <a:pPr marL="0" lvl="0" indent="0" algn="l" rtl="0">
              <a:spcBef>
                <a:spcPts val="800"/>
              </a:spcBef>
              <a:spcAft>
                <a:spcPts val="0"/>
              </a:spcAft>
              <a:buNone/>
            </a:pPr>
            <a:r>
              <a:rPr lang="en" sz="1800">
                <a:solidFill>
                  <a:schemeClr val="dk1"/>
                </a:solidFill>
              </a:rPr>
              <a:t>Example projects</a:t>
            </a:r>
            <a:endParaRPr sz="1800">
              <a:solidFill>
                <a:schemeClr val="dk1"/>
              </a:solidFill>
            </a:endParaRPr>
          </a:p>
          <a:p>
            <a:pPr marL="0" lvl="0" indent="0" algn="l" rtl="0">
              <a:spcBef>
                <a:spcPts val="800"/>
              </a:spcBef>
              <a:spcAft>
                <a:spcPts val="0"/>
              </a:spcAft>
              <a:buNone/>
            </a:pPr>
            <a:r>
              <a:rPr lang="en" sz="1800">
                <a:solidFill>
                  <a:schemeClr val="dk1"/>
                </a:solidFill>
              </a:rPr>
              <a:t>Is ML a help or hindrance for climate action?</a:t>
            </a:r>
            <a:endParaRPr sz="1800">
              <a:solidFill>
                <a:schemeClr val="dk1"/>
              </a:solidFill>
            </a:endParaRPr>
          </a:p>
          <a:p>
            <a:pPr marL="0" lvl="0" indent="0" algn="l" rtl="0">
              <a:spcBef>
                <a:spcPts val="800"/>
              </a:spcBef>
              <a:spcAft>
                <a:spcPts val="0"/>
              </a:spcAft>
              <a:buNone/>
            </a:pPr>
            <a:r>
              <a:rPr lang="en" sz="1800">
                <a:solidFill>
                  <a:schemeClr val="dk1"/>
                </a:solidFill>
              </a:rPr>
              <a:t>Considerations for research and deployment</a:t>
            </a:r>
            <a:endParaRPr sz="1800">
              <a:solidFill>
                <a:schemeClr val="dk1"/>
              </a:solidFill>
            </a:endParaRPr>
          </a:p>
          <a:p>
            <a:pPr marL="0" lvl="0" indent="0" algn="l" rtl="0">
              <a:spcBef>
                <a:spcPts val="800"/>
              </a:spcBef>
              <a:spcAft>
                <a:spcPts val="0"/>
              </a:spcAft>
              <a:buNone/>
            </a:pPr>
            <a:r>
              <a:rPr lang="en" sz="1800">
                <a:solidFill>
                  <a:schemeClr val="dk1"/>
                </a:solidFill>
              </a:rPr>
              <a:t>Takeaways and how to get involved</a:t>
            </a:r>
            <a:endParaRPr sz="1800">
              <a:solidFill>
                <a:schemeClr val="dk1"/>
              </a:solidFill>
            </a:endParaRPr>
          </a:p>
          <a:p>
            <a:pPr marL="0" lvl="0" indent="0" algn="l" rtl="0">
              <a:spcBef>
                <a:spcPts val="1200"/>
              </a:spcBef>
              <a:spcAft>
                <a:spcPts val="1200"/>
              </a:spcAft>
              <a:buNone/>
            </a:pPr>
            <a:endParaRPr sz="18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29"/>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070C0"/>
                </a:solidFill>
                <a:latin typeface="Source Sans Pro"/>
                <a:ea typeface="Source Sans Pro"/>
                <a:cs typeface="Source Sans Pro"/>
                <a:sym typeface="Source Sans Pro"/>
              </a:rPr>
              <a:t>Interpretability and uncertainty in climate change</a:t>
            </a:r>
            <a:endParaRPr b="1">
              <a:solidFill>
                <a:srgbClr val="0070C0"/>
              </a:solidFill>
              <a:latin typeface="Source Sans Pro"/>
              <a:ea typeface="Source Sans Pro"/>
              <a:cs typeface="Source Sans Pro"/>
              <a:sym typeface="Source Sans Pro"/>
            </a:endParaRPr>
          </a:p>
        </p:txBody>
      </p:sp>
      <p:grpSp>
        <p:nvGrpSpPr>
          <p:cNvPr id="1082" name="Google Shape;1082;p129"/>
          <p:cNvGrpSpPr/>
          <p:nvPr/>
        </p:nvGrpSpPr>
        <p:grpSpPr>
          <a:xfrm>
            <a:off x="311700" y="3387375"/>
            <a:ext cx="2267400" cy="1695275"/>
            <a:chOff x="311700" y="3387375"/>
            <a:chExt cx="2267400" cy="1695275"/>
          </a:xfrm>
        </p:grpSpPr>
        <p:pic>
          <p:nvPicPr>
            <p:cNvPr id="1083" name="Google Shape;1083;p129"/>
            <p:cNvPicPr preferRelativeResize="0"/>
            <p:nvPr/>
          </p:nvPicPr>
          <p:blipFill>
            <a:blip r:embed="rId3">
              <a:alphaModFix/>
            </a:blip>
            <a:stretch>
              <a:fillRect/>
            </a:stretch>
          </p:blipFill>
          <p:spPr>
            <a:xfrm>
              <a:off x="670052" y="3387375"/>
              <a:ext cx="1608627" cy="1072149"/>
            </a:xfrm>
            <a:prstGeom prst="rect">
              <a:avLst/>
            </a:prstGeom>
            <a:noFill/>
            <a:ln>
              <a:noFill/>
            </a:ln>
          </p:spPr>
        </p:pic>
        <p:sp>
          <p:nvSpPr>
            <p:cNvPr id="1084" name="Google Shape;1084;p129"/>
            <p:cNvSpPr txBox="1"/>
            <p:nvPr/>
          </p:nvSpPr>
          <p:spPr>
            <a:xfrm>
              <a:off x="311700" y="4500950"/>
              <a:ext cx="22674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latin typeface="Source Sans Pro"/>
                  <a:ea typeface="Source Sans Pro"/>
                  <a:cs typeface="Source Sans Pro"/>
                  <a:sym typeface="Source Sans Pro"/>
                </a:rPr>
                <a:t>Policy-making on international, national, and local levels</a:t>
              </a:r>
              <a:endParaRPr sz="1200">
                <a:solidFill>
                  <a:schemeClr val="dk1"/>
                </a:solidFill>
              </a:endParaRPr>
            </a:p>
          </p:txBody>
        </p:sp>
      </p:grpSp>
      <p:grpSp>
        <p:nvGrpSpPr>
          <p:cNvPr id="1085" name="Google Shape;1085;p129"/>
          <p:cNvGrpSpPr/>
          <p:nvPr/>
        </p:nvGrpSpPr>
        <p:grpSpPr>
          <a:xfrm>
            <a:off x="3338250" y="3379160"/>
            <a:ext cx="1705500" cy="1688265"/>
            <a:chOff x="3262050" y="3379160"/>
            <a:chExt cx="1705500" cy="1688265"/>
          </a:xfrm>
        </p:grpSpPr>
        <p:pic>
          <p:nvPicPr>
            <p:cNvPr id="1086" name="Google Shape;1086;p129"/>
            <p:cNvPicPr preferRelativeResize="0"/>
            <p:nvPr/>
          </p:nvPicPr>
          <p:blipFill>
            <a:blip r:embed="rId4">
              <a:alphaModFix/>
            </a:blip>
            <a:stretch>
              <a:fillRect/>
            </a:stretch>
          </p:blipFill>
          <p:spPr>
            <a:xfrm>
              <a:off x="3295916" y="3379160"/>
              <a:ext cx="1608625" cy="1070540"/>
            </a:xfrm>
            <a:prstGeom prst="rect">
              <a:avLst/>
            </a:prstGeom>
            <a:noFill/>
            <a:ln>
              <a:noFill/>
            </a:ln>
          </p:spPr>
        </p:pic>
        <p:sp>
          <p:nvSpPr>
            <p:cNvPr id="1087" name="Google Shape;1087;p129"/>
            <p:cNvSpPr txBox="1"/>
            <p:nvPr/>
          </p:nvSpPr>
          <p:spPr>
            <a:xfrm>
              <a:off x="3262050" y="4485725"/>
              <a:ext cx="17055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latin typeface="Source Sans Pro"/>
                  <a:ea typeface="Source Sans Pro"/>
                  <a:cs typeface="Source Sans Pro"/>
                  <a:sym typeface="Source Sans Pro"/>
                </a:rPr>
                <a:t>Planning and operation of critical infrastructure</a:t>
              </a:r>
              <a:endParaRPr sz="1200">
                <a:solidFill>
                  <a:schemeClr val="dk1"/>
                </a:solidFill>
              </a:endParaRPr>
            </a:p>
          </p:txBody>
        </p:sp>
      </p:grpSp>
      <p:grpSp>
        <p:nvGrpSpPr>
          <p:cNvPr id="1088" name="Google Shape;1088;p129"/>
          <p:cNvGrpSpPr/>
          <p:nvPr/>
        </p:nvGrpSpPr>
        <p:grpSpPr>
          <a:xfrm>
            <a:off x="5951837" y="1497288"/>
            <a:ext cx="1705500" cy="1803388"/>
            <a:chOff x="5951838" y="1497288"/>
            <a:chExt cx="1705500" cy="1803388"/>
          </a:xfrm>
        </p:grpSpPr>
        <p:sp>
          <p:nvSpPr>
            <p:cNvPr id="1089" name="Google Shape;1089;p129"/>
            <p:cNvSpPr txBox="1"/>
            <p:nvPr/>
          </p:nvSpPr>
          <p:spPr>
            <a:xfrm>
              <a:off x="5951838" y="2718975"/>
              <a:ext cx="17055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latin typeface="Source Sans Pro"/>
                  <a:ea typeface="Source Sans Pro"/>
                  <a:cs typeface="Source Sans Pro"/>
                  <a:sym typeface="Source Sans Pro"/>
                </a:rPr>
                <a:t>Early warning and emergency response</a:t>
              </a:r>
              <a:endParaRPr sz="1200">
                <a:solidFill>
                  <a:schemeClr val="dk1"/>
                </a:solidFill>
              </a:endParaRPr>
            </a:p>
          </p:txBody>
        </p:sp>
        <p:pic>
          <p:nvPicPr>
            <p:cNvPr id="1090" name="Google Shape;1090;p129"/>
            <p:cNvPicPr preferRelativeResize="0"/>
            <p:nvPr/>
          </p:nvPicPr>
          <p:blipFill>
            <a:blip r:embed="rId5">
              <a:alphaModFix/>
            </a:blip>
            <a:stretch>
              <a:fillRect/>
            </a:stretch>
          </p:blipFill>
          <p:spPr>
            <a:xfrm>
              <a:off x="5951838" y="1497288"/>
              <a:ext cx="1705500" cy="1134219"/>
            </a:xfrm>
            <a:prstGeom prst="rect">
              <a:avLst/>
            </a:prstGeom>
            <a:noFill/>
            <a:ln>
              <a:noFill/>
            </a:ln>
          </p:spPr>
        </p:pic>
      </p:grpSp>
      <p:grpSp>
        <p:nvGrpSpPr>
          <p:cNvPr id="1091" name="Google Shape;1091;p129"/>
          <p:cNvGrpSpPr/>
          <p:nvPr/>
        </p:nvGrpSpPr>
        <p:grpSpPr>
          <a:xfrm>
            <a:off x="2775350" y="1492800"/>
            <a:ext cx="3000000" cy="1850338"/>
            <a:chOff x="2775350" y="1492800"/>
            <a:chExt cx="3000000" cy="1850338"/>
          </a:xfrm>
        </p:grpSpPr>
        <p:sp>
          <p:nvSpPr>
            <p:cNvPr id="1092" name="Google Shape;1092;p129"/>
            <p:cNvSpPr txBox="1"/>
            <p:nvPr/>
          </p:nvSpPr>
          <p:spPr>
            <a:xfrm>
              <a:off x="2775350" y="2761438"/>
              <a:ext cx="30000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latin typeface="Source Sans Pro"/>
                  <a:ea typeface="Source Sans Pro"/>
                  <a:cs typeface="Source Sans Pro"/>
                  <a:sym typeface="Source Sans Pro"/>
                </a:rPr>
                <a:t>Monitoring, reporting, and verification of emissions and climate change effects</a:t>
              </a:r>
              <a:endParaRPr sz="1200">
                <a:solidFill>
                  <a:schemeClr val="dk1"/>
                </a:solidFill>
              </a:endParaRPr>
            </a:p>
          </p:txBody>
        </p:sp>
        <p:pic>
          <p:nvPicPr>
            <p:cNvPr id="1093" name="Google Shape;1093;p129"/>
            <p:cNvPicPr preferRelativeResize="0"/>
            <p:nvPr/>
          </p:nvPicPr>
          <p:blipFill rotWithShape="1">
            <a:blip r:embed="rId6">
              <a:alphaModFix/>
            </a:blip>
            <a:srcRect l="16331"/>
            <a:stretch/>
          </p:blipFill>
          <p:spPr>
            <a:xfrm>
              <a:off x="3270025" y="1492800"/>
              <a:ext cx="1842875" cy="1134200"/>
            </a:xfrm>
            <a:prstGeom prst="rect">
              <a:avLst/>
            </a:prstGeom>
            <a:noFill/>
            <a:ln>
              <a:noFill/>
            </a:ln>
          </p:spPr>
        </p:pic>
      </p:grpSp>
      <p:grpSp>
        <p:nvGrpSpPr>
          <p:cNvPr id="1094" name="Google Shape;1094;p129"/>
          <p:cNvGrpSpPr/>
          <p:nvPr/>
        </p:nvGrpSpPr>
        <p:grpSpPr>
          <a:xfrm>
            <a:off x="311700" y="1488061"/>
            <a:ext cx="2398800" cy="1857889"/>
            <a:chOff x="311700" y="1488061"/>
            <a:chExt cx="2398800" cy="1857889"/>
          </a:xfrm>
        </p:grpSpPr>
        <p:sp>
          <p:nvSpPr>
            <p:cNvPr id="1095" name="Google Shape;1095;p129"/>
            <p:cNvSpPr txBox="1"/>
            <p:nvPr/>
          </p:nvSpPr>
          <p:spPr>
            <a:xfrm>
              <a:off x="311700" y="2764250"/>
              <a:ext cx="23988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latin typeface="Source Sans Pro"/>
                  <a:ea typeface="Source Sans Pro"/>
                  <a:cs typeface="Source Sans Pro"/>
                  <a:sym typeface="Source Sans Pro"/>
                </a:rPr>
                <a:t>Scientific understanding and predictions of climate change</a:t>
              </a:r>
              <a:endParaRPr sz="1200">
                <a:solidFill>
                  <a:schemeClr val="dk1"/>
                </a:solidFill>
              </a:endParaRPr>
            </a:p>
          </p:txBody>
        </p:sp>
        <p:pic>
          <p:nvPicPr>
            <p:cNvPr id="1096" name="Google Shape;1096;p129"/>
            <p:cNvPicPr preferRelativeResize="0"/>
            <p:nvPr/>
          </p:nvPicPr>
          <p:blipFill>
            <a:blip r:embed="rId7">
              <a:alphaModFix/>
            </a:blip>
            <a:stretch>
              <a:fillRect/>
            </a:stretch>
          </p:blipFill>
          <p:spPr>
            <a:xfrm>
              <a:off x="670050" y="1488061"/>
              <a:ext cx="1608624" cy="1193335"/>
            </a:xfrm>
            <a:prstGeom prst="rect">
              <a:avLst/>
            </a:prstGeom>
            <a:noFill/>
            <a:ln>
              <a:noFill/>
            </a:ln>
          </p:spPr>
        </p:pic>
      </p:grpSp>
      <p:sp>
        <p:nvSpPr>
          <p:cNvPr id="1097" name="Google Shape;1097;p129"/>
          <p:cNvSpPr txBox="1">
            <a:spLocks noGrp="1"/>
          </p:cNvSpPr>
          <p:nvPr>
            <p:ph type="body" idx="1"/>
          </p:nvPr>
        </p:nvSpPr>
        <p:spPr>
          <a:xfrm>
            <a:off x="416025" y="842625"/>
            <a:ext cx="8520600" cy="666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solidFill>
                  <a:schemeClr val="dk1"/>
                </a:solidFill>
                <a:latin typeface="Source Sans Pro"/>
                <a:ea typeface="Source Sans Pro"/>
                <a:cs typeface="Source Sans Pro"/>
                <a:sym typeface="Source Sans Pro"/>
              </a:rPr>
              <a:t>Climate change mitigation and adaptation </a:t>
            </a:r>
            <a:r>
              <a:rPr lang="en" sz="1800">
                <a:solidFill>
                  <a:schemeClr val="dk1"/>
                </a:solidFill>
              </a:rPr>
              <a:t>require</a:t>
            </a:r>
            <a:r>
              <a:rPr lang="en" sz="1800">
                <a:solidFill>
                  <a:schemeClr val="dk1"/>
                </a:solidFill>
                <a:latin typeface="Source Sans Pro"/>
                <a:ea typeface="Source Sans Pro"/>
                <a:cs typeface="Source Sans Pro"/>
                <a:sym typeface="Source Sans Pro"/>
              </a:rPr>
              <a:t> </a:t>
            </a:r>
            <a:r>
              <a:rPr lang="en" sz="1800" b="1">
                <a:solidFill>
                  <a:schemeClr val="dk1"/>
                </a:solidFill>
              </a:rPr>
              <a:t>trust</a:t>
            </a:r>
            <a:r>
              <a:rPr lang="en" sz="1800">
                <a:solidFill>
                  <a:schemeClr val="dk1"/>
                </a:solidFill>
                <a:latin typeface="Source Sans Pro"/>
                <a:ea typeface="Source Sans Pro"/>
                <a:cs typeface="Source Sans Pro"/>
                <a:sym typeface="Source Sans Pro"/>
              </a:rPr>
              <a:t> and </a:t>
            </a:r>
            <a:r>
              <a:rPr lang="en" sz="1800" b="1">
                <a:solidFill>
                  <a:schemeClr val="dk1"/>
                </a:solidFill>
              </a:rPr>
              <a:t>robust decision-making</a:t>
            </a:r>
            <a:r>
              <a:rPr lang="en" sz="1800">
                <a:solidFill>
                  <a:schemeClr val="dk1"/>
                </a:solidFill>
                <a:latin typeface="Source Sans Pro"/>
                <a:ea typeface="Source Sans Pro"/>
                <a:cs typeface="Source Sans Pro"/>
                <a:sym typeface="Source Sans Pro"/>
              </a:rPr>
              <a:t> </a:t>
            </a:r>
            <a:endParaRPr sz="2100">
              <a:solidFill>
                <a:schemeClr val="dk1"/>
              </a:solidFill>
              <a:latin typeface="Source Sans Pro"/>
              <a:ea typeface="Source Sans Pro"/>
              <a:cs typeface="Source Sans Pro"/>
              <a:sym typeface="Source Sans Pro"/>
            </a:endParaRPr>
          </a:p>
        </p:txBody>
      </p:sp>
      <p:grpSp>
        <p:nvGrpSpPr>
          <p:cNvPr id="1098" name="Google Shape;1098;p129"/>
          <p:cNvGrpSpPr/>
          <p:nvPr/>
        </p:nvGrpSpPr>
        <p:grpSpPr>
          <a:xfrm>
            <a:off x="5845600" y="3379145"/>
            <a:ext cx="1976700" cy="1645780"/>
            <a:chOff x="5845600" y="3379145"/>
            <a:chExt cx="1976700" cy="1645780"/>
          </a:xfrm>
        </p:grpSpPr>
        <p:sp>
          <p:nvSpPr>
            <p:cNvPr id="1099" name="Google Shape;1099;p129"/>
            <p:cNvSpPr txBox="1"/>
            <p:nvPr/>
          </p:nvSpPr>
          <p:spPr>
            <a:xfrm>
              <a:off x="5845600" y="4443225"/>
              <a:ext cx="19767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latin typeface="Source Sans Pro"/>
                  <a:ea typeface="Source Sans Pro"/>
                  <a:cs typeface="Source Sans Pro"/>
                  <a:sym typeface="Source Sans Pro"/>
                </a:rPr>
                <a:t>Innovation and technology assessment</a:t>
              </a:r>
              <a:endParaRPr sz="1200">
                <a:solidFill>
                  <a:schemeClr val="dk1"/>
                </a:solidFill>
              </a:endParaRPr>
            </a:p>
          </p:txBody>
        </p:sp>
        <p:pic>
          <p:nvPicPr>
            <p:cNvPr id="1100" name="Google Shape;1100;p129"/>
            <p:cNvPicPr preferRelativeResize="0"/>
            <p:nvPr/>
          </p:nvPicPr>
          <p:blipFill rotWithShape="1">
            <a:blip r:embed="rId8">
              <a:alphaModFix/>
            </a:blip>
            <a:srcRect l="7359" t="10844" r="8528" b="10228"/>
            <a:stretch/>
          </p:blipFill>
          <p:spPr>
            <a:xfrm>
              <a:off x="5945462" y="3379145"/>
              <a:ext cx="1776976" cy="1098606"/>
            </a:xfrm>
            <a:prstGeom prst="rect">
              <a:avLst/>
            </a:prstGeom>
            <a:noFill/>
            <a:ln>
              <a:noFill/>
            </a:ln>
          </p:spPr>
        </p:pic>
      </p:grpSp>
      <p:sp>
        <p:nvSpPr>
          <p:cNvPr id="1101" name="Google Shape;1101;p129"/>
          <p:cNvSpPr txBox="1"/>
          <p:nvPr/>
        </p:nvSpPr>
        <p:spPr>
          <a:xfrm>
            <a:off x="5945450" y="4292350"/>
            <a:ext cx="21564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solidFill>
                  <a:schemeClr val="lt1"/>
                </a:solidFill>
                <a:latin typeface="Courier New"/>
                <a:ea typeface="Courier New"/>
                <a:cs typeface="Courier New"/>
                <a:sym typeface="Courier New"/>
              </a:rPr>
              <a:t>Orange C. Sheriff's Department via AP</a:t>
            </a:r>
            <a:endParaRPr sz="500">
              <a:solidFill>
                <a:schemeClr val="lt1"/>
              </a:solidFill>
            </a:endParaRPr>
          </a:p>
        </p:txBody>
      </p:sp>
      <p:sp>
        <p:nvSpPr>
          <p:cNvPr id="1102" name="Google Shape;1102;p129"/>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61</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30"/>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Interpretability and uncertainty in climate change</a:t>
            </a:r>
            <a:endParaRPr/>
          </a:p>
        </p:txBody>
      </p:sp>
      <p:sp>
        <p:nvSpPr>
          <p:cNvPr id="1108" name="Google Shape;1108;p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graphicFrame>
        <p:nvGraphicFramePr>
          <p:cNvPr id="1109" name="Google Shape;1109;p130"/>
          <p:cNvGraphicFramePr/>
          <p:nvPr/>
        </p:nvGraphicFramePr>
        <p:xfrm>
          <a:off x="861700" y="1331750"/>
          <a:ext cx="8159450" cy="2098189"/>
        </p:xfrm>
        <a:graphic>
          <a:graphicData uri="http://schemas.openxmlformats.org/drawingml/2006/table">
            <a:tbl>
              <a:tblPr>
                <a:noFill/>
                <a:tableStyleId>{958F3E45-2422-44CC-AF38-643B69CAA189}</a:tableStyleId>
              </a:tblPr>
              <a:tblGrid>
                <a:gridCol w="2384300">
                  <a:extLst>
                    <a:ext uri="{9D8B030D-6E8A-4147-A177-3AD203B41FA5}">
                      <a16:colId xmlns:a16="http://schemas.microsoft.com/office/drawing/2014/main" val="20000"/>
                    </a:ext>
                  </a:extLst>
                </a:gridCol>
                <a:gridCol w="5775150">
                  <a:extLst>
                    <a:ext uri="{9D8B030D-6E8A-4147-A177-3AD203B41FA5}">
                      <a16:colId xmlns:a16="http://schemas.microsoft.com/office/drawing/2014/main" val="20001"/>
                    </a:ext>
                  </a:extLst>
                </a:gridCol>
              </a:tblGrid>
              <a:tr h="1112925">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Oversight</a:t>
                      </a:r>
                      <a:endParaRPr sz="1800">
                        <a:latin typeface="Source Sans Pro"/>
                        <a:ea typeface="Source Sans Pro"/>
                        <a:cs typeface="Source Sans Pro"/>
                        <a:sym typeface="Source Sans Pro"/>
                      </a:endParaRPr>
                    </a:p>
                  </a:txBody>
                  <a:tcPr marL="91425" marR="91425" marT="91425" marB="91425"/>
                </a:tc>
                <a:tc>
                  <a:txBody>
                    <a:bodyPr/>
                    <a:lstStyle/>
                    <a:p>
                      <a:pPr marL="0" lvl="0" indent="0" algn="l" rtl="0">
                        <a:lnSpc>
                          <a:spcPct val="115000"/>
                        </a:lnSpc>
                        <a:spcBef>
                          <a:spcPts val="0"/>
                        </a:spcBef>
                        <a:spcAft>
                          <a:spcPts val="0"/>
                        </a:spcAft>
                        <a:buNone/>
                      </a:pPr>
                      <a:r>
                        <a:rPr lang="en" sz="1800">
                          <a:solidFill>
                            <a:schemeClr val="dk1"/>
                          </a:solidFill>
                          <a:latin typeface="Source Sans Pro"/>
                          <a:ea typeface="Source Sans Pro"/>
                          <a:cs typeface="Source Sans Pro"/>
                          <a:sym typeface="Source Sans Pro"/>
                        </a:rPr>
                        <a:t>Regulatory oversight and recourse</a:t>
                      </a: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800">
                          <a:solidFill>
                            <a:schemeClr val="dk1"/>
                          </a:solidFill>
                          <a:latin typeface="Source Sans Pro"/>
                          <a:ea typeface="Source Sans Pro"/>
                          <a:cs typeface="Source Sans Pro"/>
                          <a:sym typeface="Source Sans Pro"/>
                        </a:rPr>
                        <a:t>Real-time settings: Intervening &amp; overriding model outputs</a:t>
                      </a: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800">
                          <a:solidFill>
                            <a:schemeClr val="dk1"/>
                          </a:solidFill>
                          <a:latin typeface="Source Sans Pro"/>
                          <a:ea typeface="Source Sans Pro"/>
                          <a:cs typeface="Source Sans Pro"/>
                          <a:sym typeface="Source Sans Pro"/>
                        </a:rPr>
                        <a:t>Domain-informed model debugging</a:t>
                      </a:r>
                      <a:endParaRPr sz="1800">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0"/>
                  </a:ext>
                </a:extLst>
              </a:tr>
              <a:tr h="457175">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Credibility</a:t>
                      </a:r>
                      <a:endParaRPr sz="1800">
                        <a:latin typeface="Source Sans Pro"/>
                        <a:ea typeface="Source Sans Pro"/>
                        <a:cs typeface="Source Sans Pro"/>
                        <a:sym typeface="Source Sans Pro"/>
                      </a:endParaRPr>
                    </a:p>
                  </a:txBody>
                  <a:tcPr marL="91425" marR="91425" marT="91425" marB="91425"/>
                </a:tc>
                <a:tc>
                  <a:txBody>
                    <a:bodyPr/>
                    <a:lstStyle/>
                    <a:p>
                      <a:pPr marL="0" lvl="0" indent="0" algn="l" rtl="0">
                        <a:lnSpc>
                          <a:spcPct val="115000"/>
                        </a:lnSpc>
                        <a:spcBef>
                          <a:spcPts val="0"/>
                        </a:spcBef>
                        <a:spcAft>
                          <a:spcPts val="0"/>
                        </a:spcAft>
                        <a:buNone/>
                      </a:pPr>
                      <a:r>
                        <a:rPr lang="en" sz="1800">
                          <a:solidFill>
                            <a:schemeClr val="dk1"/>
                          </a:solidFill>
                          <a:latin typeface="Source Sans Pro"/>
                          <a:ea typeface="Source Sans Pro"/>
                          <a:cs typeface="Source Sans Pro"/>
                          <a:sym typeface="Source Sans Pro"/>
                        </a:rPr>
                        <a:t>Allowing stakeholders to decide whether to trust</a:t>
                      </a:r>
                      <a:endParaRPr sz="1800">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1"/>
                  </a:ext>
                </a:extLst>
              </a:tr>
              <a:tr h="506250">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Scientific discovery</a:t>
                      </a:r>
                      <a:endParaRPr sz="1800">
                        <a:latin typeface="Source Sans Pro"/>
                        <a:ea typeface="Source Sans Pro"/>
                        <a:cs typeface="Source Sans Pro"/>
                        <a:sym typeface="Source Sans Pro"/>
                      </a:endParaRPr>
                    </a:p>
                  </a:txBody>
                  <a:tcPr marL="91425" marR="91425" marT="91425" marB="91425"/>
                </a:tc>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Working with and expanding domain knowledge</a:t>
                      </a:r>
                      <a:endParaRPr sz="1800">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2"/>
                  </a:ext>
                </a:extLst>
              </a:tr>
            </a:tbl>
          </a:graphicData>
        </a:graphic>
      </p:graphicFrame>
      <p:sp>
        <p:nvSpPr>
          <p:cNvPr id="1110" name="Google Shape;1110;p130"/>
          <p:cNvSpPr txBox="1"/>
          <p:nvPr/>
        </p:nvSpPr>
        <p:spPr>
          <a:xfrm>
            <a:off x="1318900" y="870050"/>
            <a:ext cx="35127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dk1"/>
                </a:solidFill>
                <a:latin typeface="Source Sans Pro"/>
                <a:ea typeface="Source Sans Pro"/>
                <a:cs typeface="Source Sans Pro"/>
                <a:sym typeface="Source Sans Pro"/>
              </a:rPr>
              <a:t>Interpretability aims:</a:t>
            </a:r>
            <a:endParaRPr sz="1800" b="1"/>
          </a:p>
        </p:txBody>
      </p:sp>
      <p:graphicFrame>
        <p:nvGraphicFramePr>
          <p:cNvPr id="1111" name="Google Shape;1111;p130"/>
          <p:cNvGraphicFramePr/>
          <p:nvPr/>
        </p:nvGraphicFramePr>
        <p:xfrm>
          <a:off x="861700" y="4051025"/>
          <a:ext cx="8159450" cy="914340"/>
        </p:xfrm>
        <a:graphic>
          <a:graphicData uri="http://schemas.openxmlformats.org/drawingml/2006/table">
            <a:tbl>
              <a:tblPr>
                <a:noFill/>
                <a:tableStyleId>{958F3E45-2422-44CC-AF38-643B69CAA189}</a:tableStyleId>
              </a:tblPr>
              <a:tblGrid>
                <a:gridCol w="2384300">
                  <a:extLst>
                    <a:ext uri="{9D8B030D-6E8A-4147-A177-3AD203B41FA5}">
                      <a16:colId xmlns:a16="http://schemas.microsoft.com/office/drawing/2014/main" val="20000"/>
                    </a:ext>
                  </a:extLst>
                </a:gridCol>
                <a:gridCol w="57751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Assessing risks</a:t>
                      </a:r>
                      <a:endParaRPr sz="1800">
                        <a:latin typeface="Source Sans Pro"/>
                        <a:ea typeface="Source Sans Pro"/>
                        <a:cs typeface="Source Sans Pro"/>
                        <a:sym typeface="Source Sans Pro"/>
                      </a:endParaRPr>
                    </a:p>
                  </a:txBody>
                  <a:tcPr marL="91425" marR="91425" marT="91425" marB="91425"/>
                </a:tc>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Input to making robust decisions</a:t>
                      </a:r>
                      <a:endParaRPr sz="1800">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Communication</a:t>
                      </a:r>
                      <a:endParaRPr sz="1800">
                        <a:latin typeface="Source Sans Pro"/>
                        <a:ea typeface="Source Sans Pro"/>
                        <a:cs typeface="Source Sans Pro"/>
                        <a:sym typeface="Source Sans Pro"/>
                      </a:endParaRPr>
                    </a:p>
                  </a:txBody>
                  <a:tcPr marL="91425" marR="91425" marT="91425" marB="91425"/>
                </a:tc>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Avoiding overconfidence and increasing credibility</a:t>
                      </a:r>
                      <a:endParaRPr sz="1800">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1"/>
                  </a:ext>
                </a:extLst>
              </a:tr>
            </a:tbl>
          </a:graphicData>
        </a:graphic>
      </p:graphicFrame>
      <p:sp>
        <p:nvSpPr>
          <p:cNvPr id="1112" name="Google Shape;1112;p130"/>
          <p:cNvSpPr txBox="1"/>
          <p:nvPr/>
        </p:nvSpPr>
        <p:spPr>
          <a:xfrm>
            <a:off x="1318900" y="3589325"/>
            <a:ext cx="35127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dk1"/>
                </a:solidFill>
                <a:latin typeface="Source Sans Pro"/>
                <a:ea typeface="Source Sans Pro"/>
                <a:cs typeface="Source Sans Pro"/>
                <a:sym typeface="Source Sans Pro"/>
              </a:rPr>
              <a:t>Uncertainty quantification aims:</a:t>
            </a:r>
            <a:endParaRPr sz="1800" b="1"/>
          </a:p>
        </p:txBody>
      </p:sp>
      <p:pic>
        <p:nvPicPr>
          <p:cNvPr id="1113" name="Google Shape;1113;p130"/>
          <p:cNvPicPr preferRelativeResize="0"/>
          <p:nvPr/>
        </p:nvPicPr>
        <p:blipFill>
          <a:blip r:embed="rId3">
            <a:alphaModFix/>
          </a:blip>
          <a:stretch>
            <a:fillRect/>
          </a:stretch>
        </p:blipFill>
        <p:spPr>
          <a:xfrm>
            <a:off x="861700" y="783050"/>
            <a:ext cx="548700" cy="548700"/>
          </a:xfrm>
          <a:prstGeom prst="rect">
            <a:avLst/>
          </a:prstGeom>
          <a:noFill/>
          <a:ln>
            <a:noFill/>
          </a:ln>
        </p:spPr>
      </p:pic>
      <p:pic>
        <p:nvPicPr>
          <p:cNvPr id="1114" name="Google Shape;1114;p130"/>
          <p:cNvPicPr preferRelativeResize="0"/>
          <p:nvPr/>
        </p:nvPicPr>
        <p:blipFill>
          <a:blip r:embed="rId4">
            <a:alphaModFix/>
          </a:blip>
          <a:stretch>
            <a:fillRect/>
          </a:stretch>
        </p:blipFill>
        <p:spPr>
          <a:xfrm>
            <a:off x="861700" y="3469625"/>
            <a:ext cx="548700" cy="54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31"/>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Examples</a:t>
            </a:r>
            <a:endParaRPr/>
          </a:p>
        </p:txBody>
      </p:sp>
      <p:sp>
        <p:nvSpPr>
          <p:cNvPr id="1120" name="Google Shape;1120;p131"/>
          <p:cNvSpPr txBox="1">
            <a:spLocks noGrp="1"/>
          </p:cNvSpPr>
          <p:nvPr>
            <p:ph type="body" idx="1"/>
          </p:nvPr>
        </p:nvSpPr>
        <p:spPr>
          <a:xfrm>
            <a:off x="723350" y="1152475"/>
            <a:ext cx="5241900" cy="36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Ocean sub-grid scale modeling</a:t>
            </a:r>
            <a:r>
              <a:rPr lang="en" sz="1800">
                <a:solidFill>
                  <a:schemeClr val="dk1"/>
                </a:solidFill>
              </a:rPr>
              <a:t> with equation-discovery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b="1">
                <a:solidFill>
                  <a:schemeClr val="dk1"/>
                </a:solidFill>
              </a:rPr>
              <a:t>Crystal-structure phase mapping</a:t>
            </a:r>
            <a:r>
              <a:rPr lang="en" sz="1800">
                <a:solidFill>
                  <a:schemeClr val="dk1"/>
                </a:solidFill>
              </a:rPr>
              <a:t> with deep reasoning networks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b="1">
                <a:solidFill>
                  <a:schemeClr val="dk1"/>
                </a:solidFill>
              </a:rPr>
              <a:t>Bird species classification</a:t>
            </a:r>
            <a:r>
              <a:rPr lang="en" sz="1800">
                <a:solidFill>
                  <a:schemeClr val="dk1"/>
                </a:solidFill>
              </a:rPr>
              <a:t> with a prototypical part network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b="1">
                <a:solidFill>
                  <a:schemeClr val="dk1"/>
                </a:solidFill>
              </a:rPr>
              <a:t>Net load forecasting</a:t>
            </a:r>
            <a:r>
              <a:rPr lang="en" sz="1800">
                <a:solidFill>
                  <a:schemeClr val="dk1"/>
                </a:solidFill>
              </a:rPr>
              <a:t> with Bayesian deep learning </a:t>
            </a:r>
            <a:endParaRPr sz="1800">
              <a:solidFill>
                <a:schemeClr val="dk1"/>
              </a:solidFill>
            </a:endParaRPr>
          </a:p>
        </p:txBody>
      </p:sp>
      <p:pic>
        <p:nvPicPr>
          <p:cNvPr id="1121" name="Google Shape;1121;p131"/>
          <p:cNvPicPr preferRelativeResize="0"/>
          <p:nvPr/>
        </p:nvPicPr>
        <p:blipFill>
          <a:blip r:embed="rId3">
            <a:alphaModFix/>
          </a:blip>
          <a:stretch>
            <a:fillRect/>
          </a:stretch>
        </p:blipFill>
        <p:spPr>
          <a:xfrm>
            <a:off x="6014675" y="1083025"/>
            <a:ext cx="840000" cy="840000"/>
          </a:xfrm>
          <a:prstGeom prst="rect">
            <a:avLst/>
          </a:prstGeom>
          <a:noFill/>
          <a:ln>
            <a:noFill/>
          </a:ln>
        </p:spPr>
      </p:pic>
      <p:pic>
        <p:nvPicPr>
          <p:cNvPr id="1122" name="Google Shape;1122;p131"/>
          <p:cNvPicPr preferRelativeResize="0"/>
          <p:nvPr/>
        </p:nvPicPr>
        <p:blipFill rotWithShape="1">
          <a:blip r:embed="rId4">
            <a:alphaModFix/>
          </a:blip>
          <a:srcRect l="44751" r="39234" b="77248"/>
          <a:stretch/>
        </p:blipFill>
        <p:spPr>
          <a:xfrm>
            <a:off x="5903751" y="2926850"/>
            <a:ext cx="1334124" cy="678349"/>
          </a:xfrm>
          <a:prstGeom prst="rect">
            <a:avLst/>
          </a:prstGeom>
          <a:noFill/>
          <a:ln>
            <a:noFill/>
          </a:ln>
        </p:spPr>
      </p:pic>
      <p:pic>
        <p:nvPicPr>
          <p:cNvPr id="1123" name="Google Shape;1123;p131"/>
          <p:cNvPicPr preferRelativeResize="0"/>
          <p:nvPr/>
        </p:nvPicPr>
        <p:blipFill rotWithShape="1">
          <a:blip r:embed="rId5">
            <a:alphaModFix/>
          </a:blip>
          <a:srcRect l="1748"/>
          <a:stretch/>
        </p:blipFill>
        <p:spPr>
          <a:xfrm>
            <a:off x="7314073" y="1701175"/>
            <a:ext cx="1431027" cy="1411351"/>
          </a:xfrm>
          <a:prstGeom prst="rect">
            <a:avLst/>
          </a:prstGeom>
          <a:noFill/>
          <a:ln>
            <a:noFill/>
          </a:ln>
        </p:spPr>
      </p:pic>
      <p:pic>
        <p:nvPicPr>
          <p:cNvPr id="1124" name="Google Shape;1124;p131"/>
          <p:cNvPicPr preferRelativeResize="0"/>
          <p:nvPr/>
        </p:nvPicPr>
        <p:blipFill>
          <a:blip r:embed="rId6">
            <a:alphaModFix/>
          </a:blip>
          <a:stretch>
            <a:fillRect/>
          </a:stretch>
        </p:blipFill>
        <p:spPr>
          <a:xfrm>
            <a:off x="6368914" y="3733825"/>
            <a:ext cx="2026557" cy="1323002"/>
          </a:xfrm>
          <a:prstGeom prst="rect">
            <a:avLst/>
          </a:prstGeom>
          <a:noFill/>
          <a:ln>
            <a:noFill/>
          </a:ln>
        </p:spPr>
      </p:pic>
      <p:pic>
        <p:nvPicPr>
          <p:cNvPr id="1125" name="Google Shape;1125;p131"/>
          <p:cNvPicPr preferRelativeResize="0"/>
          <p:nvPr/>
        </p:nvPicPr>
        <p:blipFill>
          <a:blip r:embed="rId7">
            <a:alphaModFix/>
          </a:blip>
          <a:stretch>
            <a:fillRect/>
          </a:stretch>
        </p:blipFill>
        <p:spPr>
          <a:xfrm>
            <a:off x="127575" y="1228675"/>
            <a:ext cx="548700" cy="548700"/>
          </a:xfrm>
          <a:prstGeom prst="rect">
            <a:avLst/>
          </a:prstGeom>
          <a:noFill/>
          <a:ln>
            <a:noFill/>
          </a:ln>
        </p:spPr>
      </p:pic>
      <p:pic>
        <p:nvPicPr>
          <p:cNvPr id="1126" name="Google Shape;1126;p131"/>
          <p:cNvPicPr preferRelativeResize="0"/>
          <p:nvPr/>
        </p:nvPicPr>
        <p:blipFill>
          <a:blip r:embed="rId7">
            <a:alphaModFix/>
          </a:blip>
          <a:stretch>
            <a:fillRect/>
          </a:stretch>
        </p:blipFill>
        <p:spPr>
          <a:xfrm>
            <a:off x="127575" y="1944850"/>
            <a:ext cx="548700" cy="548700"/>
          </a:xfrm>
          <a:prstGeom prst="rect">
            <a:avLst/>
          </a:prstGeom>
          <a:noFill/>
          <a:ln>
            <a:noFill/>
          </a:ln>
        </p:spPr>
      </p:pic>
      <p:pic>
        <p:nvPicPr>
          <p:cNvPr id="1127" name="Google Shape;1127;p131"/>
          <p:cNvPicPr preferRelativeResize="0"/>
          <p:nvPr/>
        </p:nvPicPr>
        <p:blipFill>
          <a:blip r:embed="rId7">
            <a:alphaModFix/>
          </a:blip>
          <a:stretch>
            <a:fillRect/>
          </a:stretch>
        </p:blipFill>
        <p:spPr>
          <a:xfrm>
            <a:off x="127575" y="2926850"/>
            <a:ext cx="548700" cy="548700"/>
          </a:xfrm>
          <a:prstGeom prst="rect">
            <a:avLst/>
          </a:prstGeom>
          <a:noFill/>
          <a:ln>
            <a:noFill/>
          </a:ln>
        </p:spPr>
      </p:pic>
      <p:pic>
        <p:nvPicPr>
          <p:cNvPr id="1128" name="Google Shape;1128;p131"/>
          <p:cNvPicPr preferRelativeResize="0"/>
          <p:nvPr/>
        </p:nvPicPr>
        <p:blipFill>
          <a:blip r:embed="rId8">
            <a:alphaModFix/>
          </a:blip>
          <a:stretch>
            <a:fillRect/>
          </a:stretch>
        </p:blipFill>
        <p:spPr>
          <a:xfrm>
            <a:off x="174650" y="3858725"/>
            <a:ext cx="548700" cy="548700"/>
          </a:xfrm>
          <a:prstGeom prst="rect">
            <a:avLst/>
          </a:prstGeom>
          <a:noFill/>
          <a:ln>
            <a:noFill/>
          </a:ln>
        </p:spPr>
      </p:pic>
      <p:sp>
        <p:nvSpPr>
          <p:cNvPr id="1129" name="Google Shape;1129;p131"/>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63</a:t>
            </a:fld>
            <a:endParaRPr>
              <a:latin typeface="Source Sans Pro"/>
              <a:ea typeface="Source Sans Pro"/>
              <a:cs typeface="Source Sans Pro"/>
              <a:sym typeface="Source Sans Pr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pic>
        <p:nvPicPr>
          <p:cNvPr id="1134" name="Google Shape;1134;p132"/>
          <p:cNvPicPr preferRelativeResize="0"/>
          <p:nvPr/>
        </p:nvPicPr>
        <p:blipFill rotWithShape="1">
          <a:blip r:embed="rId3">
            <a:alphaModFix/>
          </a:blip>
          <a:srcRect b="3428"/>
          <a:stretch/>
        </p:blipFill>
        <p:spPr>
          <a:xfrm>
            <a:off x="1762326" y="2740900"/>
            <a:ext cx="5314548" cy="2048900"/>
          </a:xfrm>
          <a:prstGeom prst="rect">
            <a:avLst/>
          </a:prstGeom>
          <a:noFill/>
          <a:ln>
            <a:noFill/>
          </a:ln>
        </p:spPr>
      </p:pic>
      <p:sp>
        <p:nvSpPr>
          <p:cNvPr id="1135" name="Google Shape;1135;p132"/>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Example 1: Ocean sub-grid scale modeling</a:t>
            </a:r>
            <a:br>
              <a:rPr lang="en" dirty="0"/>
            </a:br>
            <a:r>
              <a:rPr lang="en" dirty="0"/>
              <a:t>with equation-discovery</a:t>
            </a:r>
            <a:endParaRPr dirty="0"/>
          </a:p>
          <a:p>
            <a:pPr marL="0" lvl="0" indent="0" algn="ctr" rtl="0">
              <a:spcBef>
                <a:spcPts val="0"/>
              </a:spcBef>
              <a:spcAft>
                <a:spcPts val="0"/>
              </a:spcAft>
              <a:buNone/>
            </a:pPr>
            <a:endParaRPr dirty="0"/>
          </a:p>
        </p:txBody>
      </p:sp>
      <p:sp>
        <p:nvSpPr>
          <p:cNvPr id="1136" name="Google Shape;1136;p132"/>
          <p:cNvSpPr txBox="1">
            <a:spLocks noGrp="1"/>
          </p:cNvSpPr>
          <p:nvPr>
            <p:ph type="body" idx="1"/>
          </p:nvPr>
        </p:nvSpPr>
        <p:spPr>
          <a:xfrm>
            <a:off x="311700" y="1152475"/>
            <a:ext cx="8709300" cy="29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Human-in-the-loop guidance and scientific interpretation</a:t>
            </a:r>
            <a:r>
              <a:rPr lang="en" sz="1800">
                <a:solidFill>
                  <a:schemeClr val="dk1"/>
                </a:solidFill>
              </a:rPr>
              <a:t> may help improve ML-based emulators for subgrid-scale processes within coarse-grained climate models</a:t>
            </a:r>
            <a:endParaRPr sz="1800">
              <a:solidFill>
                <a:schemeClr val="dk1"/>
              </a:solidFill>
            </a:endParaRPr>
          </a:p>
          <a:p>
            <a:pPr marL="0" lvl="0" indent="0" algn="l" rtl="0">
              <a:spcBef>
                <a:spcPts val="0"/>
              </a:spcBef>
              <a:spcAft>
                <a:spcPts val="0"/>
              </a:spcAft>
              <a:buNone/>
            </a:pPr>
            <a:endParaRPr sz="500">
              <a:solidFill>
                <a:schemeClr val="dk1"/>
              </a:solidFill>
            </a:endParaRPr>
          </a:p>
          <a:p>
            <a:pPr marL="0" lvl="0" indent="0" algn="l" rtl="0">
              <a:spcBef>
                <a:spcPts val="0"/>
              </a:spcBef>
              <a:spcAft>
                <a:spcPts val="0"/>
              </a:spcAft>
              <a:buNone/>
            </a:pPr>
            <a:r>
              <a:rPr lang="en" sz="1800">
                <a:solidFill>
                  <a:schemeClr val="dk1"/>
                </a:solidFill>
              </a:rPr>
              <a:t>Approach: (Interpretable) </a:t>
            </a:r>
            <a:r>
              <a:rPr lang="en" sz="1800" b="1">
                <a:solidFill>
                  <a:schemeClr val="dk1"/>
                </a:solidFill>
              </a:rPr>
              <a:t>hybrid symbolic equation-discovery </a:t>
            </a:r>
            <a:r>
              <a:rPr lang="en" sz="1800">
                <a:solidFill>
                  <a:schemeClr val="dk1"/>
                </a:solidFill>
              </a:rPr>
              <a:t>approach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Compared to (physics constrained) neural networks, generalizes better to unseen flow regimes</a:t>
            </a:r>
            <a:endParaRPr sz="1800" b="1">
              <a:solidFill>
                <a:schemeClr val="dk1"/>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pic>
        <p:nvPicPr>
          <p:cNvPr id="1137" name="Google Shape;1137;p132"/>
          <p:cNvPicPr preferRelativeResize="0"/>
          <p:nvPr/>
        </p:nvPicPr>
        <p:blipFill>
          <a:blip r:embed="rId4">
            <a:alphaModFix/>
          </a:blip>
          <a:stretch>
            <a:fillRect/>
          </a:stretch>
        </p:blipFill>
        <p:spPr>
          <a:xfrm>
            <a:off x="56475" y="67225"/>
            <a:ext cx="548700" cy="548700"/>
          </a:xfrm>
          <a:prstGeom prst="rect">
            <a:avLst/>
          </a:prstGeom>
          <a:noFill/>
          <a:ln>
            <a:noFill/>
          </a:ln>
        </p:spPr>
      </p:pic>
      <p:sp>
        <p:nvSpPr>
          <p:cNvPr id="1138" name="Google Shape;1138;p132"/>
          <p:cNvSpPr txBox="1"/>
          <p:nvPr/>
        </p:nvSpPr>
        <p:spPr>
          <a:xfrm>
            <a:off x="38100" y="4789800"/>
            <a:ext cx="9144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Ross, Li, Perezhogin, Fernandez-Granda &amp; Zanna (in review) Benchmarking of machine learning ocean subgrid parameterizations in an idealized model</a:t>
            </a:r>
            <a:endParaRPr sz="1100">
              <a:solidFill>
                <a:srgbClr val="222222"/>
              </a:solidFill>
              <a:latin typeface="Source Sans Pro"/>
              <a:ea typeface="Source Sans Pro"/>
              <a:cs typeface="Source Sans Pro"/>
              <a:sym typeface="Source Sans Pro"/>
            </a:endParaRPr>
          </a:p>
        </p:txBody>
      </p:sp>
      <p:sp>
        <p:nvSpPr>
          <p:cNvPr id="1139" name="Google Shape;1139;p132"/>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64</a:t>
            </a:fld>
            <a:endParaRPr>
              <a:latin typeface="Source Sans Pro"/>
              <a:ea typeface="Source Sans Pro"/>
              <a:cs typeface="Source Sans Pro"/>
              <a:sym typeface="Source Sans Pr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3"/>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7931"/>
              <a:buFont typeface="Arial"/>
              <a:buNone/>
            </a:pPr>
            <a:r>
              <a:rPr lang="en" dirty="0"/>
              <a:t>Example 2: Crystal-structure phase mapping</a:t>
            </a:r>
            <a:br>
              <a:rPr lang="en" dirty="0"/>
            </a:br>
            <a:r>
              <a:rPr lang="en" dirty="0"/>
              <a:t>with deep reasoning networks</a:t>
            </a:r>
            <a:endParaRPr dirty="0"/>
          </a:p>
          <a:p>
            <a:pPr marL="0" lvl="0" indent="0" algn="ctr" rtl="0">
              <a:spcBef>
                <a:spcPts val="0"/>
              </a:spcBef>
              <a:spcAft>
                <a:spcPts val="0"/>
              </a:spcAft>
              <a:buNone/>
            </a:pPr>
            <a:endParaRPr dirty="0"/>
          </a:p>
        </p:txBody>
      </p:sp>
      <p:sp>
        <p:nvSpPr>
          <p:cNvPr id="1145" name="Google Shape;1145;p133"/>
          <p:cNvSpPr txBox="1">
            <a:spLocks noGrp="1"/>
          </p:cNvSpPr>
          <p:nvPr>
            <p:ph type="body" idx="1"/>
          </p:nvPr>
        </p:nvSpPr>
        <p:spPr>
          <a:xfrm>
            <a:off x="311700" y="1152475"/>
            <a:ext cx="55269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700">
                <a:solidFill>
                  <a:schemeClr val="dk1"/>
                </a:solidFill>
              </a:rPr>
              <a:t>Discovery of solar fuel materials requires separating noisy mixtures of X-ray diffraction patterns into source signals of the corresponding crystal structures (unsupervised pattern demixing problem)</a:t>
            </a:r>
            <a:endParaRPr sz="1700">
              <a:solidFill>
                <a:schemeClr val="dk1"/>
              </a:solidFill>
            </a:endParaRPr>
          </a:p>
          <a:p>
            <a:pPr marL="0" lvl="0" indent="0" algn="l" rtl="0">
              <a:lnSpc>
                <a:spcPct val="105000"/>
              </a:lnSpc>
              <a:spcBef>
                <a:spcPts val="0"/>
              </a:spcBef>
              <a:spcAft>
                <a:spcPts val="0"/>
              </a:spcAft>
              <a:buNone/>
            </a:pPr>
            <a:endParaRPr sz="1700">
              <a:solidFill>
                <a:schemeClr val="dk1"/>
              </a:solidFill>
            </a:endParaRPr>
          </a:p>
          <a:p>
            <a:pPr marL="0" lvl="0" indent="0" algn="l" rtl="0">
              <a:lnSpc>
                <a:spcPct val="105000"/>
              </a:lnSpc>
              <a:spcBef>
                <a:spcPts val="0"/>
              </a:spcBef>
              <a:spcAft>
                <a:spcPts val="0"/>
              </a:spcAft>
              <a:buClr>
                <a:schemeClr val="dk1"/>
              </a:buClr>
              <a:buSzPts val="1100"/>
              <a:buFont typeface="Arial"/>
              <a:buNone/>
            </a:pPr>
            <a:r>
              <a:rPr lang="en" sz="1700">
                <a:solidFill>
                  <a:schemeClr val="dk1"/>
                </a:solidFill>
              </a:rPr>
              <a:t>Approach: (Interpretable) </a:t>
            </a:r>
            <a:r>
              <a:rPr lang="en" sz="1700" b="1">
                <a:solidFill>
                  <a:schemeClr val="dk1"/>
                </a:solidFill>
              </a:rPr>
              <a:t>deep reasoning network</a:t>
            </a:r>
            <a:endParaRPr sz="1700">
              <a:solidFill>
                <a:schemeClr val="dk1"/>
              </a:solidFill>
            </a:endParaRPr>
          </a:p>
          <a:p>
            <a:pPr marL="457200" lvl="0" indent="-336550" algn="l" rtl="0">
              <a:lnSpc>
                <a:spcPct val="105000"/>
              </a:lnSpc>
              <a:spcBef>
                <a:spcPts val="0"/>
              </a:spcBef>
              <a:spcAft>
                <a:spcPts val="0"/>
              </a:spcAft>
              <a:buClr>
                <a:schemeClr val="dk1"/>
              </a:buClr>
              <a:buSzPts val="1700"/>
              <a:buChar char="▸"/>
            </a:pPr>
            <a:r>
              <a:rPr lang="en" sz="1700">
                <a:solidFill>
                  <a:schemeClr val="dk1"/>
                </a:solidFill>
              </a:rPr>
              <a:t>Exploiting scientific prior knowledge about rules that govern the mixtures of crystals</a:t>
            </a:r>
            <a:endParaRPr sz="1700">
              <a:solidFill>
                <a:schemeClr val="dk1"/>
              </a:solidFill>
            </a:endParaRPr>
          </a:p>
          <a:p>
            <a:pPr marL="457200" lvl="0" indent="-336550" algn="l" rtl="0">
              <a:lnSpc>
                <a:spcPct val="105000"/>
              </a:lnSpc>
              <a:spcBef>
                <a:spcPts val="0"/>
              </a:spcBef>
              <a:spcAft>
                <a:spcPts val="0"/>
              </a:spcAft>
              <a:buClr>
                <a:schemeClr val="dk1"/>
              </a:buClr>
              <a:buSzPts val="1700"/>
              <a:buChar char="▸"/>
            </a:pPr>
            <a:r>
              <a:rPr lang="en" sz="1700" b="1">
                <a:solidFill>
                  <a:schemeClr val="dk1"/>
                </a:solidFill>
              </a:rPr>
              <a:t>Interpretable latent space</a:t>
            </a:r>
            <a:r>
              <a:rPr lang="en" sz="1700">
                <a:solidFill>
                  <a:schemeClr val="dk1"/>
                </a:solidFill>
              </a:rPr>
              <a:t> constructed with scientific variables that are learned in an unsupervised setting</a:t>
            </a:r>
            <a:endParaRPr sz="1700">
              <a:solidFill>
                <a:schemeClr val="dk1"/>
              </a:solidFill>
            </a:endParaRPr>
          </a:p>
          <a:p>
            <a:pPr marL="0" lvl="0" indent="0" algn="l" rtl="0">
              <a:lnSpc>
                <a:spcPct val="105000"/>
              </a:lnSpc>
              <a:spcBef>
                <a:spcPts val="0"/>
              </a:spcBef>
              <a:spcAft>
                <a:spcPts val="1200"/>
              </a:spcAft>
              <a:buNone/>
            </a:pPr>
            <a:endParaRPr sz="2200"/>
          </a:p>
        </p:txBody>
      </p:sp>
      <p:pic>
        <p:nvPicPr>
          <p:cNvPr id="1146" name="Google Shape;1146;p133"/>
          <p:cNvPicPr preferRelativeResize="0"/>
          <p:nvPr/>
        </p:nvPicPr>
        <p:blipFill>
          <a:blip r:embed="rId3">
            <a:alphaModFix/>
          </a:blip>
          <a:stretch>
            <a:fillRect/>
          </a:stretch>
        </p:blipFill>
        <p:spPr>
          <a:xfrm>
            <a:off x="56475" y="67225"/>
            <a:ext cx="548700" cy="548700"/>
          </a:xfrm>
          <a:prstGeom prst="rect">
            <a:avLst/>
          </a:prstGeom>
          <a:noFill/>
          <a:ln>
            <a:noFill/>
          </a:ln>
        </p:spPr>
      </p:pic>
      <p:sp>
        <p:nvSpPr>
          <p:cNvPr id="1147" name="Google Shape;1147;p133"/>
          <p:cNvSpPr txBox="1"/>
          <p:nvPr/>
        </p:nvSpPr>
        <p:spPr>
          <a:xfrm>
            <a:off x="38100" y="4561200"/>
            <a:ext cx="91440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000">
                <a:solidFill>
                  <a:srgbClr val="222222"/>
                </a:solidFill>
                <a:latin typeface="Source Sans Pro"/>
                <a:ea typeface="Source Sans Pro"/>
                <a:cs typeface="Source Sans Pro"/>
                <a:sym typeface="Source Sans Pro"/>
              </a:rPr>
              <a:t>Chen, D., Bai, Y., Ament, S., Zhao, W., Guevarra, D., Zhou, L., ... &amp; Gomes, C. P. (2021). Automating crystal-structure phase mapping by combining deep learning with constraint reasoning. Nature Machine Intelligence, 3(9), 812-822.</a:t>
            </a:r>
            <a:endParaRPr sz="1100">
              <a:solidFill>
                <a:srgbClr val="222222"/>
              </a:solidFill>
              <a:latin typeface="Source Sans Pro"/>
              <a:ea typeface="Source Sans Pro"/>
              <a:cs typeface="Source Sans Pro"/>
              <a:sym typeface="Source Sans Pro"/>
            </a:endParaRPr>
          </a:p>
        </p:txBody>
      </p:sp>
      <p:pic>
        <p:nvPicPr>
          <p:cNvPr id="1148" name="Google Shape;1148;p133"/>
          <p:cNvPicPr preferRelativeResize="0"/>
          <p:nvPr/>
        </p:nvPicPr>
        <p:blipFill rotWithShape="1">
          <a:blip r:embed="rId4">
            <a:alphaModFix/>
          </a:blip>
          <a:srcRect l="1748"/>
          <a:stretch/>
        </p:blipFill>
        <p:spPr>
          <a:xfrm>
            <a:off x="6130500" y="1462700"/>
            <a:ext cx="2816251" cy="2777524"/>
          </a:xfrm>
          <a:prstGeom prst="rect">
            <a:avLst/>
          </a:prstGeom>
          <a:noFill/>
          <a:ln>
            <a:noFill/>
          </a:ln>
        </p:spPr>
      </p:pic>
      <p:sp>
        <p:nvSpPr>
          <p:cNvPr id="1149" name="Google Shape;1149;p133"/>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65</a:t>
            </a:fld>
            <a:endParaRPr>
              <a:latin typeface="Source Sans Pro"/>
              <a:ea typeface="Source Sans Pro"/>
              <a:cs typeface="Source Sans Pro"/>
              <a:sym typeface="Source Sans Pr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34"/>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Example 3: Bird species identification </a:t>
            </a:r>
            <a:endParaRPr/>
          </a:p>
          <a:p>
            <a:pPr marL="0" lvl="0" indent="0" algn="ctr" rtl="0">
              <a:spcBef>
                <a:spcPts val="0"/>
              </a:spcBef>
              <a:spcAft>
                <a:spcPts val="0"/>
              </a:spcAft>
              <a:buNone/>
            </a:pPr>
            <a:r>
              <a:rPr lang="en"/>
              <a:t>with a prototypical part network</a:t>
            </a:r>
            <a:endParaRPr/>
          </a:p>
        </p:txBody>
      </p:sp>
      <p:sp>
        <p:nvSpPr>
          <p:cNvPr id="1155" name="Google Shape;1155;p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chemeClr val="dk1"/>
                </a:solidFill>
              </a:rPr>
              <a:t>Computer vision can help with ecosystem monitoring as the habitats of species change with a changing climate</a:t>
            </a:r>
            <a:endParaRPr sz="18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r>
              <a:rPr lang="en" sz="1800">
                <a:solidFill>
                  <a:schemeClr val="dk1"/>
                </a:solidFill>
              </a:rPr>
              <a:t>Approach: Interpretable </a:t>
            </a:r>
            <a:r>
              <a:rPr lang="en" sz="1800" b="1">
                <a:solidFill>
                  <a:schemeClr val="dk1"/>
                </a:solidFill>
              </a:rPr>
              <a:t>prototypical part network</a:t>
            </a:r>
            <a:r>
              <a:rPr lang="en" sz="1800">
                <a:solidFill>
                  <a:schemeClr val="dk1"/>
                </a:solidFill>
              </a:rPr>
              <a:t> for bird species identification reasons in a similar way to ornithologists</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Explanations generated are used during classification and are not created posthoc</a:t>
            </a:r>
            <a:endParaRPr sz="1800">
              <a:solidFill>
                <a:schemeClr val="dk1"/>
              </a:solidFill>
            </a:endParaRPr>
          </a:p>
        </p:txBody>
      </p:sp>
      <p:pic>
        <p:nvPicPr>
          <p:cNvPr id="1156" name="Google Shape;1156;p134"/>
          <p:cNvPicPr preferRelativeResize="0"/>
          <p:nvPr/>
        </p:nvPicPr>
        <p:blipFill>
          <a:blip r:embed="rId3">
            <a:alphaModFix/>
          </a:blip>
          <a:stretch>
            <a:fillRect/>
          </a:stretch>
        </p:blipFill>
        <p:spPr>
          <a:xfrm>
            <a:off x="56475" y="67225"/>
            <a:ext cx="548700" cy="548700"/>
          </a:xfrm>
          <a:prstGeom prst="rect">
            <a:avLst/>
          </a:prstGeom>
          <a:noFill/>
          <a:ln>
            <a:noFill/>
          </a:ln>
        </p:spPr>
      </p:pic>
      <p:sp>
        <p:nvSpPr>
          <p:cNvPr id="1157" name="Google Shape;1157;p134"/>
          <p:cNvSpPr txBox="1"/>
          <p:nvPr/>
        </p:nvSpPr>
        <p:spPr>
          <a:xfrm>
            <a:off x="38100" y="4713600"/>
            <a:ext cx="91440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000">
                <a:solidFill>
                  <a:srgbClr val="222222"/>
                </a:solidFill>
                <a:latin typeface="Source Sans Pro"/>
                <a:ea typeface="Source Sans Pro"/>
                <a:cs typeface="Source Sans Pro"/>
                <a:sym typeface="Source Sans Pro"/>
              </a:rPr>
              <a:t>Chen, C., Li, O., Tao, D., Barnett, A., Rudin, C., &amp; Su, J. K. (2019). This looks like that: deep learning for interpretable image recognition. Advances in neural information processing systems, 32.</a:t>
            </a:r>
            <a:endParaRPr sz="1100">
              <a:solidFill>
                <a:srgbClr val="222222"/>
              </a:solidFill>
              <a:latin typeface="Source Sans Pro"/>
              <a:ea typeface="Source Sans Pro"/>
              <a:cs typeface="Source Sans Pro"/>
              <a:sym typeface="Source Sans Pro"/>
            </a:endParaRPr>
          </a:p>
        </p:txBody>
      </p:sp>
      <p:sp>
        <p:nvSpPr>
          <p:cNvPr id="1158" name="Google Shape;1158;p134"/>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66</a:t>
            </a:fld>
            <a:endParaRPr>
              <a:latin typeface="Source Sans Pro"/>
              <a:ea typeface="Source Sans Pro"/>
              <a:cs typeface="Source Sans Pro"/>
              <a:sym typeface="Source Sans Pro"/>
            </a:endParaRPr>
          </a:p>
        </p:txBody>
      </p:sp>
      <p:pic>
        <p:nvPicPr>
          <p:cNvPr id="1159" name="Google Shape;1159;p134"/>
          <p:cNvPicPr preferRelativeResize="0"/>
          <p:nvPr/>
        </p:nvPicPr>
        <p:blipFill>
          <a:blip r:embed="rId4">
            <a:alphaModFix/>
          </a:blip>
          <a:stretch>
            <a:fillRect/>
          </a:stretch>
        </p:blipFill>
        <p:spPr>
          <a:xfrm>
            <a:off x="2520739" y="2976875"/>
            <a:ext cx="4102523" cy="1686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35"/>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Example 4: Net load forecasting</a:t>
            </a:r>
            <a:br>
              <a:rPr lang="en" dirty="0"/>
            </a:br>
            <a:r>
              <a:rPr lang="en" dirty="0"/>
              <a:t>with Bayesian deep learning </a:t>
            </a:r>
            <a:endParaRPr dirty="0"/>
          </a:p>
        </p:txBody>
      </p:sp>
      <p:sp>
        <p:nvSpPr>
          <p:cNvPr id="1165" name="Google Shape;1165;p135"/>
          <p:cNvSpPr txBox="1">
            <a:spLocks noGrp="1"/>
          </p:cNvSpPr>
          <p:nvPr>
            <p:ph type="body" idx="1"/>
          </p:nvPr>
        </p:nvSpPr>
        <p:spPr>
          <a:xfrm>
            <a:off x="311700" y="1152475"/>
            <a:ext cx="4831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dirty="0">
                <a:solidFill>
                  <a:schemeClr val="dk1"/>
                </a:solidFill>
              </a:rPr>
              <a:t>Residential net electricity load is uncertain due to climate variability, variable power generation, and aperiodic human activities</a:t>
            </a:r>
            <a:endParaRPr sz="1800" dirty="0">
              <a:solidFill>
                <a:schemeClr val="dk1"/>
              </a:solidFill>
            </a:endParaRPr>
          </a:p>
          <a:p>
            <a:pPr marL="0" lvl="0" indent="0" algn="l" rtl="0">
              <a:spcBef>
                <a:spcPts val="1200"/>
              </a:spcBef>
              <a:spcAft>
                <a:spcPts val="0"/>
              </a:spcAft>
              <a:buNone/>
            </a:pPr>
            <a:r>
              <a:rPr lang="en" sz="1800" dirty="0">
                <a:solidFill>
                  <a:schemeClr val="dk1"/>
                </a:solidFill>
              </a:rPr>
              <a:t>Approach: </a:t>
            </a:r>
            <a:r>
              <a:rPr lang="en" sz="1800" b="1" dirty="0">
                <a:solidFill>
                  <a:schemeClr val="dk1"/>
                </a:solidFill>
              </a:rPr>
              <a:t>Bayesian theory combined with deep LSTM networks</a:t>
            </a:r>
            <a:r>
              <a:rPr lang="en" sz="1800" dirty="0">
                <a:solidFill>
                  <a:schemeClr val="dk1"/>
                </a:solidFill>
              </a:rPr>
              <a:t> for probabilistic day-ahead net load forecasts </a:t>
            </a:r>
            <a:endParaRPr sz="1800" dirty="0">
              <a:solidFill>
                <a:schemeClr val="dk1"/>
              </a:solidFill>
            </a:endParaRPr>
          </a:p>
          <a:p>
            <a:pPr marL="457200" lvl="0" indent="-342900" algn="l" rtl="0">
              <a:spcBef>
                <a:spcPts val="1200"/>
              </a:spcBef>
              <a:spcAft>
                <a:spcPts val="0"/>
              </a:spcAft>
              <a:buClr>
                <a:schemeClr val="dk1"/>
              </a:buClr>
              <a:buSzPts val="1800"/>
              <a:buChar char="▸"/>
            </a:pPr>
            <a:r>
              <a:rPr lang="en" sz="1800" dirty="0">
                <a:solidFill>
                  <a:schemeClr val="dk1"/>
                </a:solidFill>
              </a:rPr>
              <a:t>Using smart meter data and (partially available) PV output data</a:t>
            </a:r>
            <a:endParaRPr sz="1800" dirty="0">
              <a:solidFill>
                <a:schemeClr val="dk1"/>
              </a:solidFill>
            </a:endParaRPr>
          </a:p>
        </p:txBody>
      </p:sp>
      <p:pic>
        <p:nvPicPr>
          <p:cNvPr id="1166" name="Google Shape;1166;p135"/>
          <p:cNvPicPr preferRelativeResize="0"/>
          <p:nvPr/>
        </p:nvPicPr>
        <p:blipFill>
          <a:blip r:embed="rId3">
            <a:alphaModFix/>
          </a:blip>
          <a:stretch>
            <a:fillRect/>
          </a:stretch>
        </p:blipFill>
        <p:spPr>
          <a:xfrm>
            <a:off x="4941854" y="1450863"/>
            <a:ext cx="4092319" cy="2671613"/>
          </a:xfrm>
          <a:prstGeom prst="rect">
            <a:avLst/>
          </a:prstGeom>
          <a:noFill/>
          <a:ln>
            <a:noFill/>
          </a:ln>
        </p:spPr>
      </p:pic>
      <p:pic>
        <p:nvPicPr>
          <p:cNvPr id="1167" name="Google Shape;1167;p135"/>
          <p:cNvPicPr preferRelativeResize="0"/>
          <p:nvPr/>
        </p:nvPicPr>
        <p:blipFill>
          <a:blip r:embed="rId4">
            <a:alphaModFix/>
          </a:blip>
          <a:stretch>
            <a:fillRect/>
          </a:stretch>
        </p:blipFill>
        <p:spPr>
          <a:xfrm>
            <a:off x="76200" y="58900"/>
            <a:ext cx="548700" cy="548700"/>
          </a:xfrm>
          <a:prstGeom prst="rect">
            <a:avLst/>
          </a:prstGeom>
          <a:noFill/>
          <a:ln>
            <a:noFill/>
          </a:ln>
        </p:spPr>
      </p:pic>
      <p:sp>
        <p:nvSpPr>
          <p:cNvPr id="1168" name="Google Shape;1168;p135"/>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67</a:t>
            </a:fld>
            <a:endParaRPr>
              <a:latin typeface="Source Sans Pro"/>
              <a:ea typeface="Source Sans Pro"/>
              <a:cs typeface="Source Sans Pro"/>
              <a:sym typeface="Source Sans Pro"/>
            </a:endParaRPr>
          </a:p>
        </p:txBody>
      </p:sp>
      <p:sp>
        <p:nvSpPr>
          <p:cNvPr id="1169" name="Google Shape;1169;p135"/>
          <p:cNvSpPr txBox="1"/>
          <p:nvPr/>
        </p:nvSpPr>
        <p:spPr>
          <a:xfrm>
            <a:off x="38100" y="4627800"/>
            <a:ext cx="91440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222222"/>
                </a:solidFill>
                <a:latin typeface="Source Sans Pro"/>
                <a:ea typeface="Source Sans Pro"/>
                <a:cs typeface="Source Sans Pro"/>
                <a:sym typeface="Source Sans Pro"/>
              </a:rPr>
              <a:t>Sun, M., Zhang, T., Wang, Y., Strbac, G., &amp; Kang, C. (2019). Using Bayesian deep learning to capture uncertainty for residential net load forecasting. IEEE Transactions on Power Systems, 35(1), 188-201.</a:t>
            </a:r>
            <a:endParaRPr sz="1100">
              <a:solidFill>
                <a:srgbClr val="222222"/>
              </a:solidFill>
              <a:latin typeface="Source Sans Pro"/>
              <a:ea typeface="Source Sans Pro"/>
              <a:cs typeface="Source Sans Pro"/>
              <a:sym typeface="Source Sans Pr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36"/>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chemeClr val="dk1"/>
              </a:buClr>
              <a:buSzPct val="34375"/>
              <a:buFont typeface="Arial"/>
              <a:buNone/>
            </a:pPr>
            <a:r>
              <a:rPr lang="en" sz="3200"/>
              <a:t>Takeaways: Interpretable ML &amp; </a:t>
            </a:r>
            <a:endParaRPr sz="3200"/>
          </a:p>
          <a:p>
            <a:pPr marL="0" lvl="0" indent="0" algn="ctr" rtl="0">
              <a:lnSpc>
                <a:spcPct val="100000"/>
              </a:lnSpc>
              <a:spcBef>
                <a:spcPts val="0"/>
              </a:spcBef>
              <a:spcAft>
                <a:spcPts val="0"/>
              </a:spcAft>
              <a:buClr>
                <a:schemeClr val="dk1"/>
              </a:buClr>
              <a:buSzPct val="34375"/>
              <a:buFont typeface="Arial"/>
              <a:buNone/>
            </a:pPr>
            <a:r>
              <a:rPr lang="en" sz="3200"/>
              <a:t>uncertainty quantification</a:t>
            </a:r>
            <a:endParaRPr sz="3200"/>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175" name="Google Shape;1175;p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Decision-making and discovery crucial for many areas of climate change: need for interpretability and uncertainty quantification</a:t>
            </a:r>
            <a:endParaRPr b="1">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Domain-specific goals </a:t>
            </a:r>
            <a:r>
              <a:rPr lang="en">
                <a:solidFill>
                  <a:schemeClr val="dk1"/>
                </a:solidFill>
              </a:rPr>
              <a:t>should drive the specific notion of interpretability used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Lack of documented use cases from practice where interpretability and uncertainty quantification in ML is used for improving decision-making</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Research challenge: </a:t>
            </a:r>
            <a:r>
              <a:rPr lang="en" b="1">
                <a:solidFill>
                  <a:schemeClr val="dk1"/>
                </a:solidFill>
              </a:rPr>
              <a:t>user-focused method development</a:t>
            </a:r>
            <a:endParaRPr>
              <a:solidFill>
                <a:schemeClr val="dk1"/>
              </a:solidFill>
              <a:highlight>
                <a:srgbClr val="FFFF00"/>
              </a:highlight>
            </a:endParaRPr>
          </a:p>
        </p:txBody>
      </p:sp>
      <p:sp>
        <p:nvSpPr>
          <p:cNvPr id="1176" name="Google Shape;1176;p136"/>
          <p:cNvSpPr txBox="1"/>
          <p:nvPr/>
        </p:nvSpPr>
        <p:spPr>
          <a:xfrm>
            <a:off x="38100" y="4592725"/>
            <a:ext cx="93528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222222"/>
                </a:solidFill>
                <a:latin typeface="Source Sans Pro"/>
                <a:ea typeface="Source Sans Pro"/>
                <a:cs typeface="Source Sans Pro"/>
                <a:sym typeface="Source Sans Pro"/>
              </a:rPr>
              <a:t>Rudin, C. (2019). Stop explaining black box machine learning models for high stakes decisions and use interpretable models instead. Nat. Machine Intelligence, 1(5), 206-215. </a:t>
            </a:r>
            <a:endParaRPr sz="1000">
              <a:solidFill>
                <a:srgbClr val="22222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000">
                <a:solidFill>
                  <a:srgbClr val="222222"/>
                </a:solidFill>
                <a:latin typeface="Source Sans Pro"/>
                <a:ea typeface="Source Sans Pro"/>
                <a:cs typeface="Source Sans Pro"/>
                <a:sym typeface="Source Sans Pro"/>
              </a:rPr>
              <a:t>Amarasinghe, K., Rodolfa, K., Lamba, H., &amp; Ghani, R. (2020). Explainable machine learning for public policy: Use cases, gaps, and research directions. arXiv:2010.14374.</a:t>
            </a:r>
            <a:endParaRPr sz="1000">
              <a:solidFill>
                <a:srgbClr val="222222"/>
              </a:solidFill>
              <a:latin typeface="Source Sans Pro"/>
              <a:ea typeface="Source Sans Pro"/>
              <a:cs typeface="Source Sans Pro"/>
              <a:sym typeface="Source Sans Pro"/>
            </a:endParaRPr>
          </a:p>
        </p:txBody>
      </p:sp>
      <p:sp>
        <p:nvSpPr>
          <p:cNvPr id="1177" name="Google Shape;1177;p136"/>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68</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37"/>
          <p:cNvSpPr/>
          <p:nvPr/>
        </p:nvSpPr>
        <p:spPr>
          <a:xfrm>
            <a:off x="523875" y="2713172"/>
            <a:ext cx="5953800" cy="339900"/>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7"/>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1185" name="Google Shape;1185;p137"/>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6" name="Google Shape;1186;p137"/>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a:solidFill>
                  <a:schemeClr val="dk1"/>
                </a:solidFill>
              </a:rPr>
              <a:t>Introduction to climate change</a:t>
            </a:r>
            <a:endParaRPr sz="1800">
              <a:solidFill>
                <a:schemeClr val="dk1"/>
              </a:solidFill>
            </a:endParaRPr>
          </a:p>
          <a:p>
            <a:pPr marL="0" lvl="0" indent="0" algn="l" rtl="0">
              <a:spcBef>
                <a:spcPts val="800"/>
              </a:spcBef>
              <a:spcAft>
                <a:spcPts val="0"/>
              </a:spcAft>
              <a:buNone/>
            </a:pPr>
            <a:r>
              <a:rPr lang="en" sz="1800">
                <a:solidFill>
                  <a:schemeClr val="dk1"/>
                </a:solidFill>
              </a:rPr>
              <a:t>Opportunities for ML in climate action</a:t>
            </a:r>
            <a:endParaRPr sz="1800">
              <a:solidFill>
                <a:schemeClr val="dk1"/>
              </a:solidFill>
            </a:endParaRPr>
          </a:p>
          <a:p>
            <a:pPr marL="0" lvl="0" indent="0" algn="l" rtl="0">
              <a:lnSpc>
                <a:spcPct val="100000"/>
              </a:lnSpc>
              <a:spcBef>
                <a:spcPts val="800"/>
              </a:spcBef>
              <a:spcAft>
                <a:spcPts val="0"/>
              </a:spcAft>
              <a:buNone/>
            </a:pPr>
            <a:r>
              <a:rPr lang="en" sz="1800">
                <a:solidFill>
                  <a:schemeClr val="dk1"/>
                </a:solidFill>
              </a:rPr>
              <a:t>Research challenges</a:t>
            </a:r>
            <a:endParaRPr sz="1800">
              <a:solidFill>
                <a:schemeClr val="dk1"/>
              </a:solidFill>
            </a:endParaRPr>
          </a:p>
          <a:p>
            <a:pPr marL="457200" lvl="0" indent="-342900" algn="l" rtl="0">
              <a:spcBef>
                <a:spcPts val="400"/>
              </a:spcBef>
              <a:spcAft>
                <a:spcPts val="0"/>
              </a:spcAft>
              <a:buClr>
                <a:schemeClr val="dk1"/>
              </a:buClr>
              <a:buSzPts val="1800"/>
              <a:buChar char="▸"/>
            </a:pPr>
            <a:r>
              <a:rPr lang="en" sz="1800">
                <a:solidFill>
                  <a:schemeClr val="dk1"/>
                </a:solidFill>
              </a:rPr>
              <a:t>Physics-informed and robust ML</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Interpretable ML and uncertainty quantification</a:t>
            </a:r>
            <a:endParaRPr sz="1800">
              <a:solidFill>
                <a:schemeClr val="dk1"/>
              </a:solidFill>
            </a:endParaRPr>
          </a:p>
          <a:p>
            <a:pPr marL="457200" lvl="0" indent="-342900" algn="l" rtl="0">
              <a:spcBef>
                <a:spcPts val="0"/>
              </a:spcBef>
              <a:spcAft>
                <a:spcPts val="0"/>
              </a:spcAft>
              <a:buClr>
                <a:schemeClr val="dk1"/>
              </a:buClr>
              <a:buSzPts val="1800"/>
              <a:buChar char="▸"/>
            </a:pPr>
            <a:r>
              <a:rPr lang="en" sz="1800" b="1">
                <a:solidFill>
                  <a:schemeClr val="dk1"/>
                </a:solidFill>
              </a:rPr>
              <a:t>Generalization and causality</a:t>
            </a:r>
            <a:endParaRPr sz="1800" b="1">
              <a:solidFill>
                <a:schemeClr val="dk1"/>
              </a:solidFill>
            </a:endParaRPr>
          </a:p>
          <a:p>
            <a:pPr marL="0" lvl="0" indent="0" algn="l" rtl="0">
              <a:spcBef>
                <a:spcPts val="800"/>
              </a:spcBef>
              <a:spcAft>
                <a:spcPts val="0"/>
              </a:spcAft>
              <a:buNone/>
            </a:pPr>
            <a:r>
              <a:rPr lang="en" sz="1800">
                <a:solidFill>
                  <a:schemeClr val="dk1"/>
                </a:solidFill>
              </a:rPr>
              <a:t>Example projects</a:t>
            </a:r>
            <a:endParaRPr sz="1800">
              <a:solidFill>
                <a:schemeClr val="dk1"/>
              </a:solidFill>
            </a:endParaRPr>
          </a:p>
          <a:p>
            <a:pPr marL="0" lvl="0" indent="0" algn="l" rtl="0">
              <a:spcBef>
                <a:spcPts val="800"/>
              </a:spcBef>
              <a:spcAft>
                <a:spcPts val="0"/>
              </a:spcAft>
              <a:buNone/>
            </a:pPr>
            <a:r>
              <a:rPr lang="en" sz="1800">
                <a:solidFill>
                  <a:schemeClr val="dk1"/>
                </a:solidFill>
              </a:rPr>
              <a:t>Is ML a help or hindrance for climate action?</a:t>
            </a:r>
            <a:endParaRPr sz="1800">
              <a:solidFill>
                <a:schemeClr val="dk1"/>
              </a:solidFill>
            </a:endParaRPr>
          </a:p>
          <a:p>
            <a:pPr marL="0" lvl="0" indent="0" algn="l" rtl="0">
              <a:spcBef>
                <a:spcPts val="800"/>
              </a:spcBef>
              <a:spcAft>
                <a:spcPts val="0"/>
              </a:spcAft>
              <a:buNone/>
            </a:pPr>
            <a:r>
              <a:rPr lang="en" sz="1800">
                <a:solidFill>
                  <a:schemeClr val="dk1"/>
                </a:solidFill>
              </a:rPr>
              <a:t>Considerations for research and deployment</a:t>
            </a:r>
            <a:endParaRPr sz="1800">
              <a:solidFill>
                <a:schemeClr val="dk1"/>
              </a:solidFill>
            </a:endParaRPr>
          </a:p>
          <a:p>
            <a:pPr marL="0" lvl="0" indent="0" algn="l" rtl="0">
              <a:spcBef>
                <a:spcPts val="800"/>
              </a:spcBef>
              <a:spcAft>
                <a:spcPts val="0"/>
              </a:spcAft>
              <a:buNone/>
            </a:pPr>
            <a:r>
              <a:rPr lang="en" sz="1800">
                <a:solidFill>
                  <a:schemeClr val="dk1"/>
                </a:solidFill>
              </a:rPr>
              <a:t>Takeaways and how to get involved</a:t>
            </a:r>
            <a:endParaRPr sz="1800">
              <a:solidFill>
                <a:schemeClr val="dk1"/>
              </a:solidFill>
            </a:endParaRPr>
          </a:p>
          <a:p>
            <a:pPr marL="0" lvl="0" indent="0" algn="l" rtl="0">
              <a:spcBef>
                <a:spcPts val="1200"/>
              </a:spcBef>
              <a:spcAft>
                <a:spcPts val="1200"/>
              </a:spcAft>
              <a:buNone/>
            </a:pP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75"/>
          <p:cNvPicPr preferRelativeResize="0"/>
          <p:nvPr/>
        </p:nvPicPr>
        <p:blipFill rotWithShape="1">
          <a:blip r:embed="rId3">
            <a:alphaModFix/>
          </a:blip>
          <a:srcRect l="834" r="4388" b="42116"/>
          <a:stretch/>
        </p:blipFill>
        <p:spPr>
          <a:xfrm>
            <a:off x="328800" y="880050"/>
            <a:ext cx="4944049" cy="3896699"/>
          </a:xfrm>
          <a:prstGeom prst="rect">
            <a:avLst/>
          </a:prstGeom>
          <a:noFill/>
          <a:ln>
            <a:noFill/>
          </a:ln>
        </p:spPr>
      </p:pic>
      <p:sp>
        <p:nvSpPr>
          <p:cNvPr id="435" name="Google Shape;435;p75"/>
          <p:cNvSpPr txBox="1">
            <a:spLocks noGrp="1"/>
          </p:cNvSpPr>
          <p:nvPr>
            <p:ph type="body" idx="1"/>
          </p:nvPr>
        </p:nvSpPr>
        <p:spPr>
          <a:xfrm>
            <a:off x="5272850" y="929750"/>
            <a:ext cx="3761400" cy="39852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sz="2100">
                <a:solidFill>
                  <a:schemeClr val="dk1"/>
                </a:solidFill>
              </a:rPr>
              <a:t>Speed and scale of systemic changes affects total warming</a:t>
            </a:r>
            <a:endParaRPr sz="2100">
              <a:solidFill>
                <a:schemeClr val="dk1"/>
              </a:solidFill>
            </a:endParaRPr>
          </a:p>
          <a:p>
            <a:pPr marL="0" lvl="0" indent="0" algn="l" rtl="0">
              <a:spcBef>
                <a:spcPts val="1400"/>
              </a:spcBef>
              <a:spcAft>
                <a:spcPts val="0"/>
              </a:spcAft>
              <a:buNone/>
            </a:pPr>
            <a:r>
              <a:rPr lang="en" sz="2100">
                <a:solidFill>
                  <a:schemeClr val="dk1"/>
                </a:solidFill>
              </a:rPr>
              <a:t>Net-zero by 2050 (</a:t>
            </a:r>
            <a:r>
              <a:rPr lang="en" sz="2100" b="1">
                <a:solidFill>
                  <a:srgbClr val="4FB0D2"/>
                </a:solidFill>
              </a:rPr>
              <a:t>SSP1-1.9</a:t>
            </a:r>
            <a:r>
              <a:rPr lang="en" sz="2100">
                <a:solidFill>
                  <a:schemeClr val="dk1"/>
                </a:solidFill>
              </a:rPr>
              <a:t>) limits warming to ~1.5°C</a:t>
            </a:r>
            <a:endParaRPr sz="2100">
              <a:solidFill>
                <a:schemeClr val="dk1"/>
              </a:solidFill>
            </a:endParaRPr>
          </a:p>
          <a:p>
            <a:pPr marL="0" lvl="0" indent="0" algn="l" rtl="0">
              <a:spcBef>
                <a:spcPts val="1400"/>
              </a:spcBef>
              <a:spcAft>
                <a:spcPts val="0"/>
              </a:spcAft>
              <a:buNone/>
            </a:pPr>
            <a:endParaRPr sz="2100">
              <a:solidFill>
                <a:schemeClr val="dk1"/>
              </a:solidFill>
            </a:endParaRPr>
          </a:p>
        </p:txBody>
      </p:sp>
      <p:sp>
        <p:nvSpPr>
          <p:cNvPr id="436" name="Google Shape;436;p75"/>
          <p:cNvSpPr txBox="1"/>
          <p:nvPr/>
        </p:nvSpPr>
        <p:spPr>
          <a:xfrm>
            <a:off x="95750" y="4726275"/>
            <a:ext cx="393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Figure source: IPCC AR6 WG1 Report (2021)</a:t>
            </a:r>
            <a:endParaRPr sz="1200">
              <a:latin typeface="Source Sans Pro"/>
              <a:ea typeface="Source Sans Pro"/>
              <a:cs typeface="Source Sans Pro"/>
              <a:sym typeface="Source Sans Pro"/>
            </a:endParaRPr>
          </a:p>
        </p:txBody>
      </p:sp>
      <p:sp>
        <p:nvSpPr>
          <p:cNvPr id="437" name="Google Shape;437;p75"/>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Rapid action is needed to limit warming</a:t>
            </a:r>
            <a:endParaRPr/>
          </a:p>
        </p:txBody>
      </p:sp>
      <p:sp>
        <p:nvSpPr>
          <p:cNvPr id="438" name="Google Shape;438;p75"/>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38"/>
          <p:cNvSpPr txBox="1">
            <a:spLocks noGrp="1"/>
          </p:cNvSpPr>
          <p:nvPr>
            <p:ph type="body" idx="1"/>
          </p:nvPr>
        </p:nvSpPr>
        <p:spPr>
          <a:xfrm>
            <a:off x="323700" y="10703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endParaRPr sz="2100">
              <a:solidFill>
                <a:schemeClr val="dk1"/>
              </a:solidFill>
            </a:endParaRPr>
          </a:p>
          <a:p>
            <a:pPr marL="457200" lvl="0" indent="-361950" algn="l" rtl="0">
              <a:spcBef>
                <a:spcPts val="1200"/>
              </a:spcBef>
              <a:spcAft>
                <a:spcPts val="0"/>
              </a:spcAft>
              <a:buClr>
                <a:schemeClr val="dk1"/>
              </a:buClr>
              <a:buSzPts val="2100"/>
              <a:buChar char="▸"/>
            </a:pPr>
            <a:r>
              <a:rPr lang="en" sz="2100">
                <a:solidFill>
                  <a:schemeClr val="dk1"/>
                </a:solidFill>
              </a:rPr>
              <a:t>Generalization across tasks</a:t>
            </a:r>
            <a:endParaRPr sz="2100">
              <a:solidFill>
                <a:schemeClr val="dk1"/>
              </a:solidFill>
            </a:endParaRPr>
          </a:p>
          <a:p>
            <a:pPr marL="0" lvl="0" indent="0" algn="l" rtl="0">
              <a:spcBef>
                <a:spcPts val="1200"/>
              </a:spcBef>
              <a:spcAft>
                <a:spcPts val="0"/>
              </a:spcAft>
              <a:buNone/>
            </a:pPr>
            <a:endParaRPr sz="2100">
              <a:solidFill>
                <a:schemeClr val="dk1"/>
              </a:solidFill>
            </a:endParaRPr>
          </a:p>
          <a:p>
            <a:pPr marL="457200" lvl="0" indent="-361950" algn="l" rtl="0">
              <a:spcBef>
                <a:spcPts val="1200"/>
              </a:spcBef>
              <a:spcAft>
                <a:spcPts val="0"/>
              </a:spcAft>
              <a:buClr>
                <a:schemeClr val="dk1"/>
              </a:buClr>
              <a:buSzPts val="2100"/>
              <a:buChar char="▸"/>
            </a:pPr>
            <a:r>
              <a:rPr lang="en" sz="2100">
                <a:solidFill>
                  <a:schemeClr val="dk1"/>
                </a:solidFill>
              </a:rPr>
              <a:t>Generalization under concept drift</a:t>
            </a:r>
            <a:endParaRPr sz="2100">
              <a:solidFill>
                <a:schemeClr val="dk1"/>
              </a:solidFill>
            </a:endParaRPr>
          </a:p>
          <a:p>
            <a:pPr marL="0" lvl="0" indent="0" algn="l" rtl="0">
              <a:spcBef>
                <a:spcPts val="1200"/>
              </a:spcBef>
              <a:spcAft>
                <a:spcPts val="0"/>
              </a:spcAft>
              <a:buNone/>
            </a:pPr>
            <a:endParaRPr sz="2100">
              <a:solidFill>
                <a:schemeClr val="dk1"/>
              </a:solidFill>
            </a:endParaRPr>
          </a:p>
          <a:p>
            <a:pPr marL="457200" lvl="0" indent="-361950" algn="l" rtl="0">
              <a:spcBef>
                <a:spcPts val="1200"/>
              </a:spcBef>
              <a:spcAft>
                <a:spcPts val="0"/>
              </a:spcAft>
              <a:buClr>
                <a:schemeClr val="dk1"/>
              </a:buClr>
              <a:buSzPts val="2100"/>
              <a:buChar char="▸"/>
            </a:pPr>
            <a:r>
              <a:rPr lang="en" sz="2100">
                <a:solidFill>
                  <a:schemeClr val="dk1"/>
                </a:solidFill>
              </a:rPr>
              <a:t>Generalization from limited data</a:t>
            </a:r>
            <a:endParaRPr sz="2050">
              <a:solidFill>
                <a:schemeClr val="dk1"/>
              </a:solidFill>
            </a:endParaRPr>
          </a:p>
        </p:txBody>
      </p:sp>
      <p:sp>
        <p:nvSpPr>
          <p:cNvPr id="1193" name="Google Shape;1193;p138"/>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Several notions of generalization</a:t>
            </a:r>
            <a:endParaRPr/>
          </a:p>
        </p:txBody>
      </p:sp>
      <p:sp>
        <p:nvSpPr>
          <p:cNvPr id="1194" name="Google Shape;1194;p138"/>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5" name="Google Shape;1195;p138"/>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70</a:t>
            </a:fld>
            <a:endParaRPr>
              <a:latin typeface="Source Sans Pro"/>
              <a:ea typeface="Source Sans Pro"/>
              <a:cs typeface="Source Sans Pro"/>
              <a:sym typeface="Source Sans Pro"/>
            </a:endParaRPr>
          </a:p>
        </p:txBody>
      </p:sp>
      <p:pic>
        <p:nvPicPr>
          <p:cNvPr id="1196" name="Google Shape;1196;p138"/>
          <p:cNvPicPr preferRelativeResize="0"/>
          <p:nvPr/>
        </p:nvPicPr>
        <p:blipFill>
          <a:blip r:embed="rId3">
            <a:alphaModFix/>
          </a:blip>
          <a:stretch>
            <a:fillRect/>
          </a:stretch>
        </p:blipFill>
        <p:spPr>
          <a:xfrm>
            <a:off x="4269400" y="1026450"/>
            <a:ext cx="2566050" cy="1308300"/>
          </a:xfrm>
          <a:prstGeom prst="rect">
            <a:avLst/>
          </a:prstGeom>
          <a:noFill/>
          <a:ln>
            <a:noFill/>
          </a:ln>
        </p:spPr>
      </p:pic>
      <p:grpSp>
        <p:nvGrpSpPr>
          <p:cNvPr id="1197" name="Google Shape;1197;p138"/>
          <p:cNvGrpSpPr/>
          <p:nvPr/>
        </p:nvGrpSpPr>
        <p:grpSpPr>
          <a:xfrm>
            <a:off x="7136020" y="968030"/>
            <a:ext cx="1406233" cy="1577556"/>
            <a:chOff x="1434095" y="2105518"/>
            <a:chExt cx="2057400" cy="2155132"/>
          </a:xfrm>
        </p:grpSpPr>
        <p:pic>
          <p:nvPicPr>
            <p:cNvPr id="1198" name="Google Shape;1198;p138"/>
            <p:cNvPicPr preferRelativeResize="0"/>
            <p:nvPr/>
          </p:nvPicPr>
          <p:blipFill>
            <a:blip r:embed="rId4">
              <a:alphaModFix/>
            </a:blip>
            <a:stretch>
              <a:fillRect/>
            </a:stretch>
          </p:blipFill>
          <p:spPr>
            <a:xfrm>
              <a:off x="1434095" y="2105518"/>
              <a:ext cx="2057400" cy="2155132"/>
            </a:xfrm>
            <a:prstGeom prst="rect">
              <a:avLst/>
            </a:prstGeom>
            <a:noFill/>
            <a:ln>
              <a:noFill/>
            </a:ln>
          </p:spPr>
        </p:pic>
        <p:sp>
          <p:nvSpPr>
            <p:cNvPr id="1199" name="Google Shape;1199;p138"/>
            <p:cNvSpPr txBox="1"/>
            <p:nvPr/>
          </p:nvSpPr>
          <p:spPr>
            <a:xfrm>
              <a:off x="1522575" y="2105525"/>
              <a:ext cx="294300" cy="546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pic>
        <p:nvPicPr>
          <p:cNvPr id="1200" name="Google Shape;1200;p138"/>
          <p:cNvPicPr preferRelativeResize="0"/>
          <p:nvPr/>
        </p:nvPicPr>
        <p:blipFill>
          <a:blip r:embed="rId5">
            <a:alphaModFix/>
          </a:blip>
          <a:stretch>
            <a:fillRect/>
          </a:stretch>
        </p:blipFill>
        <p:spPr>
          <a:xfrm>
            <a:off x="4963869" y="3030450"/>
            <a:ext cx="3578376" cy="182375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39"/>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Generalization across tasks</a:t>
            </a:r>
            <a:endParaRPr/>
          </a:p>
        </p:txBody>
      </p:sp>
      <p:sp>
        <p:nvSpPr>
          <p:cNvPr id="1207" name="Google Shape;1207;p139"/>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8" name="Google Shape;1208;p139"/>
          <p:cNvSpPr txBox="1">
            <a:spLocks noGrp="1"/>
          </p:cNvSpPr>
          <p:nvPr>
            <p:ph type="body" idx="1"/>
          </p:nvPr>
        </p:nvSpPr>
        <p:spPr>
          <a:xfrm>
            <a:off x="628500" y="9179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Contexts include:</a:t>
            </a:r>
            <a:endParaRPr sz="2100">
              <a:solidFill>
                <a:schemeClr val="dk1"/>
              </a:solidFill>
            </a:endParaRPr>
          </a:p>
          <a:p>
            <a:pPr marL="457200" lvl="0" indent="-361950" algn="l" rtl="0">
              <a:lnSpc>
                <a:spcPct val="100000"/>
              </a:lnSpc>
              <a:spcBef>
                <a:spcPts val="1200"/>
              </a:spcBef>
              <a:spcAft>
                <a:spcPts val="0"/>
              </a:spcAft>
              <a:buClr>
                <a:schemeClr val="dk1"/>
              </a:buClr>
              <a:buSzPts val="2100"/>
              <a:buChar char="▸"/>
            </a:pPr>
            <a:r>
              <a:rPr lang="en" sz="2100">
                <a:solidFill>
                  <a:schemeClr val="dk1"/>
                </a:solidFill>
              </a:rPr>
              <a:t>Performing a similar task across geographies or communities, 	     e.g. classifying land cover or predicting power demand</a:t>
            </a:r>
            <a:endParaRPr sz="21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209" name="Google Shape;1209;p13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71</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40"/>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Generalization across tasks</a:t>
            </a:r>
            <a:endParaRPr/>
          </a:p>
        </p:txBody>
      </p:sp>
      <p:sp>
        <p:nvSpPr>
          <p:cNvPr id="1216" name="Google Shape;1216;p140"/>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7" name="Google Shape;1217;p140"/>
          <p:cNvSpPr txBox="1">
            <a:spLocks noGrp="1"/>
          </p:cNvSpPr>
          <p:nvPr>
            <p:ph type="body" idx="1"/>
          </p:nvPr>
        </p:nvSpPr>
        <p:spPr>
          <a:xfrm>
            <a:off x="628500" y="9179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Contexts include:</a:t>
            </a:r>
            <a:endParaRPr sz="2100">
              <a:solidFill>
                <a:schemeClr val="dk1"/>
              </a:solidFill>
            </a:endParaRPr>
          </a:p>
          <a:p>
            <a:pPr marL="457200" lvl="0" indent="-361950" algn="l" rtl="0">
              <a:lnSpc>
                <a:spcPct val="100000"/>
              </a:lnSpc>
              <a:spcBef>
                <a:spcPts val="1200"/>
              </a:spcBef>
              <a:spcAft>
                <a:spcPts val="0"/>
              </a:spcAft>
              <a:buClr>
                <a:schemeClr val="dk1"/>
              </a:buClr>
              <a:buSzPts val="2100"/>
              <a:buChar char="▸"/>
            </a:pPr>
            <a:r>
              <a:rPr lang="en" sz="2100">
                <a:solidFill>
                  <a:schemeClr val="dk1"/>
                </a:solidFill>
              </a:rPr>
              <a:t>Performing a similar task across geographies or communities, 	     e.g. classifying land cover or predicting power demand</a:t>
            </a:r>
            <a:endParaRPr sz="2100">
              <a:solidFill>
                <a:schemeClr val="dk1"/>
              </a:solidFill>
            </a:endParaRPr>
          </a:p>
          <a:p>
            <a:pPr marL="0" lvl="0" indent="0" algn="l" rtl="0">
              <a:spcBef>
                <a:spcPts val="1200"/>
              </a:spcBef>
              <a:spcAft>
                <a:spcPts val="0"/>
              </a:spcAft>
              <a:buNone/>
            </a:pPr>
            <a:r>
              <a:rPr lang="en" sz="2100">
                <a:solidFill>
                  <a:schemeClr val="dk1"/>
                </a:solidFill>
              </a:rPr>
              <a:t>Strategies include:</a:t>
            </a:r>
            <a:endParaRPr sz="2100">
              <a:solidFill>
                <a:schemeClr val="dk1"/>
              </a:solidFill>
            </a:endParaRPr>
          </a:p>
          <a:p>
            <a:pPr marL="457200" lvl="0" indent="-361950" algn="l" rtl="0">
              <a:spcBef>
                <a:spcPts val="1200"/>
              </a:spcBef>
              <a:spcAft>
                <a:spcPts val="0"/>
              </a:spcAft>
              <a:buSzPts val="2100"/>
              <a:buChar char="▸"/>
            </a:pPr>
            <a:r>
              <a:rPr lang="en" sz="2100">
                <a:solidFill>
                  <a:schemeClr val="dk1"/>
                </a:solidFill>
              </a:rPr>
              <a:t>Data embeddings designed for fast transfer to new tasks</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Meta-learning algorithms</a:t>
            </a:r>
            <a:endParaRPr sz="21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218" name="Google Shape;1218;p140"/>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72</a:t>
            </a:fld>
            <a:endParaRPr>
              <a:latin typeface="Source Sans Pro"/>
              <a:ea typeface="Source Sans Pro"/>
              <a:cs typeface="Source Sans Pro"/>
              <a:sym typeface="Source Sans Pr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41"/>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Generalization across tasks</a:t>
            </a:r>
            <a:endParaRPr/>
          </a:p>
        </p:txBody>
      </p:sp>
      <p:sp>
        <p:nvSpPr>
          <p:cNvPr id="1225" name="Google Shape;1225;p141"/>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6" name="Google Shape;1226;p141"/>
          <p:cNvSpPr txBox="1">
            <a:spLocks noGrp="1"/>
          </p:cNvSpPr>
          <p:nvPr>
            <p:ph type="body" idx="1"/>
          </p:nvPr>
        </p:nvSpPr>
        <p:spPr>
          <a:xfrm>
            <a:off x="628500" y="9179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Contexts include:</a:t>
            </a:r>
            <a:endParaRPr sz="2100">
              <a:solidFill>
                <a:schemeClr val="dk1"/>
              </a:solidFill>
            </a:endParaRPr>
          </a:p>
          <a:p>
            <a:pPr marL="457200" lvl="0" indent="-361950" algn="l" rtl="0">
              <a:lnSpc>
                <a:spcPct val="100000"/>
              </a:lnSpc>
              <a:spcBef>
                <a:spcPts val="1200"/>
              </a:spcBef>
              <a:spcAft>
                <a:spcPts val="0"/>
              </a:spcAft>
              <a:buClr>
                <a:schemeClr val="dk1"/>
              </a:buClr>
              <a:buSzPts val="2100"/>
              <a:buChar char="▸"/>
            </a:pPr>
            <a:r>
              <a:rPr lang="en" sz="2100">
                <a:solidFill>
                  <a:schemeClr val="dk1"/>
                </a:solidFill>
              </a:rPr>
              <a:t>Performing a similar task across geographies or communities, 	     e.g. classifying land cover or predicting power demand</a:t>
            </a:r>
            <a:endParaRPr sz="2100">
              <a:solidFill>
                <a:schemeClr val="dk1"/>
              </a:solidFill>
            </a:endParaRPr>
          </a:p>
          <a:p>
            <a:pPr marL="0" lvl="0" indent="0" algn="l" rtl="0">
              <a:spcBef>
                <a:spcPts val="1200"/>
              </a:spcBef>
              <a:spcAft>
                <a:spcPts val="0"/>
              </a:spcAft>
              <a:buNone/>
            </a:pPr>
            <a:r>
              <a:rPr lang="en" sz="2100">
                <a:solidFill>
                  <a:schemeClr val="dk1"/>
                </a:solidFill>
              </a:rPr>
              <a:t>Strategies include:</a:t>
            </a:r>
            <a:endParaRPr sz="2100">
              <a:solidFill>
                <a:schemeClr val="dk1"/>
              </a:solidFill>
            </a:endParaRPr>
          </a:p>
          <a:p>
            <a:pPr marL="457200" lvl="0" indent="-361950" algn="l" rtl="0">
              <a:spcBef>
                <a:spcPts val="1200"/>
              </a:spcBef>
              <a:spcAft>
                <a:spcPts val="0"/>
              </a:spcAft>
              <a:buClr>
                <a:schemeClr val="dk1"/>
              </a:buClr>
              <a:buSzPts val="2100"/>
              <a:buChar char="▸"/>
            </a:pPr>
            <a:r>
              <a:rPr lang="en" sz="2100">
                <a:solidFill>
                  <a:schemeClr val="dk1"/>
                </a:solidFill>
              </a:rPr>
              <a:t>Data embeddings designed for fast transfer to new tasks</a:t>
            </a:r>
            <a:endParaRPr sz="2100">
              <a:solidFill>
                <a:schemeClr val="dk1"/>
              </a:solidFill>
            </a:endParaRPr>
          </a:p>
          <a:p>
            <a:pPr marL="457200" lvl="0" indent="-361950" algn="l" rtl="0">
              <a:spcBef>
                <a:spcPts val="0"/>
              </a:spcBef>
              <a:spcAft>
                <a:spcPts val="0"/>
              </a:spcAft>
              <a:buSzPts val="2100"/>
              <a:buChar char="▸"/>
            </a:pPr>
            <a:r>
              <a:rPr lang="en" sz="2100">
                <a:solidFill>
                  <a:schemeClr val="dk1"/>
                </a:solidFill>
              </a:rPr>
              <a:t>Meta-learning algorithms</a:t>
            </a:r>
            <a:endParaRPr sz="21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227" name="Google Shape;1227;p141"/>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73</a:t>
            </a:fld>
            <a:endParaRPr>
              <a:latin typeface="Source Sans Pro"/>
              <a:ea typeface="Source Sans Pro"/>
              <a:cs typeface="Source Sans Pro"/>
              <a:sym typeface="Source Sans Pro"/>
            </a:endParaRPr>
          </a:p>
        </p:txBody>
      </p:sp>
      <p:sp>
        <p:nvSpPr>
          <p:cNvPr id="1228" name="Google Shape;1228;p141"/>
          <p:cNvSpPr/>
          <p:nvPr/>
        </p:nvSpPr>
        <p:spPr>
          <a:xfrm>
            <a:off x="173100" y="2932441"/>
            <a:ext cx="455400" cy="156000"/>
          </a:xfrm>
          <a:prstGeom prst="rightArrow">
            <a:avLst>
              <a:gd name="adj1" fmla="val 50000"/>
              <a:gd name="adj2" fmla="val 50000"/>
            </a:avLst>
          </a:prstGeom>
          <a:solidFill>
            <a:srgbClr val="0070C0"/>
          </a:solid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pic>
        <p:nvPicPr>
          <p:cNvPr id="1234" name="Google Shape;1234;p142"/>
          <p:cNvPicPr preferRelativeResize="0"/>
          <p:nvPr/>
        </p:nvPicPr>
        <p:blipFill>
          <a:blip r:embed="rId3">
            <a:alphaModFix/>
          </a:blip>
          <a:stretch>
            <a:fillRect/>
          </a:stretch>
        </p:blipFill>
        <p:spPr>
          <a:xfrm>
            <a:off x="1673414" y="3056837"/>
            <a:ext cx="6706174" cy="1720475"/>
          </a:xfrm>
          <a:prstGeom prst="rect">
            <a:avLst/>
          </a:prstGeom>
          <a:noFill/>
          <a:ln>
            <a:noFill/>
          </a:ln>
        </p:spPr>
      </p:pic>
      <p:sp>
        <p:nvSpPr>
          <p:cNvPr id="1235" name="Google Shape;1235;p142"/>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Example: Task-agnostic features for satellite images</a:t>
            </a:r>
            <a:endParaRPr/>
          </a:p>
        </p:txBody>
      </p:sp>
      <p:sp>
        <p:nvSpPr>
          <p:cNvPr id="1236" name="Google Shape;1236;p142"/>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7" name="Google Shape;1237;p142"/>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74</a:t>
            </a:fld>
            <a:endParaRPr>
              <a:latin typeface="Source Sans Pro"/>
              <a:ea typeface="Source Sans Pro"/>
              <a:cs typeface="Source Sans Pro"/>
              <a:sym typeface="Source Sans Pro"/>
            </a:endParaRPr>
          </a:p>
        </p:txBody>
      </p:sp>
      <p:sp>
        <p:nvSpPr>
          <p:cNvPr id="1238" name="Google Shape;1238;p142"/>
          <p:cNvSpPr txBox="1"/>
          <p:nvPr/>
        </p:nvSpPr>
        <p:spPr>
          <a:xfrm>
            <a:off x="628500" y="4734350"/>
            <a:ext cx="8186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E. Rolf et al., "A generalizable and accessible approach to machine learning with global satellite imagery," Nature Communications 2021.</a:t>
            </a:r>
            <a:endParaRPr sz="1100">
              <a:latin typeface="Source Sans Pro"/>
              <a:ea typeface="Source Sans Pro"/>
              <a:cs typeface="Source Sans Pro"/>
              <a:sym typeface="Source Sans Pro"/>
            </a:endParaRPr>
          </a:p>
        </p:txBody>
      </p:sp>
      <p:grpSp>
        <p:nvGrpSpPr>
          <p:cNvPr id="1239" name="Google Shape;1239;p142"/>
          <p:cNvGrpSpPr/>
          <p:nvPr/>
        </p:nvGrpSpPr>
        <p:grpSpPr>
          <a:xfrm>
            <a:off x="6525922" y="689452"/>
            <a:ext cx="2370330" cy="2482927"/>
            <a:chOff x="1434095" y="2105518"/>
            <a:chExt cx="2057400" cy="2155132"/>
          </a:xfrm>
        </p:grpSpPr>
        <p:pic>
          <p:nvPicPr>
            <p:cNvPr id="1240" name="Google Shape;1240;p142"/>
            <p:cNvPicPr preferRelativeResize="0"/>
            <p:nvPr/>
          </p:nvPicPr>
          <p:blipFill>
            <a:blip r:embed="rId4">
              <a:alphaModFix/>
            </a:blip>
            <a:stretch>
              <a:fillRect/>
            </a:stretch>
          </p:blipFill>
          <p:spPr>
            <a:xfrm>
              <a:off x="1434095" y="2105518"/>
              <a:ext cx="2057400" cy="2155132"/>
            </a:xfrm>
            <a:prstGeom prst="rect">
              <a:avLst/>
            </a:prstGeom>
            <a:noFill/>
            <a:ln>
              <a:noFill/>
            </a:ln>
          </p:spPr>
        </p:pic>
        <p:sp>
          <p:nvSpPr>
            <p:cNvPr id="1241" name="Google Shape;1241;p142"/>
            <p:cNvSpPr txBox="1"/>
            <p:nvPr/>
          </p:nvSpPr>
          <p:spPr>
            <a:xfrm>
              <a:off x="1522575" y="2105525"/>
              <a:ext cx="294300" cy="347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sp>
        <p:nvSpPr>
          <p:cNvPr id="1242" name="Google Shape;1242;p142"/>
          <p:cNvSpPr txBox="1">
            <a:spLocks noGrp="1"/>
          </p:cNvSpPr>
          <p:nvPr>
            <p:ph type="body" idx="1"/>
          </p:nvPr>
        </p:nvSpPr>
        <p:spPr>
          <a:xfrm>
            <a:off x="628500" y="841800"/>
            <a:ext cx="6267900" cy="12954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Unsupervised featurization of satellite images</a:t>
            </a:r>
            <a:endParaRPr sz="2100">
              <a:solidFill>
                <a:schemeClr val="dk1"/>
              </a:solidFill>
            </a:endParaRPr>
          </a:p>
          <a:p>
            <a:pPr marL="0" lvl="0" indent="0" algn="l" rtl="0">
              <a:spcBef>
                <a:spcPts val="1200"/>
              </a:spcBef>
              <a:spcAft>
                <a:spcPts val="0"/>
              </a:spcAft>
              <a:buNone/>
            </a:pPr>
            <a:endParaRPr sz="2100">
              <a:solidFill>
                <a:schemeClr val="dk1"/>
              </a:solidFill>
            </a:endParaRPr>
          </a:p>
          <a:p>
            <a:pPr marL="0" lvl="0" indent="0" algn="l" rtl="0">
              <a:spcBef>
                <a:spcPts val="1200"/>
              </a:spcBef>
              <a:spcAft>
                <a:spcPts val="0"/>
              </a:spcAft>
              <a:buNone/>
            </a:pPr>
            <a:endParaRPr sz="21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243" name="Google Shape;1243;p142"/>
          <p:cNvSpPr txBox="1"/>
          <p:nvPr/>
        </p:nvSpPr>
        <p:spPr>
          <a:xfrm>
            <a:off x="628500" y="1268625"/>
            <a:ext cx="5897400" cy="8763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1200"/>
              </a:spcAft>
              <a:buClr>
                <a:schemeClr val="dk1"/>
              </a:buClr>
              <a:buSzPts val="1100"/>
              <a:buFont typeface="Arial"/>
              <a:buNone/>
            </a:pPr>
            <a:r>
              <a:rPr lang="en" sz="2100">
                <a:solidFill>
                  <a:schemeClr val="dk1"/>
                </a:solidFill>
                <a:latin typeface="Source Sans Pro"/>
                <a:ea typeface="Source Sans Pro"/>
                <a:cs typeface="Source Sans Pro"/>
                <a:sym typeface="Source Sans Pro"/>
              </a:rPr>
              <a:t>MOSAIKS: Convolutional "random kitchen sink,"       then apply nonlinear function &amp; average over pixels</a:t>
            </a:r>
            <a:endParaRPr/>
          </a:p>
        </p:txBody>
      </p:sp>
      <p:sp>
        <p:nvSpPr>
          <p:cNvPr id="1244" name="Google Shape;1244;p142"/>
          <p:cNvSpPr txBox="1"/>
          <p:nvPr/>
        </p:nvSpPr>
        <p:spPr>
          <a:xfrm>
            <a:off x="628500" y="2067475"/>
            <a:ext cx="5897400" cy="8763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1200"/>
              </a:spcAft>
              <a:buClr>
                <a:schemeClr val="dk1"/>
              </a:buClr>
              <a:buSzPts val="1100"/>
              <a:buFont typeface="Arial"/>
              <a:buNone/>
            </a:pPr>
            <a:r>
              <a:rPr lang="en" sz="2100">
                <a:solidFill>
                  <a:schemeClr val="dk1"/>
                </a:solidFill>
                <a:latin typeface="Source Sans Pro"/>
                <a:ea typeface="Source Sans Pro"/>
                <a:cs typeface="Source Sans Pro"/>
                <a:sym typeface="Source Sans Pro"/>
              </a:rPr>
              <a:t>Ridge regression on features almost matches task-specific ResNets on wide array of tasks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43"/>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Generalization across tasks</a:t>
            </a:r>
            <a:endParaRPr/>
          </a:p>
        </p:txBody>
      </p:sp>
      <p:sp>
        <p:nvSpPr>
          <p:cNvPr id="1251" name="Google Shape;1251;p143"/>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2" name="Google Shape;1252;p143"/>
          <p:cNvSpPr txBox="1">
            <a:spLocks noGrp="1"/>
          </p:cNvSpPr>
          <p:nvPr>
            <p:ph type="body" idx="1"/>
          </p:nvPr>
        </p:nvSpPr>
        <p:spPr>
          <a:xfrm>
            <a:off x="628500" y="9179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dirty="0">
                <a:solidFill>
                  <a:schemeClr val="dk1"/>
                </a:solidFill>
              </a:rPr>
              <a:t>Contexts include:</a:t>
            </a:r>
            <a:endParaRPr sz="2100" dirty="0">
              <a:solidFill>
                <a:schemeClr val="dk1"/>
              </a:solidFill>
            </a:endParaRPr>
          </a:p>
          <a:p>
            <a:pPr marL="457200" lvl="0" indent="-361950" algn="l" rtl="0">
              <a:lnSpc>
                <a:spcPct val="100000"/>
              </a:lnSpc>
              <a:spcBef>
                <a:spcPts val="1200"/>
              </a:spcBef>
              <a:spcAft>
                <a:spcPts val="0"/>
              </a:spcAft>
              <a:buClr>
                <a:schemeClr val="dk1"/>
              </a:buClr>
              <a:buSzPts val="2100"/>
              <a:buChar char="▸"/>
            </a:pPr>
            <a:r>
              <a:rPr lang="en" sz="2100" dirty="0">
                <a:solidFill>
                  <a:schemeClr val="dk1"/>
                </a:solidFill>
              </a:rPr>
              <a:t>Performing a similar task across geographies or communities, 	     e.g. classifying land cover or predicting power demand</a:t>
            </a:r>
            <a:endParaRPr sz="2100" dirty="0">
              <a:solidFill>
                <a:schemeClr val="dk1"/>
              </a:solidFill>
            </a:endParaRPr>
          </a:p>
          <a:p>
            <a:pPr marL="0" lvl="0" indent="0" algn="l" rtl="0">
              <a:spcBef>
                <a:spcPts val="1200"/>
              </a:spcBef>
              <a:spcAft>
                <a:spcPts val="0"/>
              </a:spcAft>
              <a:buNone/>
            </a:pPr>
            <a:r>
              <a:rPr lang="en" sz="2100" dirty="0">
                <a:solidFill>
                  <a:schemeClr val="dk1"/>
                </a:solidFill>
              </a:rPr>
              <a:t>Strategies include:</a:t>
            </a:r>
            <a:endParaRPr sz="2100" dirty="0">
              <a:solidFill>
                <a:schemeClr val="dk1"/>
              </a:solidFill>
            </a:endParaRPr>
          </a:p>
          <a:p>
            <a:pPr marL="457200" lvl="0" indent="-361950" algn="l" rtl="0">
              <a:spcBef>
                <a:spcPts val="1200"/>
              </a:spcBef>
              <a:spcAft>
                <a:spcPts val="0"/>
              </a:spcAft>
              <a:buSzPts val="2100"/>
              <a:buChar char="▸"/>
            </a:pPr>
            <a:r>
              <a:rPr lang="en" sz="2100" dirty="0">
                <a:solidFill>
                  <a:schemeClr val="dk1"/>
                </a:solidFill>
              </a:rPr>
              <a:t>Data embeddings designed for fast transfer to new tasks</a:t>
            </a:r>
            <a:endParaRPr sz="2100" dirty="0">
              <a:solidFill>
                <a:schemeClr val="dk1"/>
              </a:solidFill>
            </a:endParaRPr>
          </a:p>
          <a:p>
            <a:pPr marL="457200" lvl="0" indent="-361950" algn="l" rtl="0">
              <a:spcBef>
                <a:spcPts val="0"/>
              </a:spcBef>
              <a:spcAft>
                <a:spcPts val="0"/>
              </a:spcAft>
              <a:buClr>
                <a:schemeClr val="dk1"/>
              </a:buClr>
              <a:buSzPts val="2100"/>
              <a:buChar char="▸"/>
            </a:pPr>
            <a:r>
              <a:rPr lang="en" sz="2100" dirty="0">
                <a:solidFill>
                  <a:schemeClr val="dk1"/>
                </a:solidFill>
              </a:rPr>
              <a:t>Meta-learning algorithms (see upcoming discussion on TIML)</a:t>
            </a:r>
            <a:endParaRPr sz="2100" dirty="0">
              <a:solidFill>
                <a:schemeClr val="dk1"/>
              </a:solidFill>
            </a:endParaRPr>
          </a:p>
          <a:p>
            <a:pPr marL="0" lvl="0" indent="0" algn="l" rtl="0">
              <a:spcBef>
                <a:spcPts val="1200"/>
              </a:spcBef>
              <a:spcAft>
                <a:spcPts val="1200"/>
              </a:spcAft>
              <a:buNone/>
            </a:pPr>
            <a:endParaRPr sz="2050" dirty="0">
              <a:solidFill>
                <a:schemeClr val="dk1"/>
              </a:solidFill>
            </a:endParaRPr>
          </a:p>
        </p:txBody>
      </p:sp>
      <p:sp>
        <p:nvSpPr>
          <p:cNvPr id="1253" name="Google Shape;1253;p143"/>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75</a:t>
            </a:fld>
            <a:endParaRPr>
              <a:latin typeface="Source Sans Pro"/>
              <a:ea typeface="Source Sans Pro"/>
              <a:cs typeface="Source Sans Pro"/>
              <a:sym typeface="Source Sans Pr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46"/>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Generalization across tasks</a:t>
            </a:r>
            <a:endParaRPr/>
          </a:p>
        </p:txBody>
      </p:sp>
      <p:sp>
        <p:nvSpPr>
          <p:cNvPr id="1284" name="Google Shape;1284;p146"/>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5" name="Google Shape;1285;p146"/>
          <p:cNvSpPr txBox="1">
            <a:spLocks noGrp="1"/>
          </p:cNvSpPr>
          <p:nvPr>
            <p:ph type="body" idx="1"/>
          </p:nvPr>
        </p:nvSpPr>
        <p:spPr>
          <a:xfrm>
            <a:off x="628500" y="9179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Contexts include:</a:t>
            </a:r>
            <a:endParaRPr sz="2100">
              <a:solidFill>
                <a:schemeClr val="dk1"/>
              </a:solidFill>
            </a:endParaRPr>
          </a:p>
          <a:p>
            <a:pPr marL="457200" lvl="0" indent="-361950" algn="l" rtl="0">
              <a:lnSpc>
                <a:spcPct val="100000"/>
              </a:lnSpc>
              <a:spcBef>
                <a:spcPts val="1200"/>
              </a:spcBef>
              <a:spcAft>
                <a:spcPts val="0"/>
              </a:spcAft>
              <a:buClr>
                <a:schemeClr val="dk1"/>
              </a:buClr>
              <a:buSzPts val="2100"/>
              <a:buChar char="▸"/>
            </a:pPr>
            <a:r>
              <a:rPr lang="en" sz="2100">
                <a:solidFill>
                  <a:schemeClr val="dk1"/>
                </a:solidFill>
              </a:rPr>
              <a:t>Performing a similar task across geographies or communities, 	     e.g. classifying land cover or predicting power demand</a:t>
            </a:r>
            <a:endParaRPr sz="2100">
              <a:solidFill>
                <a:schemeClr val="dk1"/>
              </a:solidFill>
            </a:endParaRPr>
          </a:p>
          <a:p>
            <a:pPr marL="0" lvl="0" indent="0" algn="l" rtl="0">
              <a:spcBef>
                <a:spcPts val="1200"/>
              </a:spcBef>
              <a:spcAft>
                <a:spcPts val="0"/>
              </a:spcAft>
              <a:buNone/>
            </a:pPr>
            <a:r>
              <a:rPr lang="en" sz="2100">
                <a:solidFill>
                  <a:schemeClr val="dk1"/>
                </a:solidFill>
              </a:rPr>
              <a:t>Strategies include:</a:t>
            </a:r>
            <a:endParaRPr sz="2100">
              <a:solidFill>
                <a:schemeClr val="dk1"/>
              </a:solidFill>
            </a:endParaRPr>
          </a:p>
          <a:p>
            <a:pPr marL="457200" lvl="0" indent="-361950" algn="l" rtl="0">
              <a:spcBef>
                <a:spcPts val="1200"/>
              </a:spcBef>
              <a:spcAft>
                <a:spcPts val="0"/>
              </a:spcAft>
              <a:buSzPts val="2100"/>
              <a:buChar char="▸"/>
            </a:pPr>
            <a:r>
              <a:rPr lang="en" sz="2100">
                <a:solidFill>
                  <a:schemeClr val="dk1"/>
                </a:solidFill>
              </a:rPr>
              <a:t>Data embeddings designed for fast transfer to new tasks</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Meta-learning algorithms</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Treating tasks separately and ensuring enough data for each</a:t>
            </a:r>
            <a:endParaRPr sz="2100">
              <a:solidFill>
                <a:schemeClr val="dk1"/>
              </a:solidFill>
            </a:endParaRPr>
          </a:p>
          <a:p>
            <a:pPr marL="0" lvl="0" indent="0" algn="l" rtl="0">
              <a:spcBef>
                <a:spcPts val="1200"/>
              </a:spcBef>
              <a:spcAft>
                <a:spcPts val="0"/>
              </a:spcAft>
              <a:buNone/>
            </a:pPr>
            <a:r>
              <a:rPr lang="en" sz="1800">
                <a:solidFill>
                  <a:schemeClr val="dk1"/>
                </a:solidFill>
              </a:rPr>
              <a:t>See Birhane et al. "The Values Encoded in Machine Learning Research," FAccT 2022.</a:t>
            </a:r>
            <a:endParaRPr sz="18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286" name="Google Shape;1286;p146"/>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76</a:t>
            </a:fld>
            <a:endParaRPr>
              <a:latin typeface="Source Sans Pro"/>
              <a:ea typeface="Source Sans Pro"/>
              <a:cs typeface="Source Sans Pro"/>
              <a:sym typeface="Source Sans Pr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47"/>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Generalization under concept drift</a:t>
            </a:r>
            <a:endParaRPr/>
          </a:p>
        </p:txBody>
      </p:sp>
      <p:sp>
        <p:nvSpPr>
          <p:cNvPr id="1293" name="Google Shape;1293;p147"/>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4" name="Google Shape;1294;p147"/>
          <p:cNvSpPr txBox="1">
            <a:spLocks noGrp="1"/>
          </p:cNvSpPr>
          <p:nvPr>
            <p:ph type="body" idx="1"/>
          </p:nvPr>
        </p:nvSpPr>
        <p:spPr>
          <a:xfrm>
            <a:off x="628500" y="917999"/>
            <a:ext cx="8515500" cy="18597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Contexts include:</a:t>
            </a:r>
            <a:endParaRPr sz="2100">
              <a:solidFill>
                <a:schemeClr val="dk1"/>
              </a:solidFill>
            </a:endParaRPr>
          </a:p>
          <a:p>
            <a:pPr marL="457200" lvl="0" indent="-361950" algn="l" rtl="0">
              <a:spcBef>
                <a:spcPts val="1200"/>
              </a:spcBef>
              <a:spcAft>
                <a:spcPts val="0"/>
              </a:spcAft>
              <a:buSzPts val="2100"/>
              <a:buChar char="▸"/>
            </a:pPr>
            <a:r>
              <a:rPr lang="en" sz="2100">
                <a:solidFill>
                  <a:schemeClr val="dk1"/>
                </a:solidFill>
              </a:rPr>
              <a:t>Climate &amp; weather data</a:t>
            </a:r>
            <a:endParaRPr sz="2100">
              <a:solidFill>
                <a:schemeClr val="dk1"/>
              </a:solidFill>
            </a:endParaRPr>
          </a:p>
          <a:p>
            <a:pPr marL="0" lvl="0" indent="0" algn="l" rtl="0">
              <a:spcBef>
                <a:spcPts val="1200"/>
              </a:spcBef>
              <a:spcAft>
                <a:spcPts val="0"/>
              </a:spcAft>
              <a:buNone/>
            </a:pPr>
            <a:endParaRPr sz="2100">
              <a:solidFill>
                <a:schemeClr val="dk1"/>
              </a:solidFill>
            </a:endParaRPr>
          </a:p>
          <a:p>
            <a:pPr marL="0" lvl="0" indent="0" algn="l" rtl="0">
              <a:spcBef>
                <a:spcPts val="1200"/>
              </a:spcBef>
              <a:spcAft>
                <a:spcPts val="0"/>
              </a:spcAft>
              <a:buNone/>
            </a:pPr>
            <a:r>
              <a:rPr lang="en" sz="2100">
                <a:solidFill>
                  <a:schemeClr val="dk1"/>
                </a:solidFill>
              </a:rPr>
              <a:t> </a:t>
            </a:r>
            <a:endParaRPr sz="21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295" name="Google Shape;1295;p147"/>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77</a:t>
            </a:fld>
            <a:endParaRPr dirty="0">
              <a:latin typeface="Source Sans Pro"/>
              <a:ea typeface="Source Sans Pro"/>
              <a:cs typeface="Source Sans Pro"/>
              <a:sym typeface="Source Sans Pro"/>
            </a:endParaRPr>
          </a:p>
        </p:txBody>
      </p:sp>
      <p:sp>
        <p:nvSpPr>
          <p:cNvPr id="1296" name="Google Shape;1296;p147"/>
          <p:cNvSpPr txBox="1"/>
          <p:nvPr/>
        </p:nvSpPr>
        <p:spPr>
          <a:xfrm>
            <a:off x="601200" y="1769671"/>
            <a:ext cx="7587300" cy="876300"/>
          </a:xfrm>
          <a:prstGeom prst="rect">
            <a:avLst/>
          </a:prstGeom>
          <a:noFill/>
          <a:ln>
            <a:noFill/>
          </a:ln>
        </p:spPr>
        <p:txBody>
          <a:bodyPr spcFirstLastPara="1" wrap="square" lIns="91425" tIns="91425" rIns="91425" bIns="91425" anchor="t" anchorCtr="0">
            <a:spAutoFit/>
          </a:bodyPr>
          <a:lstStyle/>
          <a:p>
            <a:pPr marL="457200" lvl="0" indent="-361950" algn="l" rtl="0">
              <a:lnSpc>
                <a:spcPct val="114000"/>
              </a:lnSpc>
              <a:spcBef>
                <a:spcPts val="400"/>
              </a:spcBef>
              <a:spcAft>
                <a:spcPts val="0"/>
              </a:spcAft>
              <a:buClr>
                <a:schemeClr val="dk1"/>
              </a:buClr>
              <a:buSzPts val="2100"/>
              <a:buChar char="▸"/>
            </a:pPr>
            <a:r>
              <a:rPr lang="en" sz="2100" dirty="0">
                <a:solidFill>
                  <a:schemeClr val="dk1"/>
                </a:solidFill>
                <a:latin typeface="Source Sans Pro"/>
                <a:ea typeface="Source Sans Pro"/>
                <a:cs typeface="Source Sans Pro"/>
                <a:sym typeface="Source Sans Pro"/>
              </a:rPr>
              <a:t>Things affected by climate change, e.g. mapping crops, assessing species distributions, predicting energy supply</a:t>
            </a:r>
            <a:endParaRPr dirty="0"/>
          </a:p>
        </p:txBody>
      </p:sp>
      <p:sp>
        <p:nvSpPr>
          <p:cNvPr id="1297" name="Google Shape;1297;p147"/>
          <p:cNvSpPr txBox="1"/>
          <p:nvPr/>
        </p:nvSpPr>
        <p:spPr>
          <a:xfrm>
            <a:off x="601200" y="2777838"/>
            <a:ext cx="8420100" cy="144248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Clr>
                <a:schemeClr val="dk1"/>
              </a:buClr>
              <a:buSzPts val="1100"/>
              <a:buFont typeface="Arial"/>
              <a:buNone/>
            </a:pPr>
            <a:r>
              <a:rPr lang="en" sz="2100" dirty="0">
                <a:solidFill>
                  <a:schemeClr val="dk1"/>
                </a:solidFill>
                <a:latin typeface="Source Sans Pro"/>
                <a:ea typeface="Source Sans Pro"/>
                <a:cs typeface="Source Sans Pro"/>
                <a:sym typeface="Source Sans Pro"/>
              </a:rPr>
              <a:t>Strategies include:</a:t>
            </a:r>
            <a:endParaRPr sz="2100" dirty="0">
              <a:solidFill>
                <a:schemeClr val="dk1"/>
              </a:solidFill>
              <a:latin typeface="Source Sans Pro"/>
              <a:ea typeface="Source Sans Pro"/>
              <a:cs typeface="Source Sans Pro"/>
              <a:sym typeface="Source Sans Pro"/>
            </a:endParaRPr>
          </a:p>
          <a:p>
            <a:pPr marL="457200" lvl="0" indent="-361950" algn="l" rtl="0">
              <a:lnSpc>
                <a:spcPct val="114000"/>
              </a:lnSpc>
              <a:spcBef>
                <a:spcPts val="1200"/>
              </a:spcBef>
              <a:spcAft>
                <a:spcPts val="0"/>
              </a:spcAft>
              <a:buClr>
                <a:schemeClr val="dk1"/>
              </a:buClr>
              <a:buSzPts val="2100"/>
              <a:buChar char="▸"/>
            </a:pPr>
            <a:r>
              <a:rPr lang="en" sz="2100" dirty="0">
                <a:solidFill>
                  <a:schemeClr val="dk1"/>
                </a:solidFill>
                <a:latin typeface="Source Sans Pro"/>
                <a:ea typeface="Source Sans Pro"/>
                <a:cs typeface="Source Sans Pro"/>
                <a:sym typeface="Source Sans Pro"/>
              </a:rPr>
              <a:t>Physics-informed models that generalize better to new regimes 	           </a:t>
            </a:r>
            <a:r>
              <a:rPr lang="en" sz="1800" dirty="0">
                <a:solidFill>
                  <a:schemeClr val="dk1"/>
                </a:solidFill>
                <a:latin typeface="Source Sans Pro"/>
                <a:ea typeface="Source Sans Pro"/>
                <a:cs typeface="Source Sans Pro"/>
                <a:sym typeface="Source Sans Pro"/>
              </a:rPr>
              <a:t>(see also tutorial section: “Research challenges: Physics-informed &amp; robust ML”)</a:t>
            </a:r>
            <a:endParaRPr dirty="0"/>
          </a:p>
        </p:txBody>
      </p:sp>
      <p:sp>
        <p:nvSpPr>
          <p:cNvPr id="1298" name="Google Shape;1298;p147"/>
          <p:cNvSpPr txBox="1"/>
          <p:nvPr/>
        </p:nvSpPr>
        <p:spPr>
          <a:xfrm>
            <a:off x="614848" y="4026093"/>
            <a:ext cx="7337100" cy="507900"/>
          </a:xfrm>
          <a:prstGeom prst="rect">
            <a:avLst/>
          </a:prstGeom>
          <a:noFill/>
          <a:ln>
            <a:noFill/>
          </a:ln>
        </p:spPr>
        <p:txBody>
          <a:bodyPr spcFirstLastPara="1" wrap="square" lIns="91425" tIns="91425" rIns="91425" bIns="91425" anchor="t" anchorCtr="0">
            <a:spAutoFit/>
          </a:bodyPr>
          <a:lstStyle/>
          <a:p>
            <a:pPr marL="457200" lvl="0" indent="-361950" algn="l" rtl="0">
              <a:lnSpc>
                <a:spcPct val="114000"/>
              </a:lnSpc>
              <a:spcBef>
                <a:spcPts val="400"/>
              </a:spcBef>
              <a:spcAft>
                <a:spcPts val="0"/>
              </a:spcAft>
              <a:buClr>
                <a:schemeClr val="dk1"/>
              </a:buClr>
              <a:buSzPts val="2100"/>
              <a:buChar char="▸"/>
            </a:pPr>
            <a:r>
              <a:rPr lang="en" sz="2100" dirty="0">
                <a:solidFill>
                  <a:schemeClr val="dk1"/>
                </a:solidFill>
                <a:latin typeface="Source Sans Pro"/>
                <a:ea typeface="Source Sans Pro"/>
                <a:cs typeface="Source Sans Pro"/>
                <a:sym typeface="Source Sans Pro"/>
              </a:rPr>
              <a:t>Synthetic data from physics-based simulations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48"/>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Generalization from limited data</a:t>
            </a:r>
            <a:endParaRPr/>
          </a:p>
        </p:txBody>
      </p:sp>
      <p:sp>
        <p:nvSpPr>
          <p:cNvPr id="1305" name="Google Shape;1305;p148"/>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6" name="Google Shape;1306;p148"/>
          <p:cNvSpPr txBox="1">
            <a:spLocks noGrp="1"/>
          </p:cNvSpPr>
          <p:nvPr>
            <p:ph type="body" idx="1"/>
          </p:nvPr>
        </p:nvSpPr>
        <p:spPr>
          <a:xfrm>
            <a:off x="628500" y="9179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Contexts include:</a:t>
            </a:r>
            <a:endParaRPr sz="2100">
              <a:solidFill>
                <a:schemeClr val="dk1"/>
              </a:solidFill>
            </a:endParaRPr>
          </a:p>
          <a:p>
            <a:pPr marL="457200" lvl="0" indent="-358775" algn="l" rtl="0">
              <a:spcBef>
                <a:spcPts val="1200"/>
              </a:spcBef>
              <a:spcAft>
                <a:spcPts val="0"/>
              </a:spcAft>
              <a:buSzPts val="2050"/>
              <a:buChar char="▸"/>
            </a:pPr>
            <a:r>
              <a:rPr lang="en" sz="2100">
                <a:solidFill>
                  <a:schemeClr val="dk1"/>
                </a:solidFill>
              </a:rPr>
              <a:t>Long-tailed data distributions, e.g. identifying species from photos</a:t>
            </a:r>
            <a:endParaRPr sz="2100">
              <a:solidFill>
                <a:schemeClr val="dk1"/>
              </a:solidFill>
            </a:endParaRPr>
          </a:p>
          <a:p>
            <a:pPr marL="0" lvl="0" indent="0" algn="l" rtl="0">
              <a:spcBef>
                <a:spcPts val="400"/>
              </a:spcBef>
              <a:spcAft>
                <a:spcPts val="0"/>
              </a:spcAft>
              <a:buNone/>
            </a:pPr>
            <a:endParaRPr sz="2100">
              <a:solidFill>
                <a:schemeClr val="dk1"/>
              </a:solidFill>
            </a:endParaRPr>
          </a:p>
          <a:p>
            <a:pPr marL="0" lvl="0" indent="0" algn="l" rtl="0">
              <a:spcBef>
                <a:spcPts val="1200"/>
              </a:spcBef>
              <a:spcAft>
                <a:spcPts val="0"/>
              </a:spcAft>
              <a:buNone/>
            </a:pPr>
            <a:r>
              <a:rPr lang="en" sz="2100">
                <a:solidFill>
                  <a:schemeClr val="dk1"/>
                </a:solidFill>
              </a:rPr>
              <a:t> </a:t>
            </a:r>
            <a:endParaRPr sz="21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307" name="Google Shape;1307;p148"/>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78</a:t>
            </a:fld>
            <a:endParaRPr>
              <a:latin typeface="Source Sans Pro"/>
              <a:ea typeface="Source Sans Pro"/>
              <a:cs typeface="Source Sans Pro"/>
              <a:sym typeface="Source Sans Pro"/>
            </a:endParaRPr>
          </a:p>
        </p:txBody>
      </p:sp>
      <p:sp>
        <p:nvSpPr>
          <p:cNvPr id="1308" name="Google Shape;1308;p148"/>
          <p:cNvSpPr txBox="1"/>
          <p:nvPr/>
        </p:nvSpPr>
        <p:spPr>
          <a:xfrm>
            <a:off x="614102" y="1795811"/>
            <a:ext cx="7888500" cy="507900"/>
          </a:xfrm>
          <a:prstGeom prst="rect">
            <a:avLst/>
          </a:prstGeom>
          <a:noFill/>
          <a:ln>
            <a:noFill/>
          </a:ln>
        </p:spPr>
        <p:txBody>
          <a:bodyPr spcFirstLastPara="1" wrap="square" lIns="91425" tIns="91425" rIns="91425" bIns="91425" anchor="t" anchorCtr="0">
            <a:spAutoFit/>
          </a:bodyPr>
          <a:lstStyle/>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Rare or extreme events, e.g. predicting wildfires or hurricanes</a:t>
            </a:r>
            <a:endParaRPr/>
          </a:p>
        </p:txBody>
      </p:sp>
      <p:sp>
        <p:nvSpPr>
          <p:cNvPr id="1309" name="Google Shape;1309;p148"/>
          <p:cNvSpPr txBox="1"/>
          <p:nvPr/>
        </p:nvSpPr>
        <p:spPr>
          <a:xfrm>
            <a:off x="614852" y="2374700"/>
            <a:ext cx="8229000" cy="1030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Clr>
                <a:schemeClr val="dk1"/>
              </a:buClr>
              <a:buSzPts val="1100"/>
              <a:buFont typeface="Arial"/>
              <a:buNone/>
            </a:pPr>
            <a:r>
              <a:rPr lang="en" sz="2100">
                <a:solidFill>
                  <a:schemeClr val="dk1"/>
                </a:solidFill>
                <a:latin typeface="Source Sans Pro"/>
                <a:ea typeface="Source Sans Pro"/>
                <a:cs typeface="Source Sans Pro"/>
                <a:sym typeface="Source Sans Pro"/>
              </a:rPr>
              <a:t>Strategies include:</a:t>
            </a:r>
            <a:endParaRPr sz="2100">
              <a:solidFill>
                <a:schemeClr val="dk1"/>
              </a:solidFill>
              <a:latin typeface="Source Sans Pro"/>
              <a:ea typeface="Source Sans Pro"/>
              <a:cs typeface="Source Sans Pro"/>
              <a:sym typeface="Source Sans Pro"/>
            </a:endParaRPr>
          </a:p>
          <a:p>
            <a:pPr marL="457200" lvl="0" indent="-361950" algn="l" rtl="0">
              <a:lnSpc>
                <a:spcPct val="114000"/>
              </a:lnSpc>
              <a:spcBef>
                <a:spcPts val="12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Algorithms designed to learn from imbalanced/few-shot data</a:t>
            </a:r>
            <a:endParaRPr/>
          </a:p>
        </p:txBody>
      </p:sp>
      <p:sp>
        <p:nvSpPr>
          <p:cNvPr id="1310" name="Google Shape;1310;p148"/>
          <p:cNvSpPr txBox="1"/>
          <p:nvPr/>
        </p:nvSpPr>
        <p:spPr>
          <a:xfrm>
            <a:off x="614561" y="3300550"/>
            <a:ext cx="8120400" cy="507900"/>
          </a:xfrm>
          <a:prstGeom prst="rect">
            <a:avLst/>
          </a:prstGeom>
          <a:noFill/>
          <a:ln>
            <a:noFill/>
          </a:ln>
        </p:spPr>
        <p:txBody>
          <a:bodyPr spcFirstLastPara="1" wrap="square" lIns="91425" tIns="91425" rIns="91425" bIns="91425" anchor="t" anchorCtr="0">
            <a:spAutoFit/>
          </a:bodyPr>
          <a:lstStyle/>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Unsupervised or self-supervised algorithms for anomaly detection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49"/>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Generalization from limited data</a:t>
            </a:r>
            <a:endParaRPr/>
          </a:p>
        </p:txBody>
      </p:sp>
      <p:sp>
        <p:nvSpPr>
          <p:cNvPr id="1317" name="Google Shape;1317;p149"/>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8" name="Google Shape;1318;p149"/>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79</a:t>
            </a:fld>
            <a:endParaRPr>
              <a:latin typeface="Source Sans Pro"/>
              <a:ea typeface="Source Sans Pro"/>
              <a:cs typeface="Source Sans Pro"/>
              <a:sym typeface="Source Sans Pro"/>
            </a:endParaRPr>
          </a:p>
        </p:txBody>
      </p:sp>
      <p:sp>
        <p:nvSpPr>
          <p:cNvPr id="1319" name="Google Shape;1319;p149"/>
          <p:cNvSpPr/>
          <p:nvPr/>
        </p:nvSpPr>
        <p:spPr>
          <a:xfrm>
            <a:off x="173200" y="1621718"/>
            <a:ext cx="455400" cy="156000"/>
          </a:xfrm>
          <a:prstGeom prst="rightArrow">
            <a:avLst>
              <a:gd name="adj1" fmla="val 50000"/>
              <a:gd name="adj2" fmla="val 50000"/>
            </a:avLst>
          </a:prstGeom>
          <a:solidFill>
            <a:srgbClr val="0070C0"/>
          </a:solid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49"/>
          <p:cNvSpPr/>
          <p:nvPr/>
        </p:nvSpPr>
        <p:spPr>
          <a:xfrm>
            <a:off x="173200" y="3127517"/>
            <a:ext cx="455400" cy="156000"/>
          </a:xfrm>
          <a:prstGeom prst="rightArrow">
            <a:avLst>
              <a:gd name="adj1" fmla="val 50000"/>
              <a:gd name="adj2" fmla="val 50000"/>
            </a:avLst>
          </a:prstGeom>
          <a:solidFill>
            <a:srgbClr val="0070C0"/>
          </a:solid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49"/>
          <p:cNvSpPr txBox="1">
            <a:spLocks noGrp="1"/>
          </p:cNvSpPr>
          <p:nvPr>
            <p:ph type="body" idx="1"/>
          </p:nvPr>
        </p:nvSpPr>
        <p:spPr>
          <a:xfrm>
            <a:off x="628500" y="9179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Contexts include:</a:t>
            </a:r>
            <a:endParaRPr sz="2100">
              <a:solidFill>
                <a:schemeClr val="dk1"/>
              </a:solidFill>
            </a:endParaRPr>
          </a:p>
          <a:p>
            <a:pPr marL="457200" lvl="0" indent="-358775" algn="l" rtl="0">
              <a:spcBef>
                <a:spcPts val="1200"/>
              </a:spcBef>
              <a:spcAft>
                <a:spcPts val="0"/>
              </a:spcAft>
              <a:buSzPts val="2050"/>
              <a:buChar char="▸"/>
            </a:pPr>
            <a:r>
              <a:rPr lang="en" sz="2100">
                <a:solidFill>
                  <a:schemeClr val="dk1"/>
                </a:solidFill>
              </a:rPr>
              <a:t>Long-tailed data distributions, e.g. identifying species from photos</a:t>
            </a:r>
            <a:endParaRPr sz="2100">
              <a:solidFill>
                <a:schemeClr val="dk1"/>
              </a:solidFill>
            </a:endParaRPr>
          </a:p>
          <a:p>
            <a:pPr marL="0" lvl="0" indent="0" algn="l" rtl="0">
              <a:spcBef>
                <a:spcPts val="400"/>
              </a:spcBef>
              <a:spcAft>
                <a:spcPts val="0"/>
              </a:spcAft>
              <a:buNone/>
            </a:pPr>
            <a:endParaRPr sz="2100">
              <a:solidFill>
                <a:schemeClr val="dk1"/>
              </a:solidFill>
            </a:endParaRPr>
          </a:p>
          <a:p>
            <a:pPr marL="0" lvl="0" indent="0" algn="l" rtl="0">
              <a:spcBef>
                <a:spcPts val="1200"/>
              </a:spcBef>
              <a:spcAft>
                <a:spcPts val="0"/>
              </a:spcAft>
              <a:buNone/>
            </a:pPr>
            <a:r>
              <a:rPr lang="en" sz="2100">
                <a:solidFill>
                  <a:schemeClr val="dk1"/>
                </a:solidFill>
              </a:rPr>
              <a:t> </a:t>
            </a:r>
            <a:endParaRPr sz="21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322" name="Google Shape;1322;p149"/>
          <p:cNvSpPr txBox="1"/>
          <p:nvPr/>
        </p:nvSpPr>
        <p:spPr>
          <a:xfrm>
            <a:off x="614102" y="1795811"/>
            <a:ext cx="7888500" cy="507900"/>
          </a:xfrm>
          <a:prstGeom prst="rect">
            <a:avLst/>
          </a:prstGeom>
          <a:noFill/>
          <a:ln>
            <a:noFill/>
          </a:ln>
        </p:spPr>
        <p:txBody>
          <a:bodyPr spcFirstLastPara="1" wrap="square" lIns="91425" tIns="91425" rIns="91425" bIns="91425" anchor="t" anchorCtr="0">
            <a:spAutoFit/>
          </a:bodyPr>
          <a:lstStyle/>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Rare or extreme events, e.g. predicting wildfires or hurricanes</a:t>
            </a:r>
            <a:endParaRPr/>
          </a:p>
        </p:txBody>
      </p:sp>
      <p:sp>
        <p:nvSpPr>
          <p:cNvPr id="1323" name="Google Shape;1323;p149"/>
          <p:cNvSpPr txBox="1"/>
          <p:nvPr/>
        </p:nvSpPr>
        <p:spPr>
          <a:xfrm>
            <a:off x="614852" y="2374700"/>
            <a:ext cx="8229000" cy="1030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None/>
            </a:pPr>
            <a:r>
              <a:rPr lang="en" sz="2100">
                <a:solidFill>
                  <a:schemeClr val="dk1"/>
                </a:solidFill>
                <a:latin typeface="Source Sans Pro"/>
                <a:ea typeface="Source Sans Pro"/>
                <a:cs typeface="Source Sans Pro"/>
                <a:sym typeface="Source Sans Pro"/>
              </a:rPr>
              <a:t>Strategies include:</a:t>
            </a:r>
            <a:endParaRPr sz="2100">
              <a:solidFill>
                <a:schemeClr val="dk1"/>
              </a:solidFill>
              <a:latin typeface="Source Sans Pro"/>
              <a:ea typeface="Source Sans Pro"/>
              <a:cs typeface="Source Sans Pro"/>
              <a:sym typeface="Source Sans Pro"/>
            </a:endParaRPr>
          </a:p>
          <a:p>
            <a:pPr marL="457200" lvl="0" indent="-361950" algn="l" rtl="0">
              <a:lnSpc>
                <a:spcPct val="114000"/>
              </a:lnSpc>
              <a:spcBef>
                <a:spcPts val="12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Algorithms designed to learn from imbalanced/few-shot data</a:t>
            </a:r>
            <a:endParaRPr/>
          </a:p>
        </p:txBody>
      </p:sp>
      <p:sp>
        <p:nvSpPr>
          <p:cNvPr id="1324" name="Google Shape;1324;p149"/>
          <p:cNvSpPr txBox="1"/>
          <p:nvPr/>
        </p:nvSpPr>
        <p:spPr>
          <a:xfrm>
            <a:off x="614561" y="3300550"/>
            <a:ext cx="8120400" cy="507900"/>
          </a:xfrm>
          <a:prstGeom prst="rect">
            <a:avLst/>
          </a:prstGeom>
          <a:noFill/>
          <a:ln>
            <a:noFill/>
          </a:ln>
        </p:spPr>
        <p:txBody>
          <a:bodyPr spcFirstLastPara="1" wrap="square" lIns="91425" tIns="91425" rIns="91425" bIns="91425" anchor="t" anchorCtr="0">
            <a:spAutoFit/>
          </a:bodyPr>
          <a:lstStyle/>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Unsupervised or self-supervised algorithms for anomaly detection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6"/>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Approaches to addressing climate change</a:t>
            </a:r>
            <a:endParaRPr/>
          </a:p>
        </p:txBody>
      </p:sp>
      <p:sp>
        <p:nvSpPr>
          <p:cNvPr id="444" name="Google Shape;444;p76"/>
          <p:cNvSpPr txBox="1">
            <a:spLocks noGrp="1"/>
          </p:cNvSpPr>
          <p:nvPr>
            <p:ph type="body" idx="1"/>
          </p:nvPr>
        </p:nvSpPr>
        <p:spPr>
          <a:xfrm>
            <a:off x="311700" y="972900"/>
            <a:ext cx="78549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solidFill>
                  <a:schemeClr val="dk1"/>
                </a:solidFill>
              </a:rPr>
              <a:t>Axes of action</a:t>
            </a:r>
            <a:endParaRPr>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Climate science:</a:t>
            </a:r>
            <a:r>
              <a:rPr lang="en">
                <a:solidFill>
                  <a:schemeClr val="dk1"/>
                </a:solidFill>
              </a:rPr>
              <a:t> Understanding and predicting climate change</a:t>
            </a:r>
            <a:endParaRPr b="1">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Mitigation:</a:t>
            </a:r>
            <a:r>
              <a:rPr lang="en">
                <a:solidFill>
                  <a:schemeClr val="dk1"/>
                </a:solidFill>
              </a:rPr>
              <a:t> Reducing or preventing greenhouse gas emissions</a:t>
            </a:r>
            <a:endParaRPr b="1">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Adaptation: </a:t>
            </a:r>
            <a:r>
              <a:rPr lang="en">
                <a:solidFill>
                  <a:schemeClr val="dk1"/>
                </a:solidFill>
              </a:rPr>
              <a:t>Responding to the effects of a changing climate</a:t>
            </a:r>
            <a:endParaRPr b="1">
              <a:solidFill>
                <a:schemeClr val="dk1"/>
              </a:solidFill>
            </a:endParaRPr>
          </a:p>
          <a:p>
            <a:pPr marL="0" lvl="0" indent="0" algn="l" rtl="0">
              <a:lnSpc>
                <a:spcPct val="115000"/>
              </a:lnSpc>
              <a:spcBef>
                <a:spcPts val="1000"/>
              </a:spcBef>
              <a:spcAft>
                <a:spcPts val="0"/>
              </a:spcAft>
              <a:buNone/>
            </a:pPr>
            <a:r>
              <a:rPr lang="en">
                <a:solidFill>
                  <a:schemeClr val="dk1"/>
                </a:solidFill>
              </a:rPr>
              <a:t>Important frameworks</a:t>
            </a:r>
            <a:endParaRPr>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Climate justice:</a:t>
            </a:r>
            <a:r>
              <a:rPr lang="en">
                <a:solidFill>
                  <a:schemeClr val="dk1"/>
                </a:solidFill>
              </a:rPr>
              <a:t> An equity-centered approach to climate change</a:t>
            </a:r>
            <a:endParaRPr>
              <a:solidFill>
                <a:schemeClr val="dk1"/>
              </a:solidFill>
            </a:endParaRPr>
          </a:p>
          <a:p>
            <a:pPr marL="457200" lvl="0" indent="-361950" algn="l" rtl="0">
              <a:lnSpc>
                <a:spcPct val="115000"/>
              </a:lnSpc>
              <a:spcBef>
                <a:spcPts val="0"/>
              </a:spcBef>
              <a:spcAft>
                <a:spcPts val="0"/>
              </a:spcAft>
              <a:buClr>
                <a:schemeClr val="dk1"/>
              </a:buClr>
              <a:buSzPts val="2100"/>
              <a:buChar char="▸"/>
            </a:pPr>
            <a:r>
              <a:rPr lang="en" b="1">
                <a:solidFill>
                  <a:schemeClr val="dk1"/>
                </a:solidFill>
              </a:rPr>
              <a:t>Co-benefits:</a:t>
            </a:r>
            <a:r>
              <a:rPr lang="en">
                <a:solidFill>
                  <a:schemeClr val="dk1"/>
                </a:solidFill>
              </a:rPr>
              <a:t> Explicitly considering linkages between climate action and other UN Sustainable Development Goals (SDGs)</a:t>
            </a:r>
            <a:endParaRPr>
              <a:solidFill>
                <a:schemeClr val="dk1"/>
              </a:solidFill>
            </a:endParaRPr>
          </a:p>
        </p:txBody>
      </p:sp>
      <p:sp>
        <p:nvSpPr>
          <p:cNvPr id="445" name="Google Shape;445;p76"/>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8</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Effect transition="in" filter="fade">
                                      <p:cBhvr>
                                        <p:cTn id="7" dur="1"/>
                                        <p:tgtEl>
                                          <p:spTgt spid="4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
                                            <p:txEl>
                                              <p:pRg st="1" end="1"/>
                                            </p:txEl>
                                          </p:spTgt>
                                        </p:tgtEl>
                                        <p:attrNameLst>
                                          <p:attrName>style.visibility</p:attrName>
                                        </p:attrNameLst>
                                      </p:cBhvr>
                                      <p:to>
                                        <p:strVal val="visible"/>
                                      </p:to>
                                    </p:set>
                                    <p:animEffect transition="in" filter="fade">
                                      <p:cBhvr>
                                        <p:cTn id="12" dur="1"/>
                                        <p:tgtEl>
                                          <p:spTgt spid="4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
                                            <p:txEl>
                                              <p:pRg st="2" end="2"/>
                                            </p:txEl>
                                          </p:spTgt>
                                        </p:tgtEl>
                                        <p:attrNameLst>
                                          <p:attrName>style.visibility</p:attrName>
                                        </p:attrNameLst>
                                      </p:cBhvr>
                                      <p:to>
                                        <p:strVal val="visible"/>
                                      </p:to>
                                    </p:set>
                                    <p:animEffect transition="in" filter="fade">
                                      <p:cBhvr>
                                        <p:cTn id="17" dur="1"/>
                                        <p:tgtEl>
                                          <p:spTgt spid="4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4">
                                            <p:txEl>
                                              <p:pRg st="3" end="3"/>
                                            </p:txEl>
                                          </p:spTgt>
                                        </p:tgtEl>
                                        <p:attrNameLst>
                                          <p:attrName>style.visibility</p:attrName>
                                        </p:attrNameLst>
                                      </p:cBhvr>
                                      <p:to>
                                        <p:strVal val="visible"/>
                                      </p:to>
                                    </p:set>
                                    <p:animEffect transition="in" filter="fade">
                                      <p:cBhvr>
                                        <p:cTn id="22" dur="1"/>
                                        <p:tgtEl>
                                          <p:spTgt spid="4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4">
                                            <p:txEl>
                                              <p:pRg st="4" end="4"/>
                                            </p:txEl>
                                          </p:spTgt>
                                        </p:tgtEl>
                                        <p:attrNameLst>
                                          <p:attrName>style.visibility</p:attrName>
                                        </p:attrNameLst>
                                      </p:cBhvr>
                                      <p:to>
                                        <p:strVal val="visible"/>
                                      </p:to>
                                    </p:set>
                                    <p:animEffect transition="in" filter="fade">
                                      <p:cBhvr>
                                        <p:cTn id="27" dur="1"/>
                                        <p:tgtEl>
                                          <p:spTgt spid="4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4">
                                            <p:txEl>
                                              <p:pRg st="5" end="5"/>
                                            </p:txEl>
                                          </p:spTgt>
                                        </p:tgtEl>
                                        <p:attrNameLst>
                                          <p:attrName>style.visibility</p:attrName>
                                        </p:attrNameLst>
                                      </p:cBhvr>
                                      <p:to>
                                        <p:strVal val="visible"/>
                                      </p:to>
                                    </p:set>
                                    <p:animEffect transition="in" filter="fade">
                                      <p:cBhvr>
                                        <p:cTn id="32" dur="1"/>
                                        <p:tgtEl>
                                          <p:spTgt spid="4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4">
                                            <p:txEl>
                                              <p:pRg st="6" end="6"/>
                                            </p:txEl>
                                          </p:spTgt>
                                        </p:tgtEl>
                                        <p:attrNameLst>
                                          <p:attrName>style.visibility</p:attrName>
                                        </p:attrNameLst>
                                      </p:cBhvr>
                                      <p:to>
                                        <p:strVal val="visible"/>
                                      </p:to>
                                    </p:set>
                                    <p:animEffect transition="in" filter="fade">
                                      <p:cBhvr>
                                        <p:cTn id="37" dur="1"/>
                                        <p:tgtEl>
                                          <p:spTgt spid="4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50"/>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Example: Data from citizen science observations</a:t>
            </a:r>
            <a:endParaRPr/>
          </a:p>
        </p:txBody>
      </p:sp>
      <p:sp>
        <p:nvSpPr>
          <p:cNvPr id="1331" name="Google Shape;1331;p150"/>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2" name="Google Shape;1332;p150"/>
          <p:cNvSpPr txBox="1">
            <a:spLocks noGrp="1"/>
          </p:cNvSpPr>
          <p:nvPr>
            <p:ph type="body" idx="1"/>
          </p:nvPr>
        </p:nvSpPr>
        <p:spPr>
          <a:xfrm>
            <a:off x="628500" y="8417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dirty="0" err="1">
                <a:solidFill>
                  <a:schemeClr val="dk1"/>
                </a:solidFill>
              </a:rPr>
              <a:t>iNaturalist</a:t>
            </a:r>
            <a:r>
              <a:rPr lang="en" sz="2100" dirty="0">
                <a:solidFill>
                  <a:schemeClr val="dk1"/>
                </a:solidFill>
              </a:rPr>
              <a:t> dataset: citizen-science observations of animals, plants, etc. used to assess changing biodiversity, labeled by domain experts</a:t>
            </a:r>
            <a:endParaRPr sz="2100" dirty="0">
              <a:solidFill>
                <a:schemeClr val="dk1"/>
              </a:solidFill>
            </a:endParaRPr>
          </a:p>
          <a:p>
            <a:pPr marL="0" lvl="0" indent="0" algn="l" rtl="0">
              <a:spcBef>
                <a:spcPts val="1200"/>
              </a:spcBef>
              <a:spcAft>
                <a:spcPts val="0"/>
              </a:spcAft>
              <a:buClr>
                <a:schemeClr val="dk1"/>
              </a:buClr>
              <a:buSzPts val="1100"/>
              <a:buFont typeface="Arial"/>
              <a:buNone/>
            </a:pPr>
            <a:endParaRPr sz="2100" dirty="0">
              <a:solidFill>
                <a:schemeClr val="dk1"/>
              </a:solidFill>
            </a:endParaRPr>
          </a:p>
          <a:p>
            <a:pPr marL="0" lvl="0" indent="0" algn="l" rtl="0">
              <a:spcBef>
                <a:spcPts val="1200"/>
              </a:spcBef>
              <a:spcAft>
                <a:spcPts val="0"/>
              </a:spcAft>
              <a:buNone/>
            </a:pPr>
            <a:endParaRPr sz="2100" dirty="0">
              <a:solidFill>
                <a:schemeClr val="dk1"/>
              </a:solidFill>
            </a:endParaRPr>
          </a:p>
          <a:p>
            <a:pPr marL="0" lvl="0" indent="0" algn="l" rtl="0">
              <a:spcBef>
                <a:spcPts val="1200"/>
              </a:spcBef>
              <a:spcAft>
                <a:spcPts val="1200"/>
              </a:spcAft>
              <a:buNone/>
            </a:pPr>
            <a:endParaRPr sz="2050" dirty="0">
              <a:solidFill>
                <a:schemeClr val="dk1"/>
              </a:solidFill>
            </a:endParaRPr>
          </a:p>
        </p:txBody>
      </p:sp>
      <p:pic>
        <p:nvPicPr>
          <p:cNvPr id="1333" name="Google Shape;1333;p150"/>
          <p:cNvPicPr preferRelativeResize="0"/>
          <p:nvPr/>
        </p:nvPicPr>
        <p:blipFill>
          <a:blip r:embed="rId3">
            <a:alphaModFix/>
          </a:blip>
          <a:stretch>
            <a:fillRect/>
          </a:stretch>
        </p:blipFill>
        <p:spPr>
          <a:xfrm>
            <a:off x="3817725" y="1685700"/>
            <a:ext cx="5078874" cy="2588550"/>
          </a:xfrm>
          <a:prstGeom prst="rect">
            <a:avLst/>
          </a:prstGeom>
          <a:noFill/>
          <a:ln>
            <a:noFill/>
          </a:ln>
        </p:spPr>
      </p:pic>
      <p:sp>
        <p:nvSpPr>
          <p:cNvPr id="1334" name="Google Shape;1334;p150"/>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80</a:t>
            </a:fld>
            <a:endParaRPr>
              <a:latin typeface="Source Sans Pro"/>
              <a:ea typeface="Source Sans Pro"/>
              <a:cs typeface="Source Sans Pro"/>
              <a:sym typeface="Source Sans Pro"/>
            </a:endParaRPr>
          </a:p>
        </p:txBody>
      </p:sp>
      <p:sp>
        <p:nvSpPr>
          <p:cNvPr id="1335" name="Google Shape;1335;p150"/>
          <p:cNvSpPr txBox="1"/>
          <p:nvPr/>
        </p:nvSpPr>
        <p:spPr>
          <a:xfrm>
            <a:off x="625200" y="4654221"/>
            <a:ext cx="8952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G. Van Horn et al., "The iNaturalist species classification and detection dataset," CVPR 2018.</a:t>
            </a:r>
            <a:endParaRPr sz="1100">
              <a:latin typeface="Source Sans Pro"/>
              <a:ea typeface="Source Sans Pro"/>
              <a:cs typeface="Source Sans Pro"/>
              <a:sym typeface="Source Sans Pro"/>
            </a:endParaRPr>
          </a:p>
        </p:txBody>
      </p:sp>
      <p:sp>
        <p:nvSpPr>
          <p:cNvPr id="1336" name="Google Shape;1336;p150"/>
          <p:cNvSpPr txBox="1"/>
          <p:nvPr/>
        </p:nvSpPr>
        <p:spPr>
          <a:xfrm>
            <a:off x="628500" y="2855709"/>
            <a:ext cx="8324400" cy="2017445"/>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None/>
            </a:pPr>
            <a:r>
              <a:rPr lang="en" sz="2100" dirty="0">
                <a:solidFill>
                  <a:schemeClr val="dk1"/>
                </a:solidFill>
                <a:latin typeface="Source Sans Pro"/>
                <a:ea typeface="Source Sans Pro"/>
                <a:cs typeface="Source Sans Pro"/>
                <a:sym typeface="Source Sans Pro"/>
              </a:rPr>
              <a:t>Long tails in distribution 					      from rare or rarely     			  		               observed species</a:t>
            </a:r>
            <a:endParaRPr sz="2100" dirty="0">
              <a:solidFill>
                <a:schemeClr val="dk1"/>
              </a:solidFill>
              <a:latin typeface="Source Sans Pro"/>
              <a:ea typeface="Source Sans Pro"/>
              <a:cs typeface="Source Sans Pro"/>
              <a:sym typeface="Source Sans Pro"/>
            </a:endParaRPr>
          </a:p>
          <a:p>
            <a:pPr marL="0" lvl="0" indent="0" algn="l" rtl="0">
              <a:lnSpc>
                <a:spcPct val="114000"/>
              </a:lnSpc>
              <a:spcBef>
                <a:spcPts val="1200"/>
              </a:spcBef>
              <a:spcAft>
                <a:spcPts val="1200"/>
              </a:spcAft>
              <a:buClr>
                <a:schemeClr val="dk1"/>
              </a:buClr>
              <a:buSzPts val="1100"/>
              <a:buFont typeface="Arial"/>
              <a:buNone/>
            </a:pPr>
            <a:r>
              <a:rPr lang="en" sz="2100" dirty="0">
                <a:solidFill>
                  <a:schemeClr val="dk1"/>
                </a:solidFill>
                <a:latin typeface="Source Sans Pro"/>
                <a:ea typeface="Source Sans Pro"/>
                <a:cs typeface="Source Sans Pro"/>
                <a:sym typeface="Source Sans Pro"/>
              </a:rPr>
              <a:t>Benchmark for highly imbalanced visual classification &amp; localization</a:t>
            </a:r>
            <a:endParaRPr sz="2100" dirty="0">
              <a:solidFill>
                <a:schemeClr val="dk1"/>
              </a:solidFill>
              <a:latin typeface="Source Sans Pro"/>
              <a:ea typeface="Source Sans Pro"/>
              <a:cs typeface="Source Sans Pro"/>
              <a:sym typeface="Source Sans Pro"/>
            </a:endParaRPr>
          </a:p>
        </p:txBody>
      </p:sp>
      <p:sp>
        <p:nvSpPr>
          <p:cNvPr id="1337" name="Google Shape;1337;p150"/>
          <p:cNvSpPr txBox="1"/>
          <p:nvPr/>
        </p:nvSpPr>
        <p:spPr>
          <a:xfrm>
            <a:off x="628500" y="1661840"/>
            <a:ext cx="8515500" cy="1495123"/>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1200"/>
              </a:spcAft>
              <a:buClr>
                <a:schemeClr val="dk1"/>
              </a:buClr>
              <a:buSzPts val="1100"/>
              <a:buFont typeface="Arial"/>
              <a:buNone/>
            </a:pPr>
            <a:r>
              <a:rPr lang="en" sz="2100" dirty="0">
                <a:solidFill>
                  <a:schemeClr val="dk1"/>
                </a:solidFill>
                <a:latin typeface="Source Sans Pro"/>
                <a:ea typeface="Source Sans Pro"/>
                <a:cs typeface="Source Sans Pro"/>
                <a:sym typeface="Source Sans Pro"/>
              </a:rPr>
              <a:t>Fine-grained classification:					    859,000 images, 5,000 						   classes, many very similar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51"/>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Generalization from limited data</a:t>
            </a:r>
            <a:endParaRPr/>
          </a:p>
        </p:txBody>
      </p:sp>
      <p:sp>
        <p:nvSpPr>
          <p:cNvPr id="1344" name="Google Shape;1344;p151"/>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5" name="Google Shape;1345;p151"/>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81</a:t>
            </a:fld>
            <a:endParaRPr>
              <a:latin typeface="Source Sans Pro"/>
              <a:ea typeface="Source Sans Pro"/>
              <a:cs typeface="Source Sans Pro"/>
              <a:sym typeface="Source Sans Pro"/>
            </a:endParaRPr>
          </a:p>
        </p:txBody>
      </p:sp>
      <p:sp>
        <p:nvSpPr>
          <p:cNvPr id="1346" name="Google Shape;1346;p151"/>
          <p:cNvSpPr/>
          <p:nvPr/>
        </p:nvSpPr>
        <p:spPr>
          <a:xfrm>
            <a:off x="173200" y="2033129"/>
            <a:ext cx="455400" cy="156000"/>
          </a:xfrm>
          <a:prstGeom prst="rightArrow">
            <a:avLst>
              <a:gd name="adj1" fmla="val 50000"/>
              <a:gd name="adj2" fmla="val 50000"/>
            </a:avLst>
          </a:prstGeom>
          <a:solidFill>
            <a:srgbClr val="0070C0"/>
          </a:solid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1"/>
          <p:cNvSpPr/>
          <p:nvPr/>
        </p:nvSpPr>
        <p:spPr>
          <a:xfrm>
            <a:off x="173200" y="3544615"/>
            <a:ext cx="455400" cy="156000"/>
          </a:xfrm>
          <a:prstGeom prst="rightArrow">
            <a:avLst>
              <a:gd name="adj1" fmla="val 50000"/>
              <a:gd name="adj2" fmla="val 50000"/>
            </a:avLst>
          </a:prstGeom>
          <a:solidFill>
            <a:srgbClr val="0070C0"/>
          </a:solid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1"/>
          <p:cNvSpPr txBox="1">
            <a:spLocks noGrp="1"/>
          </p:cNvSpPr>
          <p:nvPr>
            <p:ph type="body" idx="1"/>
          </p:nvPr>
        </p:nvSpPr>
        <p:spPr>
          <a:xfrm>
            <a:off x="628500" y="917997"/>
            <a:ext cx="8515500" cy="38601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Contexts include:</a:t>
            </a:r>
            <a:endParaRPr sz="2100">
              <a:solidFill>
                <a:schemeClr val="dk1"/>
              </a:solidFill>
            </a:endParaRPr>
          </a:p>
          <a:p>
            <a:pPr marL="457200" lvl="0" indent="-358775" algn="l" rtl="0">
              <a:spcBef>
                <a:spcPts val="1200"/>
              </a:spcBef>
              <a:spcAft>
                <a:spcPts val="0"/>
              </a:spcAft>
              <a:buSzPts val="2050"/>
              <a:buChar char="▸"/>
            </a:pPr>
            <a:r>
              <a:rPr lang="en" sz="2100">
                <a:solidFill>
                  <a:schemeClr val="dk1"/>
                </a:solidFill>
              </a:rPr>
              <a:t>Long-tailed data distributions, e.g. identifying species from photos</a:t>
            </a:r>
            <a:endParaRPr sz="2100">
              <a:solidFill>
                <a:schemeClr val="dk1"/>
              </a:solidFill>
            </a:endParaRPr>
          </a:p>
          <a:p>
            <a:pPr marL="0" lvl="0" indent="0" algn="l" rtl="0">
              <a:spcBef>
                <a:spcPts val="400"/>
              </a:spcBef>
              <a:spcAft>
                <a:spcPts val="0"/>
              </a:spcAft>
              <a:buNone/>
            </a:pPr>
            <a:endParaRPr sz="2100">
              <a:solidFill>
                <a:schemeClr val="dk1"/>
              </a:solidFill>
            </a:endParaRPr>
          </a:p>
          <a:p>
            <a:pPr marL="0" lvl="0" indent="0" algn="l" rtl="0">
              <a:spcBef>
                <a:spcPts val="1200"/>
              </a:spcBef>
              <a:spcAft>
                <a:spcPts val="0"/>
              </a:spcAft>
              <a:buNone/>
            </a:pPr>
            <a:r>
              <a:rPr lang="en" sz="2100">
                <a:solidFill>
                  <a:schemeClr val="dk1"/>
                </a:solidFill>
              </a:rPr>
              <a:t> </a:t>
            </a:r>
            <a:endParaRPr sz="21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349" name="Google Shape;1349;p151"/>
          <p:cNvSpPr txBox="1"/>
          <p:nvPr/>
        </p:nvSpPr>
        <p:spPr>
          <a:xfrm>
            <a:off x="614102" y="1795811"/>
            <a:ext cx="7888500" cy="507900"/>
          </a:xfrm>
          <a:prstGeom prst="rect">
            <a:avLst/>
          </a:prstGeom>
          <a:noFill/>
          <a:ln>
            <a:noFill/>
          </a:ln>
        </p:spPr>
        <p:txBody>
          <a:bodyPr spcFirstLastPara="1" wrap="square" lIns="91425" tIns="91425" rIns="91425" bIns="91425" anchor="t" anchorCtr="0">
            <a:spAutoFit/>
          </a:bodyPr>
          <a:lstStyle/>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Rare or extreme events, e.g. predicting wildfires or hurricanes</a:t>
            </a:r>
            <a:endParaRPr/>
          </a:p>
        </p:txBody>
      </p:sp>
      <p:sp>
        <p:nvSpPr>
          <p:cNvPr id="1350" name="Google Shape;1350;p151"/>
          <p:cNvSpPr txBox="1"/>
          <p:nvPr/>
        </p:nvSpPr>
        <p:spPr>
          <a:xfrm>
            <a:off x="614852" y="2374700"/>
            <a:ext cx="8229000" cy="1030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None/>
            </a:pPr>
            <a:r>
              <a:rPr lang="en" sz="2100">
                <a:solidFill>
                  <a:schemeClr val="dk1"/>
                </a:solidFill>
                <a:latin typeface="Source Sans Pro"/>
                <a:ea typeface="Source Sans Pro"/>
                <a:cs typeface="Source Sans Pro"/>
                <a:sym typeface="Source Sans Pro"/>
              </a:rPr>
              <a:t>Strategies include:</a:t>
            </a:r>
            <a:endParaRPr sz="2100">
              <a:solidFill>
                <a:schemeClr val="dk1"/>
              </a:solidFill>
              <a:latin typeface="Source Sans Pro"/>
              <a:ea typeface="Source Sans Pro"/>
              <a:cs typeface="Source Sans Pro"/>
              <a:sym typeface="Source Sans Pro"/>
            </a:endParaRPr>
          </a:p>
          <a:p>
            <a:pPr marL="457200" lvl="0" indent="-361950" algn="l" rtl="0">
              <a:lnSpc>
                <a:spcPct val="114000"/>
              </a:lnSpc>
              <a:spcBef>
                <a:spcPts val="12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Algorithms designed to learn from imbalanced/few-shot data</a:t>
            </a:r>
            <a:endParaRPr/>
          </a:p>
        </p:txBody>
      </p:sp>
      <p:sp>
        <p:nvSpPr>
          <p:cNvPr id="1351" name="Google Shape;1351;p151"/>
          <p:cNvSpPr txBox="1"/>
          <p:nvPr/>
        </p:nvSpPr>
        <p:spPr>
          <a:xfrm>
            <a:off x="614561" y="3300550"/>
            <a:ext cx="8120400" cy="507900"/>
          </a:xfrm>
          <a:prstGeom prst="rect">
            <a:avLst/>
          </a:prstGeom>
          <a:noFill/>
          <a:ln>
            <a:noFill/>
          </a:ln>
        </p:spPr>
        <p:txBody>
          <a:bodyPr spcFirstLastPara="1" wrap="square" lIns="91425" tIns="91425" rIns="91425" bIns="91425" anchor="t" anchorCtr="0">
            <a:spAutoFit/>
          </a:bodyPr>
          <a:lstStyle/>
          <a:p>
            <a:pPr marL="457200" lvl="0" indent="-361950" algn="l" rtl="0">
              <a:lnSpc>
                <a:spcPct val="114000"/>
              </a:lnSpc>
              <a:spcBef>
                <a:spcPts val="400"/>
              </a:spcBef>
              <a:spcAft>
                <a:spcPts val="0"/>
              </a:spcAft>
              <a:buClr>
                <a:schemeClr val="dk1"/>
              </a:buClr>
              <a:buSzPts val="2100"/>
              <a:buChar char="▸"/>
            </a:pPr>
            <a:r>
              <a:rPr lang="en" sz="2100">
                <a:solidFill>
                  <a:schemeClr val="dk1"/>
                </a:solidFill>
                <a:latin typeface="Source Sans Pro"/>
                <a:ea typeface="Source Sans Pro"/>
                <a:cs typeface="Source Sans Pro"/>
                <a:sym typeface="Source Sans Pro"/>
              </a:rPr>
              <a:t>Unsupervised or self-supervised algorithms for anomaly detection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52"/>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Example: Detecting avalanches using VAEs</a:t>
            </a:r>
            <a:endParaRPr/>
          </a:p>
        </p:txBody>
      </p:sp>
      <p:sp>
        <p:nvSpPr>
          <p:cNvPr id="1358" name="Google Shape;1358;p152"/>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9" name="Google Shape;1359;p152"/>
          <p:cNvSpPr txBox="1">
            <a:spLocks noGrp="1"/>
          </p:cNvSpPr>
          <p:nvPr>
            <p:ph type="body" idx="1"/>
          </p:nvPr>
        </p:nvSpPr>
        <p:spPr>
          <a:xfrm>
            <a:off x="628500" y="803413"/>
            <a:ext cx="8515500" cy="3860100"/>
          </a:xfrm>
          <a:prstGeom prst="rect">
            <a:avLst/>
          </a:prstGeom>
        </p:spPr>
        <p:txBody>
          <a:bodyPr spcFirstLastPara="1" wrap="square" lIns="68575" tIns="34275" rIns="68575" bIns="34275" anchor="t" anchorCtr="0">
            <a:noAutofit/>
          </a:bodyPr>
          <a:lstStyle/>
          <a:p>
            <a:pPr marL="0" lvl="0" indent="0" algn="l" rtl="0">
              <a:lnSpc>
                <a:spcPct val="100000"/>
              </a:lnSpc>
              <a:spcBef>
                <a:spcPts val="400"/>
              </a:spcBef>
              <a:spcAft>
                <a:spcPts val="0"/>
              </a:spcAft>
              <a:buNone/>
            </a:pPr>
            <a:r>
              <a:rPr lang="en" sz="2100">
                <a:solidFill>
                  <a:schemeClr val="dk1"/>
                </a:solidFill>
              </a:rPr>
              <a:t>Avalanches are rare events, so few annotated images of them</a:t>
            </a:r>
            <a:endParaRPr sz="2100">
              <a:solidFill>
                <a:schemeClr val="dk1"/>
              </a:solidFill>
            </a:endParaRPr>
          </a:p>
          <a:p>
            <a:pPr marL="0" lvl="0" indent="0" algn="l" rtl="0">
              <a:spcBef>
                <a:spcPts val="1200"/>
              </a:spcBef>
              <a:spcAft>
                <a:spcPts val="1200"/>
              </a:spcAft>
              <a:buNone/>
            </a:pPr>
            <a:endParaRPr sz="2050">
              <a:solidFill>
                <a:schemeClr val="dk1"/>
              </a:solidFill>
            </a:endParaRPr>
          </a:p>
        </p:txBody>
      </p:sp>
      <p:pic>
        <p:nvPicPr>
          <p:cNvPr id="1360" name="Google Shape;1360;p152"/>
          <p:cNvPicPr preferRelativeResize="0"/>
          <p:nvPr/>
        </p:nvPicPr>
        <p:blipFill>
          <a:blip r:embed="rId3">
            <a:alphaModFix/>
          </a:blip>
          <a:stretch>
            <a:fillRect/>
          </a:stretch>
        </p:blipFill>
        <p:spPr>
          <a:xfrm>
            <a:off x="1380037" y="1643750"/>
            <a:ext cx="6383924" cy="3001400"/>
          </a:xfrm>
          <a:prstGeom prst="rect">
            <a:avLst/>
          </a:prstGeom>
          <a:noFill/>
          <a:ln>
            <a:noFill/>
          </a:ln>
        </p:spPr>
      </p:pic>
      <p:sp>
        <p:nvSpPr>
          <p:cNvPr id="1361" name="Google Shape;1361;p152"/>
          <p:cNvSpPr txBox="1"/>
          <p:nvPr/>
        </p:nvSpPr>
        <p:spPr>
          <a:xfrm>
            <a:off x="628500" y="4542425"/>
            <a:ext cx="8186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S. Sinha et al, "Detecting avalanche deposits using variational autoencoder on sentinel-1 satellite imagery," Tackling Climate Change with Machine Learning workshop at NeurIPS 2019.</a:t>
            </a:r>
            <a:endParaRPr sz="1100">
              <a:latin typeface="Source Sans Pro"/>
              <a:ea typeface="Source Sans Pro"/>
              <a:cs typeface="Source Sans Pro"/>
              <a:sym typeface="Source Sans Pro"/>
            </a:endParaRPr>
          </a:p>
        </p:txBody>
      </p:sp>
      <p:sp>
        <p:nvSpPr>
          <p:cNvPr id="1362" name="Google Shape;1362;p152"/>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82</a:t>
            </a:fld>
            <a:endParaRPr>
              <a:latin typeface="Source Sans Pro"/>
              <a:ea typeface="Source Sans Pro"/>
              <a:cs typeface="Source Sans Pro"/>
              <a:sym typeface="Source Sans Pro"/>
            </a:endParaRPr>
          </a:p>
        </p:txBody>
      </p:sp>
      <p:sp>
        <p:nvSpPr>
          <p:cNvPr id="1363" name="Google Shape;1363;p152"/>
          <p:cNvSpPr txBox="1"/>
          <p:nvPr/>
        </p:nvSpPr>
        <p:spPr>
          <a:xfrm>
            <a:off x="628500" y="727225"/>
            <a:ext cx="8405700" cy="9852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Clr>
                <a:schemeClr val="dk1"/>
              </a:buClr>
              <a:buSzPts val="1100"/>
              <a:buFont typeface="Arial"/>
              <a:buNone/>
            </a:pPr>
            <a:r>
              <a:rPr lang="en" sz="2100">
                <a:solidFill>
                  <a:schemeClr val="dk1"/>
                </a:solidFill>
                <a:latin typeface="Source Sans Pro"/>
                <a:ea typeface="Source Sans Pro"/>
                <a:cs typeface="Source Sans Pro"/>
                <a:sym typeface="Source Sans Pro"/>
              </a:rPr>
              <a:t> </a:t>
            </a:r>
            <a:endParaRPr sz="2100">
              <a:solidFill>
                <a:schemeClr val="dk1"/>
              </a:solidFill>
              <a:latin typeface="Source Sans Pro"/>
              <a:ea typeface="Source Sans Pro"/>
              <a:cs typeface="Source Sans Pro"/>
              <a:sym typeface="Source Sans Pro"/>
            </a:endParaRPr>
          </a:p>
          <a:p>
            <a:pPr marL="0" lvl="0" indent="0" algn="l" rtl="0">
              <a:spcBef>
                <a:spcPts val="1200"/>
              </a:spcBef>
              <a:spcAft>
                <a:spcPts val="1200"/>
              </a:spcAft>
              <a:buClr>
                <a:schemeClr val="dk1"/>
              </a:buClr>
              <a:buSzPts val="1100"/>
              <a:buFont typeface="Arial"/>
              <a:buNone/>
            </a:pPr>
            <a:r>
              <a:rPr lang="en" sz="2100">
                <a:solidFill>
                  <a:schemeClr val="dk1"/>
                </a:solidFill>
                <a:latin typeface="Source Sans Pro"/>
                <a:ea typeface="Source Sans Pro"/>
                <a:cs typeface="Source Sans Pro"/>
                <a:sym typeface="Source Sans Pro"/>
              </a:rPr>
              <a:t>Can use VAE reconstruction error to find anomalies, often avalanches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53"/>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Causality and ML</a:t>
            </a:r>
            <a:endParaRPr/>
          </a:p>
        </p:txBody>
      </p:sp>
      <p:sp>
        <p:nvSpPr>
          <p:cNvPr id="1370" name="Google Shape;1370;p153"/>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1" name="Google Shape;1371;p153"/>
          <p:cNvSpPr txBox="1">
            <a:spLocks noGrp="1"/>
          </p:cNvSpPr>
          <p:nvPr>
            <p:ph type="body" idx="1"/>
          </p:nvPr>
        </p:nvSpPr>
        <p:spPr>
          <a:xfrm>
            <a:off x="476100" y="917997"/>
            <a:ext cx="8515500" cy="3860100"/>
          </a:xfrm>
          <a:prstGeom prst="rect">
            <a:avLst/>
          </a:prstGeom>
        </p:spPr>
        <p:txBody>
          <a:bodyPr spcFirstLastPara="1" wrap="square" lIns="68575" tIns="34275" rIns="68575" bIns="34275" anchor="t" anchorCtr="0">
            <a:noAutofit/>
          </a:bodyPr>
          <a:lstStyle/>
          <a:p>
            <a:pPr marL="0" lvl="0" indent="0" algn="l" rtl="0">
              <a:lnSpc>
                <a:spcPct val="100000"/>
              </a:lnSpc>
              <a:spcBef>
                <a:spcPts val="400"/>
              </a:spcBef>
              <a:spcAft>
                <a:spcPts val="0"/>
              </a:spcAft>
              <a:buNone/>
            </a:pPr>
            <a:r>
              <a:rPr lang="en" sz="1900">
                <a:solidFill>
                  <a:schemeClr val="dk1"/>
                </a:solidFill>
              </a:rPr>
              <a:t>In complicated physical systems, e.g. climate &amp; weather models</a:t>
            </a:r>
            <a:endParaRPr sz="1900">
              <a:solidFill>
                <a:schemeClr val="dk1"/>
              </a:solidFill>
            </a:endParaRPr>
          </a:p>
          <a:p>
            <a:pPr marL="457200" lvl="0" indent="-349250" algn="l" rtl="0">
              <a:spcBef>
                <a:spcPts val="1200"/>
              </a:spcBef>
              <a:spcAft>
                <a:spcPts val="0"/>
              </a:spcAft>
              <a:buClr>
                <a:schemeClr val="dk1"/>
              </a:buClr>
              <a:buSzPts val="1900"/>
              <a:buChar char="▸"/>
            </a:pPr>
            <a:r>
              <a:rPr lang="en" sz="1900">
                <a:solidFill>
                  <a:schemeClr val="dk1"/>
                </a:solidFill>
              </a:rPr>
              <a:t>Identifying causal relations between variables, e.g. teleconnections</a:t>
            </a:r>
            <a:endParaRPr sz="1900">
              <a:solidFill>
                <a:schemeClr val="dk1"/>
              </a:solidFill>
            </a:endParaRPr>
          </a:p>
          <a:p>
            <a:pPr marL="457200" lvl="0" indent="-349250" algn="l" rtl="0">
              <a:spcBef>
                <a:spcPts val="0"/>
              </a:spcBef>
              <a:spcAft>
                <a:spcPts val="0"/>
              </a:spcAft>
              <a:buSzPts val="1900"/>
              <a:buChar char="▸"/>
            </a:pPr>
            <a:r>
              <a:rPr lang="en" sz="1900">
                <a:solidFill>
                  <a:schemeClr val="dk1"/>
                </a:solidFill>
              </a:rPr>
              <a:t>Attributing causes to rare/extreme events</a:t>
            </a:r>
            <a:endParaRPr sz="1900">
              <a:solidFill>
                <a:schemeClr val="dk1"/>
              </a:solidFill>
            </a:endParaRPr>
          </a:p>
          <a:p>
            <a:pPr marL="457200" lvl="0" indent="-349250" algn="l" rtl="0">
              <a:spcBef>
                <a:spcPts val="0"/>
              </a:spcBef>
              <a:spcAft>
                <a:spcPts val="0"/>
              </a:spcAft>
              <a:buClr>
                <a:schemeClr val="dk1"/>
              </a:buClr>
              <a:buSzPts val="1900"/>
              <a:buChar char="▸"/>
            </a:pPr>
            <a:r>
              <a:rPr lang="en" sz="1900">
                <a:solidFill>
                  <a:schemeClr val="dk1"/>
                </a:solidFill>
              </a:rPr>
              <a:t>Assessing the strength of relations in a known causal graph</a:t>
            </a:r>
            <a:endParaRPr sz="1900">
              <a:solidFill>
                <a:schemeClr val="dk1"/>
              </a:solidFill>
            </a:endParaRPr>
          </a:p>
          <a:p>
            <a:pPr marL="0" lvl="0" indent="0" algn="l" rtl="0">
              <a:lnSpc>
                <a:spcPct val="100000"/>
              </a:lnSpc>
              <a:spcBef>
                <a:spcPts val="1200"/>
              </a:spcBef>
              <a:spcAft>
                <a:spcPts val="0"/>
              </a:spcAft>
              <a:buNone/>
            </a:pPr>
            <a:r>
              <a:rPr lang="en" sz="1900">
                <a:solidFill>
                  <a:schemeClr val="dk1"/>
                </a:solidFill>
              </a:rPr>
              <a:t>In settings where policy decisions must be made</a:t>
            </a:r>
            <a:endParaRPr sz="1900">
              <a:solidFill>
                <a:schemeClr val="dk1"/>
              </a:solidFill>
            </a:endParaRPr>
          </a:p>
          <a:p>
            <a:pPr marL="457200" lvl="0" indent="-349250" algn="l" rtl="0">
              <a:spcBef>
                <a:spcPts val="1200"/>
              </a:spcBef>
              <a:spcAft>
                <a:spcPts val="0"/>
              </a:spcAft>
              <a:buClr>
                <a:schemeClr val="dk1"/>
              </a:buClr>
              <a:buSzPts val="1900"/>
              <a:buChar char="▸"/>
            </a:pPr>
            <a:r>
              <a:rPr lang="en" sz="1900">
                <a:solidFill>
                  <a:schemeClr val="dk1"/>
                </a:solidFill>
              </a:rPr>
              <a:t>Predicting optimal interventions under known or inferred causal models</a:t>
            </a:r>
            <a:endParaRPr sz="1900">
              <a:solidFill>
                <a:schemeClr val="dk1"/>
              </a:solidFill>
            </a:endParaRPr>
          </a:p>
          <a:p>
            <a:pPr marL="457200" lvl="0" indent="-349250" algn="l" rtl="0">
              <a:spcBef>
                <a:spcPts val="0"/>
              </a:spcBef>
              <a:spcAft>
                <a:spcPts val="0"/>
              </a:spcAft>
              <a:buClr>
                <a:schemeClr val="dk1"/>
              </a:buClr>
              <a:buSzPts val="1900"/>
              <a:buChar char="▸"/>
            </a:pPr>
            <a:r>
              <a:rPr lang="en" sz="1900">
                <a:solidFill>
                  <a:schemeClr val="dk1"/>
                </a:solidFill>
              </a:rPr>
              <a:t>Estimating the causal effect of implemented policies</a:t>
            </a:r>
            <a:endParaRPr sz="1900">
              <a:solidFill>
                <a:schemeClr val="dk1"/>
              </a:solidFill>
            </a:endParaRPr>
          </a:p>
          <a:p>
            <a:pPr marL="0" lvl="0" indent="0" algn="l" rtl="0">
              <a:spcBef>
                <a:spcPts val="1200"/>
              </a:spcBef>
              <a:spcAft>
                <a:spcPts val="0"/>
              </a:spcAft>
              <a:buNone/>
            </a:pPr>
            <a:r>
              <a:rPr lang="en" sz="2000">
                <a:solidFill>
                  <a:schemeClr val="dk1"/>
                </a:solidFill>
              </a:rPr>
              <a:t> </a:t>
            </a:r>
            <a:endParaRPr sz="2000">
              <a:solidFill>
                <a:schemeClr val="dk1"/>
              </a:solidFill>
            </a:endParaRPr>
          </a:p>
          <a:p>
            <a:pPr marL="0" lvl="0" indent="0" algn="l" rtl="0">
              <a:spcBef>
                <a:spcPts val="1200"/>
              </a:spcBef>
              <a:spcAft>
                <a:spcPts val="1200"/>
              </a:spcAft>
              <a:buNone/>
            </a:pPr>
            <a:endParaRPr sz="2000">
              <a:solidFill>
                <a:schemeClr val="dk1"/>
              </a:solidFill>
            </a:endParaRPr>
          </a:p>
        </p:txBody>
      </p:sp>
      <p:sp>
        <p:nvSpPr>
          <p:cNvPr id="1372" name="Google Shape;1372;p153"/>
          <p:cNvSpPr txBox="1"/>
          <p:nvPr/>
        </p:nvSpPr>
        <p:spPr>
          <a:xfrm>
            <a:off x="476100" y="4390025"/>
            <a:ext cx="8692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J. Runge et al., "Inferring causation from time series in Earth system sciences," Nature Communications.</a:t>
            </a:r>
            <a:endParaRPr sz="1100">
              <a:latin typeface="Source Sans Pro"/>
              <a:ea typeface="Source Sans Pro"/>
              <a:cs typeface="Source Sans Pro"/>
              <a:sym typeface="Source Sans Pro"/>
            </a:endParaRPr>
          </a:p>
          <a:p>
            <a:pPr marL="0" lvl="0" indent="0" algn="l" rtl="0">
              <a:spcBef>
                <a:spcPts val="0"/>
              </a:spcBef>
              <a:spcAft>
                <a:spcPts val="0"/>
              </a:spcAft>
              <a:buNone/>
            </a:pPr>
            <a:endParaRPr sz="6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S. Athey. Beyond prediction: "Using big data for policy problems," Science.</a:t>
            </a:r>
            <a:endParaRPr sz="1100">
              <a:latin typeface="Source Sans Pro"/>
              <a:ea typeface="Source Sans Pro"/>
              <a:cs typeface="Source Sans Pro"/>
              <a:sym typeface="Source Sans Pro"/>
            </a:endParaRPr>
          </a:p>
          <a:p>
            <a:pPr marL="0" lvl="0" indent="0" algn="l" rtl="0">
              <a:spcBef>
                <a:spcPts val="0"/>
              </a:spcBef>
              <a:spcAft>
                <a:spcPts val="0"/>
              </a:spcAft>
              <a:buNone/>
            </a:pPr>
            <a:endParaRPr sz="1100">
              <a:latin typeface="Source Sans Pro"/>
              <a:ea typeface="Source Sans Pro"/>
              <a:cs typeface="Source Sans Pro"/>
              <a:sym typeface="Source Sans Pro"/>
            </a:endParaRPr>
          </a:p>
        </p:txBody>
      </p:sp>
      <p:sp>
        <p:nvSpPr>
          <p:cNvPr id="1373" name="Google Shape;1373;p153"/>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83</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pic>
        <p:nvPicPr>
          <p:cNvPr id="1379" name="Google Shape;1379;p154"/>
          <p:cNvPicPr preferRelativeResize="0"/>
          <p:nvPr/>
        </p:nvPicPr>
        <p:blipFill>
          <a:blip r:embed="rId3">
            <a:alphaModFix/>
          </a:blip>
          <a:stretch>
            <a:fillRect/>
          </a:stretch>
        </p:blipFill>
        <p:spPr>
          <a:xfrm>
            <a:off x="5487750" y="1108800"/>
            <a:ext cx="3414302" cy="2371809"/>
          </a:xfrm>
          <a:prstGeom prst="rect">
            <a:avLst/>
          </a:prstGeom>
          <a:noFill/>
          <a:ln>
            <a:noFill/>
          </a:ln>
        </p:spPr>
      </p:pic>
      <p:sp>
        <p:nvSpPr>
          <p:cNvPr id="1380" name="Google Shape;1380;p154"/>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Example: Quantifying aerosol-cloud interactions</a:t>
            </a:r>
            <a:endParaRPr/>
          </a:p>
        </p:txBody>
      </p:sp>
      <p:sp>
        <p:nvSpPr>
          <p:cNvPr id="1381" name="Google Shape;1381;p154"/>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2" name="Google Shape;1382;p154"/>
          <p:cNvSpPr txBox="1">
            <a:spLocks noGrp="1"/>
          </p:cNvSpPr>
          <p:nvPr>
            <p:ph type="body" idx="1"/>
          </p:nvPr>
        </p:nvSpPr>
        <p:spPr>
          <a:xfrm>
            <a:off x="628500" y="918000"/>
            <a:ext cx="5231400" cy="34578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2100">
                <a:solidFill>
                  <a:schemeClr val="dk1"/>
                </a:solidFill>
              </a:rPr>
              <a:t>Clouds affect the climate and are in turn affected by aerosols in the atmosphere</a:t>
            </a:r>
            <a:endParaRPr sz="2100">
              <a:solidFill>
                <a:schemeClr val="dk1"/>
              </a:solidFill>
            </a:endParaRPr>
          </a:p>
          <a:p>
            <a:pPr marL="0" lvl="0" indent="0" algn="l" rtl="0">
              <a:spcBef>
                <a:spcPts val="1200"/>
              </a:spcBef>
              <a:spcAft>
                <a:spcPts val="0"/>
              </a:spcAft>
              <a:buNone/>
            </a:pPr>
            <a:endParaRPr sz="2100">
              <a:solidFill>
                <a:schemeClr val="dk1"/>
              </a:solidFill>
            </a:endParaRPr>
          </a:p>
          <a:p>
            <a:pPr marL="0" lvl="0" indent="0" algn="l" rtl="0">
              <a:spcBef>
                <a:spcPts val="1200"/>
              </a:spcBef>
              <a:spcAft>
                <a:spcPts val="1200"/>
              </a:spcAft>
              <a:buNone/>
            </a:pPr>
            <a:endParaRPr sz="2050">
              <a:solidFill>
                <a:schemeClr val="dk1"/>
              </a:solidFill>
            </a:endParaRPr>
          </a:p>
        </p:txBody>
      </p:sp>
      <p:sp>
        <p:nvSpPr>
          <p:cNvPr id="1383" name="Google Shape;1383;p154"/>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84</a:t>
            </a:fld>
            <a:endParaRPr>
              <a:latin typeface="Source Sans Pro"/>
              <a:ea typeface="Source Sans Pro"/>
              <a:cs typeface="Source Sans Pro"/>
              <a:sym typeface="Source Sans Pro"/>
            </a:endParaRPr>
          </a:p>
        </p:txBody>
      </p:sp>
      <p:sp>
        <p:nvSpPr>
          <p:cNvPr id="1384" name="Google Shape;1384;p154"/>
          <p:cNvSpPr txBox="1"/>
          <p:nvPr/>
        </p:nvSpPr>
        <p:spPr>
          <a:xfrm>
            <a:off x="628500" y="4200950"/>
            <a:ext cx="8186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A. Jesson et al., "Using non-linear causal models to study aerosol-cloud interactions in the southeast Pacific," Tackling Climate Change with Machine Learning workshop at NeurIPS 2021.</a:t>
            </a:r>
            <a:endParaRPr sz="1100">
              <a:latin typeface="Source Sans Pro"/>
              <a:ea typeface="Source Sans Pro"/>
              <a:cs typeface="Source Sans Pro"/>
              <a:sym typeface="Source Sans Pro"/>
            </a:endParaRPr>
          </a:p>
          <a:p>
            <a:pPr marL="0" lvl="0" indent="0" algn="l" rtl="0">
              <a:spcBef>
                <a:spcPts val="0"/>
              </a:spcBef>
              <a:spcAft>
                <a:spcPts val="0"/>
              </a:spcAft>
              <a:buNone/>
            </a:pPr>
            <a:endParaRPr sz="600">
              <a:latin typeface="Source Sans Pro"/>
              <a:ea typeface="Source Sans Pro"/>
              <a:cs typeface="Source Sans Pro"/>
              <a:sym typeface="Source Sans Pro"/>
            </a:endParaRPr>
          </a:p>
          <a:p>
            <a:pPr marL="0" lvl="0" indent="0" algn="l" rtl="0">
              <a:spcBef>
                <a:spcPts val="0"/>
              </a:spcBef>
              <a:spcAft>
                <a:spcPts val="0"/>
              </a:spcAft>
              <a:buNone/>
            </a:pPr>
            <a:r>
              <a:rPr lang="en" sz="1100">
                <a:latin typeface="Source Sans Pro"/>
                <a:ea typeface="Source Sans Pro"/>
                <a:cs typeface="Source Sans Pro"/>
                <a:sym typeface="Source Sans Pro"/>
              </a:rPr>
              <a:t>A. Jesson et al., "Quantifying ignorance in individual-level causal-effect estimates under hidden confounding," ICML 2021.</a:t>
            </a:r>
            <a:endParaRPr sz="1100">
              <a:latin typeface="Source Sans Pro"/>
              <a:ea typeface="Source Sans Pro"/>
              <a:cs typeface="Source Sans Pro"/>
              <a:sym typeface="Source Sans Pro"/>
            </a:endParaRPr>
          </a:p>
        </p:txBody>
      </p:sp>
      <p:sp>
        <p:nvSpPr>
          <p:cNvPr id="1385" name="Google Shape;1385;p154"/>
          <p:cNvSpPr txBox="1"/>
          <p:nvPr/>
        </p:nvSpPr>
        <p:spPr>
          <a:xfrm>
            <a:off x="628500" y="1714346"/>
            <a:ext cx="5322000" cy="16596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Clr>
                <a:schemeClr val="dk1"/>
              </a:buClr>
              <a:buSzPts val="1100"/>
              <a:buFont typeface="Arial"/>
              <a:buNone/>
            </a:pPr>
            <a:r>
              <a:rPr lang="en" sz="2100">
                <a:solidFill>
                  <a:schemeClr val="dk1"/>
                </a:solidFill>
                <a:latin typeface="Source Sans Pro"/>
                <a:ea typeface="Source Sans Pro"/>
                <a:cs typeface="Source Sans Pro"/>
                <a:sym typeface="Source Sans Pro"/>
              </a:rPr>
              <a:t>Causal graph structure for aerosol-cloud interactions is known, but is mediated by     the local environment in unknown ways</a:t>
            </a:r>
            <a:endParaRPr sz="2100">
              <a:solidFill>
                <a:schemeClr val="dk1"/>
              </a:solidFill>
              <a:latin typeface="Source Sans Pro"/>
              <a:ea typeface="Source Sans Pro"/>
              <a:cs typeface="Source Sans Pro"/>
              <a:sym typeface="Source Sans Pro"/>
            </a:endParaRPr>
          </a:p>
          <a:p>
            <a:pPr marL="0" lvl="0" indent="0" algn="l" rtl="0">
              <a:lnSpc>
                <a:spcPct val="114000"/>
              </a:lnSpc>
              <a:spcBef>
                <a:spcPts val="1200"/>
              </a:spcBef>
              <a:spcAft>
                <a:spcPts val="1200"/>
              </a:spcAft>
              <a:buClr>
                <a:schemeClr val="dk1"/>
              </a:buClr>
              <a:buSzPts val="1100"/>
              <a:buFont typeface="Arial"/>
              <a:buNone/>
            </a:pPr>
            <a:endParaRPr/>
          </a:p>
        </p:txBody>
      </p:sp>
      <p:sp>
        <p:nvSpPr>
          <p:cNvPr id="1386" name="Google Shape;1386;p154"/>
          <p:cNvSpPr txBox="1"/>
          <p:nvPr/>
        </p:nvSpPr>
        <p:spPr>
          <a:xfrm>
            <a:off x="628500" y="2923659"/>
            <a:ext cx="5144400" cy="1710566"/>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400"/>
              </a:spcBef>
              <a:spcAft>
                <a:spcPts val="0"/>
              </a:spcAft>
              <a:buClr>
                <a:schemeClr val="dk1"/>
              </a:buClr>
              <a:buSzPts val="1100"/>
              <a:buFont typeface="Arial"/>
              <a:buNone/>
            </a:pPr>
            <a:r>
              <a:rPr lang="en" sz="2100" dirty="0">
                <a:solidFill>
                  <a:schemeClr val="dk1"/>
                </a:solidFill>
                <a:latin typeface="Source Sans Pro"/>
                <a:ea typeface="Source Sans Pro"/>
                <a:cs typeface="Source Sans Pro"/>
                <a:sym typeface="Source Sans Pro"/>
              </a:rPr>
              <a:t>The Quince deep learning-based 	causal-effect estimator can predict the strengths of these causal relations from data</a:t>
            </a:r>
            <a:endParaRPr dirty="0">
              <a:solidFill>
                <a:schemeClr val="dk1"/>
              </a:solidFill>
            </a:endParaRPr>
          </a:p>
          <a:p>
            <a:pPr marL="0" lvl="0" indent="0" algn="l" rtl="0">
              <a:spcBef>
                <a:spcPts val="120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55"/>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Takeaways: Generalization and causality </a:t>
            </a:r>
            <a:endParaRPr/>
          </a:p>
        </p:txBody>
      </p:sp>
      <p:sp>
        <p:nvSpPr>
          <p:cNvPr id="1393" name="Google Shape;1393;p155"/>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4" name="Google Shape;1394;p155"/>
          <p:cNvSpPr txBox="1">
            <a:spLocks noGrp="1"/>
          </p:cNvSpPr>
          <p:nvPr>
            <p:ph type="body" idx="1"/>
          </p:nvPr>
        </p:nvSpPr>
        <p:spPr>
          <a:xfrm>
            <a:off x="628500" y="1769821"/>
            <a:ext cx="8174400" cy="3860100"/>
          </a:xfrm>
          <a:prstGeom prst="rect">
            <a:avLst/>
          </a:prstGeom>
        </p:spPr>
        <p:txBody>
          <a:bodyPr spcFirstLastPara="1" wrap="square" lIns="68575" tIns="34275" rIns="68575" bIns="34275" anchor="t" anchorCtr="0">
            <a:noAutofit/>
          </a:bodyPr>
          <a:lstStyle/>
          <a:p>
            <a:pPr marL="0" lvl="0" indent="0" algn="l" rtl="0">
              <a:lnSpc>
                <a:spcPct val="100000"/>
              </a:lnSpc>
              <a:spcBef>
                <a:spcPts val="400"/>
              </a:spcBef>
              <a:spcAft>
                <a:spcPts val="0"/>
              </a:spcAft>
              <a:buNone/>
            </a:pPr>
            <a:r>
              <a:rPr lang="en" sz="2100">
                <a:solidFill>
                  <a:schemeClr val="dk1"/>
                </a:solidFill>
              </a:rPr>
              <a:t>Generalization-related challenges can arise from </a:t>
            </a:r>
            <a:r>
              <a:rPr lang="en" sz="2100" b="1">
                <a:solidFill>
                  <a:schemeClr val="dk1"/>
                </a:solidFill>
              </a:rPr>
              <a:t>geographic variation</a:t>
            </a:r>
            <a:r>
              <a:rPr lang="en" sz="2100">
                <a:solidFill>
                  <a:schemeClr val="dk1"/>
                </a:solidFill>
              </a:rPr>
              <a:t>, </a:t>
            </a:r>
            <a:r>
              <a:rPr lang="en" sz="2100" b="1">
                <a:solidFill>
                  <a:schemeClr val="dk1"/>
                </a:solidFill>
              </a:rPr>
              <a:t>nonstationarity</a:t>
            </a:r>
            <a:r>
              <a:rPr lang="en" sz="2100">
                <a:solidFill>
                  <a:schemeClr val="dk1"/>
                </a:solidFill>
              </a:rPr>
              <a:t>, and </a:t>
            </a:r>
            <a:r>
              <a:rPr lang="en" sz="2100" b="1">
                <a:solidFill>
                  <a:schemeClr val="dk1"/>
                </a:solidFill>
              </a:rPr>
              <a:t>imbalanced data </a:t>
            </a:r>
            <a:r>
              <a:rPr lang="en" sz="2100">
                <a:solidFill>
                  <a:schemeClr val="dk1"/>
                </a:solidFill>
              </a:rPr>
              <a:t>or</a:t>
            </a:r>
            <a:r>
              <a:rPr lang="en" sz="2100" b="1">
                <a:solidFill>
                  <a:schemeClr val="dk1"/>
                </a:solidFill>
              </a:rPr>
              <a:t> rare events</a:t>
            </a:r>
            <a:endParaRPr sz="2100" b="1">
              <a:solidFill>
                <a:schemeClr val="dk1"/>
              </a:solidFill>
            </a:endParaRPr>
          </a:p>
          <a:p>
            <a:pPr marL="0" lvl="0" indent="0" algn="l" rtl="0">
              <a:spcBef>
                <a:spcPts val="1200"/>
              </a:spcBef>
              <a:spcAft>
                <a:spcPts val="1200"/>
              </a:spcAft>
              <a:buNone/>
            </a:pPr>
            <a:r>
              <a:rPr lang="en">
                <a:solidFill>
                  <a:schemeClr val="dk1"/>
                </a:solidFill>
              </a:rPr>
              <a:t>Causality-related challenges can arise in </a:t>
            </a:r>
            <a:r>
              <a:rPr lang="en" b="1">
                <a:solidFill>
                  <a:schemeClr val="dk1"/>
                </a:solidFill>
              </a:rPr>
              <a:t>understanding complicated physical systems</a:t>
            </a:r>
            <a:r>
              <a:rPr lang="en">
                <a:solidFill>
                  <a:schemeClr val="dk1"/>
                </a:solidFill>
              </a:rPr>
              <a:t> and in working with </a:t>
            </a:r>
            <a:r>
              <a:rPr lang="en" b="1">
                <a:solidFill>
                  <a:schemeClr val="dk1"/>
                </a:solidFill>
              </a:rPr>
              <a:t>policy interventions</a:t>
            </a:r>
            <a:endParaRPr sz="2050" b="1">
              <a:solidFill>
                <a:schemeClr val="dk1"/>
              </a:solidFill>
            </a:endParaRPr>
          </a:p>
        </p:txBody>
      </p:sp>
      <p:sp>
        <p:nvSpPr>
          <p:cNvPr id="1395" name="Google Shape;1395;p155"/>
          <p:cNvSpPr txBox="1">
            <a:spLocks noGrp="1"/>
          </p:cNvSpPr>
          <p:nvPr>
            <p:ph type="sldNum" idx="12"/>
          </p:nvPr>
        </p:nvSpPr>
        <p:spPr>
          <a:xfrm>
            <a:off x="6976773" y="485420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85</a:t>
            </a:fld>
            <a:endParaRPr>
              <a:latin typeface="Source Sans Pro"/>
              <a:ea typeface="Source Sans Pro"/>
              <a:cs typeface="Source Sans Pro"/>
              <a:sym typeface="Source Sans Pro"/>
            </a:endParaRPr>
          </a:p>
        </p:txBody>
      </p:sp>
      <p:sp>
        <p:nvSpPr>
          <p:cNvPr id="1396" name="Google Shape;1396;p155"/>
          <p:cNvSpPr txBox="1"/>
          <p:nvPr/>
        </p:nvSpPr>
        <p:spPr>
          <a:xfrm>
            <a:off x="628500" y="902725"/>
            <a:ext cx="8065200" cy="8313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1200"/>
              </a:spcAft>
              <a:buClr>
                <a:schemeClr val="dk1"/>
              </a:buClr>
              <a:buSzPts val="1100"/>
              <a:buFont typeface="Arial"/>
              <a:buNone/>
            </a:pPr>
            <a:r>
              <a:rPr lang="en" sz="2100">
                <a:solidFill>
                  <a:schemeClr val="dk1"/>
                </a:solidFill>
                <a:latin typeface="Source Sans Pro"/>
                <a:ea typeface="Source Sans Pro"/>
                <a:cs typeface="Source Sans Pro"/>
                <a:sym typeface="Source Sans Pro"/>
              </a:rPr>
              <a:t>Important climate change applications lead to </a:t>
            </a:r>
            <a:r>
              <a:rPr lang="en" sz="2100" b="1">
                <a:solidFill>
                  <a:schemeClr val="dk1"/>
                </a:solidFill>
                <a:latin typeface="Source Sans Pro"/>
                <a:ea typeface="Source Sans Pro"/>
                <a:cs typeface="Source Sans Pro"/>
                <a:sym typeface="Source Sans Pro"/>
              </a:rPr>
              <a:t>interesting methodological challenges</a:t>
            </a:r>
            <a:r>
              <a:rPr lang="en" sz="2100">
                <a:solidFill>
                  <a:schemeClr val="dk1"/>
                </a:solidFill>
                <a:latin typeface="Source Sans Pro"/>
                <a:ea typeface="Source Sans Pro"/>
                <a:cs typeface="Source Sans Pro"/>
                <a:sym typeface="Source Sans Pro"/>
              </a:rPr>
              <a:t> related to generalization and causality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56"/>
          <p:cNvSpPr/>
          <p:nvPr/>
        </p:nvSpPr>
        <p:spPr>
          <a:xfrm>
            <a:off x="523875" y="3101650"/>
            <a:ext cx="5953800" cy="392700"/>
          </a:xfrm>
          <a:prstGeom prst="rect">
            <a:avLst/>
          </a:prstGeom>
          <a:solidFill>
            <a:srgbClr val="C0D6F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56"/>
          <p:cNvSpPr txBox="1">
            <a:spLocks noGrp="1"/>
          </p:cNvSpPr>
          <p:nvPr>
            <p:ph type="title"/>
          </p:nvPr>
        </p:nvSpPr>
        <p:spPr>
          <a:xfrm>
            <a:off x="0" y="0"/>
            <a:ext cx="9144000"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rgbClr val="0070C0"/>
              </a:buClr>
              <a:buSzPts val="2900"/>
              <a:buFont typeface="Source Sans Pro"/>
              <a:buNone/>
            </a:pPr>
            <a:r>
              <a:rPr lang="en"/>
              <a:t>Tutorial outline</a:t>
            </a:r>
            <a:endParaRPr/>
          </a:p>
        </p:txBody>
      </p:sp>
      <p:sp>
        <p:nvSpPr>
          <p:cNvPr id="1404" name="Google Shape;1404;p156"/>
          <p:cNvSpPr txBox="1"/>
          <p:nvPr/>
        </p:nvSpPr>
        <p:spPr>
          <a:xfrm>
            <a:off x="9438588" y="5005633"/>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5" name="Google Shape;1405;p156"/>
          <p:cNvSpPr txBox="1">
            <a:spLocks noGrp="1"/>
          </p:cNvSpPr>
          <p:nvPr>
            <p:ph type="body" idx="1"/>
          </p:nvPr>
        </p:nvSpPr>
        <p:spPr>
          <a:xfrm>
            <a:off x="628500" y="918000"/>
            <a:ext cx="6348300" cy="3860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dirty="0">
                <a:solidFill>
                  <a:schemeClr val="dk1"/>
                </a:solidFill>
              </a:rPr>
              <a:t>Introduction to climate change</a:t>
            </a:r>
            <a:endParaRPr sz="1800" dirty="0">
              <a:solidFill>
                <a:schemeClr val="dk1"/>
              </a:solidFill>
            </a:endParaRPr>
          </a:p>
          <a:p>
            <a:pPr marL="0" lvl="0" indent="0" algn="l" rtl="0">
              <a:spcBef>
                <a:spcPts val="800"/>
              </a:spcBef>
              <a:spcAft>
                <a:spcPts val="0"/>
              </a:spcAft>
              <a:buNone/>
            </a:pPr>
            <a:r>
              <a:rPr lang="en" sz="1800" dirty="0">
                <a:solidFill>
                  <a:schemeClr val="dk1"/>
                </a:solidFill>
              </a:rPr>
              <a:t>Opportunities for ML in climate action</a:t>
            </a:r>
            <a:endParaRPr sz="1800" dirty="0">
              <a:solidFill>
                <a:schemeClr val="dk1"/>
              </a:solidFill>
            </a:endParaRPr>
          </a:p>
          <a:p>
            <a:pPr marL="0" lvl="0" indent="0" algn="l" rtl="0">
              <a:lnSpc>
                <a:spcPct val="100000"/>
              </a:lnSpc>
              <a:spcBef>
                <a:spcPts val="800"/>
              </a:spcBef>
              <a:spcAft>
                <a:spcPts val="0"/>
              </a:spcAft>
              <a:buNone/>
            </a:pPr>
            <a:r>
              <a:rPr lang="en" sz="1800" dirty="0">
                <a:solidFill>
                  <a:schemeClr val="dk1"/>
                </a:solidFill>
              </a:rPr>
              <a:t>Research challenges</a:t>
            </a:r>
            <a:endParaRPr sz="1800" dirty="0">
              <a:solidFill>
                <a:schemeClr val="dk1"/>
              </a:solidFill>
            </a:endParaRPr>
          </a:p>
          <a:p>
            <a:pPr marL="457200" lvl="0" indent="-342900" algn="l" rtl="0">
              <a:spcBef>
                <a:spcPts val="400"/>
              </a:spcBef>
              <a:spcAft>
                <a:spcPts val="0"/>
              </a:spcAft>
              <a:buClr>
                <a:schemeClr val="dk1"/>
              </a:buClr>
              <a:buSzPts val="1800"/>
              <a:buChar char="▸"/>
            </a:pPr>
            <a:r>
              <a:rPr lang="en" sz="1800" dirty="0">
                <a:solidFill>
                  <a:schemeClr val="dk1"/>
                </a:solidFill>
              </a:rPr>
              <a:t>Physics-informed and robust ML</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Interpretable ML and uncertainty quantification</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Generalization and causality</a:t>
            </a:r>
            <a:endParaRPr sz="1800" dirty="0">
              <a:solidFill>
                <a:schemeClr val="dk1"/>
              </a:solidFill>
            </a:endParaRPr>
          </a:p>
          <a:p>
            <a:pPr marL="0" lvl="0" indent="0" algn="l" rtl="0">
              <a:spcBef>
                <a:spcPts val="800"/>
              </a:spcBef>
              <a:spcAft>
                <a:spcPts val="0"/>
              </a:spcAft>
              <a:buNone/>
            </a:pPr>
            <a:r>
              <a:rPr lang="en" sz="1800" b="1" dirty="0">
                <a:solidFill>
                  <a:schemeClr val="dk1"/>
                </a:solidFill>
              </a:rPr>
              <a:t>Example projects</a:t>
            </a:r>
            <a:endParaRPr sz="1800" b="1" dirty="0">
              <a:solidFill>
                <a:schemeClr val="dk1"/>
              </a:solidFill>
            </a:endParaRPr>
          </a:p>
          <a:p>
            <a:pPr marL="0" lvl="0" indent="0" algn="l" rtl="0">
              <a:spcBef>
                <a:spcPts val="800"/>
              </a:spcBef>
              <a:spcAft>
                <a:spcPts val="0"/>
              </a:spcAft>
              <a:buNone/>
            </a:pPr>
            <a:r>
              <a:rPr lang="en" sz="1800" dirty="0">
                <a:solidFill>
                  <a:schemeClr val="dk1"/>
                </a:solidFill>
              </a:rPr>
              <a:t>Is ML a help or hindrance for climate action?</a:t>
            </a:r>
            <a:endParaRPr sz="1800" dirty="0">
              <a:solidFill>
                <a:schemeClr val="dk1"/>
              </a:solidFill>
            </a:endParaRPr>
          </a:p>
          <a:p>
            <a:pPr marL="0" lvl="0" indent="0" algn="l" rtl="0">
              <a:spcBef>
                <a:spcPts val="800"/>
              </a:spcBef>
              <a:spcAft>
                <a:spcPts val="0"/>
              </a:spcAft>
              <a:buNone/>
            </a:pPr>
            <a:r>
              <a:rPr lang="en" sz="1800" dirty="0">
                <a:solidFill>
                  <a:schemeClr val="dk1"/>
                </a:solidFill>
              </a:rPr>
              <a:t>Considerations for research and deployment</a:t>
            </a:r>
            <a:endParaRPr sz="1800" dirty="0">
              <a:solidFill>
                <a:schemeClr val="dk1"/>
              </a:solidFill>
            </a:endParaRPr>
          </a:p>
          <a:p>
            <a:pPr marL="0" lvl="0" indent="0" algn="l" rtl="0">
              <a:spcBef>
                <a:spcPts val="800"/>
              </a:spcBef>
              <a:spcAft>
                <a:spcPts val="0"/>
              </a:spcAft>
              <a:buNone/>
            </a:pPr>
            <a:r>
              <a:rPr lang="en" sz="1800" dirty="0">
                <a:solidFill>
                  <a:schemeClr val="dk1"/>
                </a:solidFill>
              </a:rPr>
              <a:t>Takeaways and how to get involved</a:t>
            </a:r>
            <a:endParaRPr sz="1800" dirty="0">
              <a:solidFill>
                <a:schemeClr val="dk1"/>
              </a:solidFill>
            </a:endParaRPr>
          </a:p>
          <a:p>
            <a:pPr marL="0" lvl="0" indent="0" algn="l" rtl="0">
              <a:spcBef>
                <a:spcPts val="1200"/>
              </a:spcBef>
              <a:spcAft>
                <a:spcPts val="1200"/>
              </a:spcAft>
              <a:buNone/>
            </a:pPr>
            <a:endParaRPr sz="1800" dirty="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8FB93-168B-E642-9CBC-83C95A77CF80}"/>
              </a:ext>
            </a:extLst>
          </p:cNvPr>
          <p:cNvSpPr>
            <a:spLocks noGrp="1"/>
          </p:cNvSpPr>
          <p:nvPr>
            <p:ph type="title"/>
          </p:nvPr>
        </p:nvSpPr>
        <p:spPr/>
        <p:txBody>
          <a:bodyPr/>
          <a:lstStyle/>
          <a:p>
            <a:r>
              <a:rPr lang="en-US" dirty="0"/>
              <a:t>Opportunities for ML in climate action</a:t>
            </a:r>
          </a:p>
        </p:txBody>
      </p:sp>
      <p:sp>
        <p:nvSpPr>
          <p:cNvPr id="6" name="Text Placeholder 2">
            <a:extLst>
              <a:ext uri="{FF2B5EF4-FFF2-40B4-BE49-F238E27FC236}">
                <a16:creationId xmlns:a16="http://schemas.microsoft.com/office/drawing/2014/main" id="{7FBC0B3C-9E5F-BAC0-E707-22078BDD75CA}"/>
              </a:ext>
            </a:extLst>
          </p:cNvPr>
          <p:cNvSpPr>
            <a:spLocks noGrp="1"/>
          </p:cNvSpPr>
          <p:nvPr>
            <p:ph type="body" idx="1"/>
          </p:nvPr>
        </p:nvSpPr>
        <p:spPr>
          <a:xfrm>
            <a:off x="628499" y="917999"/>
            <a:ext cx="5410161" cy="4007085"/>
          </a:xfrm>
        </p:spPr>
        <p:txBody>
          <a:bodyPr>
            <a:normAutofit/>
          </a:bodyPr>
          <a:lstStyle/>
          <a:p>
            <a:pPr marL="596900" lvl="1" indent="0">
              <a:spcBef>
                <a:spcPts val="0"/>
              </a:spcBef>
              <a:buNone/>
            </a:pPr>
            <a:endParaRPr lang="en-US" sz="500" dirty="0">
              <a:solidFill>
                <a:schemeClr val="tx1"/>
              </a:solidFill>
            </a:endParaRPr>
          </a:p>
          <a:p>
            <a:pPr>
              <a:spcBef>
                <a:spcPts val="0"/>
              </a:spcBef>
            </a:pPr>
            <a:r>
              <a:rPr lang="en-US" dirty="0">
                <a:solidFill>
                  <a:schemeClr val="tx1"/>
                </a:solidFill>
              </a:rPr>
              <a:t>Improving operational efficiency</a:t>
            </a:r>
          </a:p>
          <a:p>
            <a:pPr marL="596900" lvl="1" indent="0">
              <a:spcBef>
                <a:spcPts val="0"/>
              </a:spcBef>
              <a:buNone/>
            </a:pPr>
            <a:r>
              <a:rPr lang="en-US" dirty="0">
                <a:solidFill>
                  <a:schemeClr val="tx1"/>
                </a:solidFill>
              </a:rPr>
              <a:t>e.g. optimizing HVAC control or steel/cement manufacture</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Gathering information</a:t>
            </a:r>
          </a:p>
          <a:p>
            <a:pPr marL="596900" lvl="1" indent="0">
              <a:spcBef>
                <a:spcPts val="0"/>
              </a:spcBef>
              <a:buNone/>
            </a:pPr>
            <a:r>
              <a:rPr lang="en-US" dirty="0">
                <a:solidFill>
                  <a:schemeClr val="tx1"/>
                </a:solidFill>
              </a:rPr>
              <a:t>e.g. estimating carbon stock or parsing financial disclosures</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Forecasting</a:t>
            </a:r>
          </a:p>
          <a:p>
            <a:pPr marL="596900" lvl="1" indent="0">
              <a:spcBef>
                <a:spcPts val="0"/>
              </a:spcBef>
              <a:buNone/>
            </a:pPr>
            <a:r>
              <a:rPr lang="en-US" dirty="0">
                <a:solidFill>
                  <a:schemeClr val="tx1"/>
                </a:solidFill>
              </a:rPr>
              <a:t>e.g. nowcasting electricity supply or predicting demand</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lnSpc>
                <a:spcPct val="110000"/>
              </a:lnSpc>
              <a:spcBef>
                <a:spcPts val="0"/>
              </a:spcBef>
            </a:pPr>
            <a:r>
              <a:rPr lang="en-US" dirty="0">
                <a:solidFill>
                  <a:schemeClr val="tx1"/>
                </a:solidFill>
              </a:rPr>
              <a:t>Speeding up simulations</a:t>
            </a:r>
          </a:p>
          <a:p>
            <a:pPr marL="596900" lvl="1" indent="0">
              <a:lnSpc>
                <a:spcPct val="110000"/>
              </a:lnSpc>
              <a:spcBef>
                <a:spcPts val="0"/>
              </a:spcBef>
              <a:buNone/>
            </a:pPr>
            <a:r>
              <a:rPr lang="en-US" dirty="0">
                <a:solidFill>
                  <a:schemeClr val="tx1"/>
                </a:solidFill>
              </a:rPr>
              <a:t>e.g. emulating parts of climate models or grid planning models</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Accelerating scientific discovery</a:t>
            </a:r>
          </a:p>
          <a:p>
            <a:pPr marL="596900" lvl="1" indent="0">
              <a:spcBef>
                <a:spcPts val="0"/>
              </a:spcBef>
              <a:buNone/>
            </a:pPr>
            <a:r>
              <a:rPr lang="en-US" dirty="0">
                <a:solidFill>
                  <a:schemeClr val="tx1"/>
                </a:solidFill>
              </a:rPr>
              <a:t>e.g. suggesting materials for use in batteries and perovskites</a:t>
            </a:r>
          </a:p>
        </p:txBody>
      </p:sp>
    </p:spTree>
    <p:extLst>
      <p:ext uri="{BB962C8B-B14F-4D97-AF65-F5344CB8AC3E}">
        <p14:creationId xmlns:p14="http://schemas.microsoft.com/office/powerpoint/2010/main" val="40053684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8FB93-168B-E642-9CBC-83C95A77CF80}"/>
              </a:ext>
            </a:extLst>
          </p:cNvPr>
          <p:cNvSpPr>
            <a:spLocks noGrp="1"/>
          </p:cNvSpPr>
          <p:nvPr>
            <p:ph type="title"/>
          </p:nvPr>
        </p:nvSpPr>
        <p:spPr/>
        <p:txBody>
          <a:bodyPr/>
          <a:lstStyle/>
          <a:p>
            <a:r>
              <a:rPr lang="en-US" dirty="0"/>
              <a:t>Opportunities for ML in climate action</a:t>
            </a:r>
          </a:p>
        </p:txBody>
      </p:sp>
      <p:sp>
        <p:nvSpPr>
          <p:cNvPr id="6" name="Text Placeholder 2">
            <a:extLst>
              <a:ext uri="{FF2B5EF4-FFF2-40B4-BE49-F238E27FC236}">
                <a16:creationId xmlns:a16="http://schemas.microsoft.com/office/drawing/2014/main" id="{7FBC0B3C-9E5F-BAC0-E707-22078BDD75CA}"/>
              </a:ext>
            </a:extLst>
          </p:cNvPr>
          <p:cNvSpPr>
            <a:spLocks noGrp="1"/>
          </p:cNvSpPr>
          <p:nvPr>
            <p:ph type="body" idx="1"/>
          </p:nvPr>
        </p:nvSpPr>
        <p:spPr>
          <a:xfrm>
            <a:off x="628499" y="917999"/>
            <a:ext cx="5410161" cy="4007085"/>
          </a:xfrm>
        </p:spPr>
        <p:txBody>
          <a:bodyPr>
            <a:normAutofit/>
          </a:bodyPr>
          <a:lstStyle/>
          <a:p>
            <a:pPr marL="596900" lvl="1" indent="0">
              <a:spcBef>
                <a:spcPts val="0"/>
              </a:spcBef>
              <a:buNone/>
            </a:pPr>
            <a:endParaRPr lang="en-US" sz="500" dirty="0">
              <a:solidFill>
                <a:schemeClr val="tx1"/>
              </a:solidFill>
            </a:endParaRPr>
          </a:p>
          <a:p>
            <a:pPr>
              <a:spcBef>
                <a:spcPts val="0"/>
              </a:spcBef>
            </a:pPr>
            <a:r>
              <a:rPr lang="en-US" dirty="0">
                <a:solidFill>
                  <a:schemeClr val="tx1"/>
                </a:solidFill>
              </a:rPr>
              <a:t>Improving operational efficiency</a:t>
            </a:r>
          </a:p>
          <a:p>
            <a:pPr marL="596900" lvl="1" indent="0">
              <a:spcBef>
                <a:spcPts val="0"/>
              </a:spcBef>
              <a:buNone/>
            </a:pPr>
            <a:r>
              <a:rPr lang="en-US" dirty="0">
                <a:solidFill>
                  <a:schemeClr val="tx1"/>
                </a:solidFill>
              </a:rPr>
              <a:t>e.g. optimizing HVAC control or steel/cement manufacture</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Gathering information</a:t>
            </a:r>
          </a:p>
          <a:p>
            <a:pPr marL="596900" lvl="1" indent="0">
              <a:spcBef>
                <a:spcPts val="0"/>
              </a:spcBef>
              <a:buNone/>
            </a:pPr>
            <a:r>
              <a:rPr lang="en-US" dirty="0">
                <a:solidFill>
                  <a:schemeClr val="tx1"/>
                </a:solidFill>
              </a:rPr>
              <a:t>e.g. estimating carbon stock or parsing financial disclosures</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Forecasting</a:t>
            </a:r>
          </a:p>
          <a:p>
            <a:pPr marL="596900" lvl="1" indent="0">
              <a:spcBef>
                <a:spcPts val="0"/>
              </a:spcBef>
              <a:buNone/>
            </a:pPr>
            <a:r>
              <a:rPr lang="en-US" dirty="0">
                <a:solidFill>
                  <a:schemeClr val="tx1"/>
                </a:solidFill>
              </a:rPr>
              <a:t>e.g. nowcasting electricity supply or predicting demand</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lnSpc>
                <a:spcPct val="110000"/>
              </a:lnSpc>
              <a:spcBef>
                <a:spcPts val="0"/>
              </a:spcBef>
            </a:pPr>
            <a:r>
              <a:rPr lang="en-US" dirty="0">
                <a:solidFill>
                  <a:schemeClr val="tx1"/>
                </a:solidFill>
              </a:rPr>
              <a:t>Speeding up simulations</a:t>
            </a:r>
          </a:p>
          <a:p>
            <a:pPr marL="596900" lvl="1" indent="0">
              <a:lnSpc>
                <a:spcPct val="110000"/>
              </a:lnSpc>
              <a:spcBef>
                <a:spcPts val="0"/>
              </a:spcBef>
              <a:buNone/>
            </a:pPr>
            <a:r>
              <a:rPr lang="en-US" dirty="0">
                <a:solidFill>
                  <a:schemeClr val="tx1"/>
                </a:solidFill>
              </a:rPr>
              <a:t>e.g. emulating parts of climate models or grid planning models</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Accelerating scientific discovery</a:t>
            </a:r>
          </a:p>
          <a:p>
            <a:pPr marL="596900" lvl="1" indent="0">
              <a:spcBef>
                <a:spcPts val="0"/>
              </a:spcBef>
              <a:buNone/>
            </a:pPr>
            <a:r>
              <a:rPr lang="en-US" dirty="0">
                <a:solidFill>
                  <a:schemeClr val="tx1"/>
                </a:solidFill>
              </a:rPr>
              <a:t>e.g. suggesting materials for use in batteries and perovskites</a:t>
            </a:r>
          </a:p>
        </p:txBody>
      </p:sp>
      <p:sp>
        <p:nvSpPr>
          <p:cNvPr id="2" name="Right Arrow 1">
            <a:extLst>
              <a:ext uri="{FF2B5EF4-FFF2-40B4-BE49-F238E27FC236}">
                <a16:creationId xmlns:a16="http://schemas.microsoft.com/office/drawing/2014/main" id="{66C5281F-A183-BB14-025C-8063D24E1CD4}"/>
              </a:ext>
            </a:extLst>
          </p:cNvPr>
          <p:cNvSpPr/>
          <p:nvPr/>
        </p:nvSpPr>
        <p:spPr>
          <a:xfrm rot="10800000">
            <a:off x="6148608" y="1238780"/>
            <a:ext cx="565341" cy="193040"/>
          </a:xfrm>
          <a:prstGeom prst="rightArrow">
            <a:avLst>
              <a:gd name="adj1" fmla="val 50000"/>
              <a:gd name="adj2" fmla="val 951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9202249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B7B7F2-565A-9B4F-927E-B6A76ED6175C}"/>
              </a:ext>
            </a:extLst>
          </p:cNvPr>
          <p:cNvPicPr>
            <a:picLocks noChangeAspect="1"/>
          </p:cNvPicPr>
          <p:nvPr/>
        </p:nvPicPr>
        <p:blipFill>
          <a:blip r:embed="rId3"/>
          <a:stretch>
            <a:fillRect/>
          </a:stretch>
        </p:blipFill>
        <p:spPr>
          <a:xfrm>
            <a:off x="4994518" y="1007976"/>
            <a:ext cx="4039655" cy="1478431"/>
          </a:xfrm>
          <a:prstGeom prst="rect">
            <a:avLst/>
          </a:prstGeom>
        </p:spPr>
      </p:pic>
      <p:sp>
        <p:nvSpPr>
          <p:cNvPr id="6" name="Content Placeholder 3">
            <a:extLst>
              <a:ext uri="{FF2B5EF4-FFF2-40B4-BE49-F238E27FC236}">
                <a16:creationId xmlns:a16="http://schemas.microsoft.com/office/drawing/2014/main" id="{A7EB9381-10A3-BD4B-B1FE-BAB730822A60}"/>
              </a:ext>
            </a:extLst>
          </p:cNvPr>
          <p:cNvSpPr txBox="1">
            <a:spLocks/>
          </p:cNvSpPr>
          <p:nvPr/>
        </p:nvSpPr>
        <p:spPr>
          <a:xfrm>
            <a:off x="628648" y="994172"/>
            <a:ext cx="4638295" cy="2706787"/>
          </a:xfrm>
          <a:prstGeom prst="rect">
            <a:avLst/>
          </a:prstGeom>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Balancing the electrical grid requires solving a nonconvex opt problem, AC Optimal Power Flow</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Exact solutions take too long, so typically grid operators simplify the problem, wasting large amounts of power, especially w/ solar and wind </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Typical DL fails (soft penalty for constraint violation), since even slight infeasibility renders useless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We design a DL approach to approximately solve non-convex optimization problems while satisfying hard constraints</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
        <p:nvSpPr>
          <p:cNvPr id="4" name="Slide Number Placeholder 3">
            <a:extLst>
              <a:ext uri="{FF2B5EF4-FFF2-40B4-BE49-F238E27FC236}">
                <a16:creationId xmlns:a16="http://schemas.microsoft.com/office/drawing/2014/main" id="{990F6CAA-D5D5-5D4F-9C56-190EFE12BBE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89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8" name="Title 1">
            <a:extLst>
              <a:ext uri="{FF2B5EF4-FFF2-40B4-BE49-F238E27FC236}">
                <a16:creationId xmlns:a16="http://schemas.microsoft.com/office/drawing/2014/main" id="{4477A05E-916B-4A43-81D5-E69E24B83369}"/>
              </a:ext>
            </a:extLst>
          </p:cNvPr>
          <p:cNvSpPr txBox="1">
            <a:spLocks/>
          </p:cNvSpPr>
          <p:nvPr/>
        </p:nvSpPr>
        <p:spPr>
          <a:xfrm>
            <a:off x="0" y="1"/>
            <a:ext cx="9144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 typeface="Arial"/>
              <a:buNone/>
              <a:tabLst/>
              <a:defRPr/>
            </a:pPr>
            <a:r>
              <a:rPr kumimoji="0" lang="en-US" sz="2850" b="1" i="0" u="none" strike="noStrike" kern="1200" cap="none" spc="0" normalizeH="0" baseline="0" noProof="0" dirty="0">
                <a:ln>
                  <a:noFill/>
                </a:ln>
                <a:solidFill>
                  <a:srgbClr val="0070C0"/>
                </a:solidFill>
                <a:effectLst/>
                <a:uLnTx/>
                <a:uFillTx/>
                <a:latin typeface="Source Sans Pro" charset="0"/>
                <a:ea typeface="Source Sans Pro" charset="0"/>
                <a:cs typeface="Source Sans Pro" charset="0"/>
                <a:sym typeface="Arial"/>
              </a:rPr>
              <a:t>Constrained deep learning for grid optimization</a:t>
            </a:r>
          </a:p>
        </p:txBody>
      </p:sp>
      <p:pic>
        <p:nvPicPr>
          <p:cNvPr id="2" name="Picture 1">
            <a:extLst>
              <a:ext uri="{FF2B5EF4-FFF2-40B4-BE49-F238E27FC236}">
                <a16:creationId xmlns:a16="http://schemas.microsoft.com/office/drawing/2014/main" id="{4E1F479C-ED54-8D4C-91E2-F7ABD57AB3BA}"/>
              </a:ext>
            </a:extLst>
          </p:cNvPr>
          <p:cNvPicPr>
            <a:picLocks noChangeAspect="1"/>
          </p:cNvPicPr>
          <p:nvPr/>
        </p:nvPicPr>
        <p:blipFill>
          <a:blip r:embed="rId4"/>
          <a:stretch>
            <a:fillRect/>
          </a:stretch>
        </p:blipFill>
        <p:spPr>
          <a:xfrm>
            <a:off x="1815722" y="3700958"/>
            <a:ext cx="1164609" cy="1153251"/>
          </a:xfrm>
          <a:prstGeom prst="rect">
            <a:avLst/>
          </a:prstGeom>
        </p:spPr>
      </p:pic>
      <p:sp>
        <p:nvSpPr>
          <p:cNvPr id="9" name="Content Placeholder 3">
            <a:extLst>
              <a:ext uri="{FF2B5EF4-FFF2-40B4-BE49-F238E27FC236}">
                <a16:creationId xmlns:a16="http://schemas.microsoft.com/office/drawing/2014/main" id="{EEB72789-C583-6F42-A6EC-A8BF50F08495}"/>
              </a:ext>
            </a:extLst>
          </p:cNvPr>
          <p:cNvSpPr txBox="1">
            <a:spLocks/>
          </p:cNvSpPr>
          <p:nvPr/>
        </p:nvSpPr>
        <p:spPr>
          <a:xfrm>
            <a:off x="5369193" y="3338084"/>
            <a:ext cx="4416049" cy="20861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
        <p:nvSpPr>
          <p:cNvPr id="13" name="Content Placeholder 3">
            <a:extLst>
              <a:ext uri="{FF2B5EF4-FFF2-40B4-BE49-F238E27FC236}">
                <a16:creationId xmlns:a16="http://schemas.microsoft.com/office/drawing/2014/main" id="{BD481041-0B93-7B43-9483-B4ABA9AF8612}"/>
              </a:ext>
            </a:extLst>
          </p:cNvPr>
          <p:cNvSpPr txBox="1">
            <a:spLocks/>
          </p:cNvSpPr>
          <p:nvPr/>
        </p:nvSpPr>
        <p:spPr>
          <a:xfrm>
            <a:off x="3405532" y="3814656"/>
            <a:ext cx="4753622" cy="20861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P. </a:t>
            </a:r>
            <a:r>
              <a:rPr kumimoji="0" lang="en-US" sz="15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Donti</a:t>
            </a: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D. Rolnick, Z. Kolter, </a:t>
            </a:r>
            <a:r>
              <a:rPr kumimoji="0" lang="en-US" sz="15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DC3: A learning method for optimization with hard constraints, </a:t>
            </a: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ICLR 2021.</a:t>
            </a: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Tree>
    <p:extLst>
      <p:ext uri="{BB962C8B-B14F-4D97-AF65-F5344CB8AC3E}">
        <p14:creationId xmlns:p14="http://schemas.microsoft.com/office/powerpoint/2010/main" val="246960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7"/>
          <p:cNvSpPr/>
          <p:nvPr/>
        </p:nvSpPr>
        <p:spPr>
          <a:xfrm>
            <a:off x="393750" y="1561501"/>
            <a:ext cx="7653900" cy="393600"/>
          </a:xfrm>
          <a:prstGeom prst="rect">
            <a:avLst/>
          </a:prstGeom>
          <a:solidFill>
            <a:srgbClr val="C0D6FC">
              <a:alpha val="5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7"/>
          <p:cNvSpPr txBox="1">
            <a:spLocks noGrp="1"/>
          </p:cNvSpPr>
          <p:nvPr>
            <p:ph type="body" idx="1"/>
          </p:nvPr>
        </p:nvSpPr>
        <p:spPr>
          <a:xfrm>
            <a:off x="311700" y="972900"/>
            <a:ext cx="78549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dirty="0">
                <a:solidFill>
                  <a:schemeClr val="dk1"/>
                </a:solidFill>
              </a:rPr>
              <a:t>Axes of action</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Climate science:</a:t>
            </a:r>
            <a:r>
              <a:rPr lang="en" dirty="0">
                <a:solidFill>
                  <a:schemeClr val="dk1"/>
                </a:solidFill>
              </a:rPr>
              <a:t> Understanding and predicting climate change</a:t>
            </a:r>
            <a:endParaRPr b="1"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Mitigation:</a:t>
            </a:r>
            <a:r>
              <a:rPr lang="en" dirty="0">
                <a:solidFill>
                  <a:schemeClr val="dk1"/>
                </a:solidFill>
              </a:rPr>
              <a:t> Reducing or preventing greenhouse gas emissions</a:t>
            </a:r>
            <a:endParaRPr b="1"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Adaptation: </a:t>
            </a:r>
            <a:r>
              <a:rPr lang="en" dirty="0">
                <a:solidFill>
                  <a:schemeClr val="dk1"/>
                </a:solidFill>
              </a:rPr>
              <a:t>Responding to the effects of a changing climate</a:t>
            </a:r>
            <a:endParaRPr b="1" dirty="0">
              <a:solidFill>
                <a:schemeClr val="dk1"/>
              </a:solidFill>
            </a:endParaRPr>
          </a:p>
          <a:p>
            <a:pPr marL="0" lvl="0" indent="0" algn="l" rtl="0">
              <a:lnSpc>
                <a:spcPct val="115000"/>
              </a:lnSpc>
              <a:spcBef>
                <a:spcPts val="1000"/>
              </a:spcBef>
              <a:spcAft>
                <a:spcPts val="0"/>
              </a:spcAft>
              <a:buNone/>
            </a:pPr>
            <a:r>
              <a:rPr lang="en" dirty="0">
                <a:solidFill>
                  <a:schemeClr val="dk1"/>
                </a:solidFill>
              </a:rPr>
              <a:t>Important frameworks</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Climate justice:</a:t>
            </a:r>
            <a:r>
              <a:rPr lang="en" dirty="0">
                <a:solidFill>
                  <a:schemeClr val="dk1"/>
                </a:solidFill>
              </a:rPr>
              <a:t> An equity-centered approach to climate change</a:t>
            </a:r>
            <a:endParaRPr dirty="0">
              <a:solidFill>
                <a:schemeClr val="dk1"/>
              </a:solidFill>
            </a:endParaRPr>
          </a:p>
          <a:p>
            <a:pPr marL="457200" lvl="0" indent="-361950" algn="l" rtl="0">
              <a:lnSpc>
                <a:spcPct val="115000"/>
              </a:lnSpc>
              <a:spcBef>
                <a:spcPts val="0"/>
              </a:spcBef>
              <a:spcAft>
                <a:spcPts val="0"/>
              </a:spcAft>
              <a:buClr>
                <a:schemeClr val="dk1"/>
              </a:buClr>
              <a:buSzPts val="2100"/>
              <a:buChar char="▸"/>
            </a:pPr>
            <a:r>
              <a:rPr lang="en" b="1" dirty="0">
                <a:solidFill>
                  <a:schemeClr val="dk1"/>
                </a:solidFill>
              </a:rPr>
              <a:t>Co-benefits:</a:t>
            </a:r>
            <a:r>
              <a:rPr lang="en" dirty="0">
                <a:solidFill>
                  <a:schemeClr val="dk1"/>
                </a:solidFill>
              </a:rPr>
              <a:t> Explicitly considering linkages between climate action and other UN Sustainable Development Goals (SDGs)</a:t>
            </a:r>
            <a:endParaRPr dirty="0">
              <a:solidFill>
                <a:schemeClr val="dk1"/>
              </a:solidFill>
            </a:endParaRPr>
          </a:p>
        </p:txBody>
      </p:sp>
      <p:sp>
        <p:nvSpPr>
          <p:cNvPr id="451" name="Google Shape;451;p77"/>
          <p:cNvSpPr txBox="1">
            <a:spLocks noGrp="1"/>
          </p:cNvSpPr>
          <p:nvPr>
            <p:ph type="title"/>
          </p:nvPr>
        </p:nvSpPr>
        <p:spPr>
          <a:xfrm>
            <a:off x="311700" y="167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Approaches to addressing climate change</a:t>
            </a:r>
            <a:endParaRPr/>
          </a:p>
        </p:txBody>
      </p:sp>
      <p:sp>
        <p:nvSpPr>
          <p:cNvPr id="453" name="Google Shape;453;p77"/>
          <p:cNvSpPr/>
          <p:nvPr/>
        </p:nvSpPr>
        <p:spPr>
          <a:xfrm>
            <a:off x="4011400" y="769203"/>
            <a:ext cx="4634400" cy="640500"/>
          </a:xfrm>
          <a:prstGeom prst="roundRect">
            <a:avLst>
              <a:gd name="adj" fmla="val 16667"/>
            </a:avLst>
          </a:prstGeom>
          <a:solidFill>
            <a:srgbClr val="C0D6FC">
              <a:alpha val="5333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Source Sans Pro"/>
                <a:ea typeface="Source Sans Pro"/>
                <a:cs typeface="Source Sans Pro"/>
                <a:sym typeface="Source Sans Pro"/>
              </a:rPr>
              <a:t>See NeurIPS tutorials by McKinnon &amp; Poppick (2021) and Monteleoni &amp; Banerjee (2014)</a:t>
            </a:r>
            <a:endParaRPr sz="1800">
              <a:latin typeface="Source Sans Pro"/>
              <a:ea typeface="Source Sans Pro"/>
              <a:cs typeface="Source Sans Pro"/>
              <a:sym typeface="Source Sans Pro"/>
            </a:endParaRPr>
          </a:p>
        </p:txBody>
      </p:sp>
      <p:sp>
        <p:nvSpPr>
          <p:cNvPr id="454" name="Google Shape;454;p77"/>
          <p:cNvSpPr txBox="1">
            <a:spLocks noGrp="1"/>
          </p:cNvSpPr>
          <p:nvPr>
            <p:ph type="sldNum" idx="12"/>
          </p:nvPr>
        </p:nvSpPr>
        <p:spPr>
          <a:xfrm>
            <a:off x="6976773" y="4854209"/>
            <a:ext cx="2057400" cy="27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latin typeface="Source Sans Pro"/>
                <a:ea typeface="Source Sans Pro"/>
                <a:cs typeface="Source Sans Pro"/>
                <a:sym typeface="Source Sans Pro"/>
              </a:rPr>
              <a:t>9</a:t>
            </a:fld>
            <a:endParaRPr>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34DEDE9-445D-3641-9270-65427F03F7A1}"/>
              </a:ext>
            </a:extLst>
          </p:cNvPr>
          <p:cNvSpPr/>
          <p:nvPr/>
        </p:nvSpPr>
        <p:spPr>
          <a:xfrm>
            <a:off x="480060" y="1164379"/>
            <a:ext cx="8183880" cy="51867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4" name="Slide Number Placeholder 3">
            <a:extLst>
              <a:ext uri="{FF2B5EF4-FFF2-40B4-BE49-F238E27FC236}">
                <a16:creationId xmlns:a16="http://schemas.microsoft.com/office/drawing/2014/main" id="{990F6CAA-D5D5-5D4F-9C56-190EFE12BBE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90</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21502C-8B7C-CE41-90F9-E5A7F6193221}"/>
                  </a:ext>
                </a:extLst>
              </p:cNvPr>
              <p:cNvSpPr txBox="1"/>
              <p:nvPr/>
            </p:nvSpPr>
            <p:spPr>
              <a:xfrm>
                <a:off x="646920" y="1216560"/>
                <a:ext cx="785016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1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Goal:</a:t>
                </a: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 Approximate mapping from </a:t>
                </a:r>
                <a14:m>
                  <m:oMath xmlns:m="http://schemas.openxmlformats.org/officeDocument/2006/math">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Arial"/>
                      </a:rPr>
                      <m:t>𝑥</m:t>
                    </m:r>
                  </m:oMath>
                </a14:m>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 to </a:t>
                </a:r>
                <a14:m>
                  <m:oMath xmlns:m="http://schemas.openxmlformats.org/officeDocument/2006/math">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Arial"/>
                      </a:rPr>
                      <m:t>𝑦</m:t>
                    </m:r>
                  </m:oMath>
                </a14:m>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 while satisfying constraints</a:t>
                </a:r>
              </a:p>
            </p:txBody>
          </p:sp>
        </mc:Choice>
        <mc:Fallback xmlns="">
          <p:sp>
            <p:nvSpPr>
              <p:cNvPr id="5" name="TextBox 4">
                <a:extLst>
                  <a:ext uri="{FF2B5EF4-FFF2-40B4-BE49-F238E27FC236}">
                    <a16:creationId xmlns:a16="http://schemas.microsoft.com/office/drawing/2014/main" id="{9E21502C-8B7C-CE41-90F9-E5A7F6193221}"/>
                  </a:ext>
                </a:extLst>
              </p:cNvPr>
              <p:cNvSpPr txBox="1">
                <a:spLocks noRot="1" noChangeAspect="1" noMove="1" noResize="1" noEditPoints="1" noAdjustHandles="1" noChangeArrowheads="1" noChangeShapeType="1" noTextEdit="1"/>
              </p:cNvSpPr>
              <p:nvPr/>
            </p:nvSpPr>
            <p:spPr>
              <a:xfrm>
                <a:off x="646920" y="1216560"/>
                <a:ext cx="7850162" cy="415498"/>
              </a:xfrm>
              <a:prstGeom prst="rect">
                <a:avLst/>
              </a:prstGeom>
              <a:blipFill>
                <a:blip r:embed="rId3"/>
                <a:stretch>
                  <a:fillRect l="-323" t="-9091" r="-323" b="-24242"/>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A4B21B0C-7C4B-9542-8634-4B641A132D03}"/>
              </a:ext>
            </a:extLst>
          </p:cNvPr>
          <p:cNvGrpSpPr/>
          <p:nvPr/>
        </p:nvGrpSpPr>
        <p:grpSpPr>
          <a:xfrm>
            <a:off x="2727399" y="2097370"/>
            <a:ext cx="3883148" cy="2319944"/>
            <a:chOff x="3636531" y="2796494"/>
            <a:chExt cx="5177531" cy="3093258"/>
          </a:xfrm>
        </p:grpSpPr>
        <p:sp>
          <p:nvSpPr>
            <p:cNvPr id="12" name="Rounded Rectangle 11">
              <a:extLst>
                <a:ext uri="{FF2B5EF4-FFF2-40B4-BE49-F238E27FC236}">
                  <a16:creationId xmlns:a16="http://schemas.microsoft.com/office/drawing/2014/main" id="{841DAE3A-CA76-BB4E-8B3D-BB23E033E21F}"/>
                </a:ext>
              </a:extLst>
            </p:cNvPr>
            <p:cNvSpPr/>
            <p:nvPr/>
          </p:nvSpPr>
          <p:spPr>
            <a:xfrm>
              <a:off x="3636531" y="2796494"/>
              <a:ext cx="5177531" cy="3093258"/>
            </a:xfrm>
            <a:prstGeom prst="roundRect">
              <a:avLst/>
            </a:prstGeom>
            <a:solidFill>
              <a:schemeClr val="bg1"/>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13" name="Picture 12">
              <a:extLst>
                <a:ext uri="{FF2B5EF4-FFF2-40B4-BE49-F238E27FC236}">
                  <a16:creationId xmlns:a16="http://schemas.microsoft.com/office/drawing/2014/main" id="{FF1A8050-2263-A64F-9675-F4D9CE5CF5E1}"/>
                </a:ext>
              </a:extLst>
            </p:cNvPr>
            <p:cNvPicPr>
              <a:picLocks noChangeAspect="1"/>
            </p:cNvPicPr>
            <p:nvPr/>
          </p:nvPicPr>
          <p:blipFill>
            <a:blip r:embed="rId4"/>
            <a:stretch>
              <a:fillRect/>
            </a:stretch>
          </p:blipFill>
          <p:spPr>
            <a:xfrm>
              <a:off x="4063154" y="3121840"/>
              <a:ext cx="3092900" cy="723598"/>
            </a:xfrm>
            <a:prstGeom prst="rect">
              <a:avLst/>
            </a:prstGeom>
          </p:spPr>
        </p:pic>
        <p:pic>
          <p:nvPicPr>
            <p:cNvPr id="14" name="Picture 13">
              <a:extLst>
                <a:ext uri="{FF2B5EF4-FFF2-40B4-BE49-F238E27FC236}">
                  <a16:creationId xmlns:a16="http://schemas.microsoft.com/office/drawing/2014/main" id="{A00463A9-211D-1A40-85BF-84782924D7EB}"/>
                </a:ext>
              </a:extLst>
            </p:cNvPr>
            <p:cNvPicPr>
              <a:picLocks noChangeAspect="1"/>
            </p:cNvPicPr>
            <p:nvPr/>
          </p:nvPicPr>
          <p:blipFill>
            <a:blip r:embed="rId5"/>
            <a:stretch>
              <a:fillRect/>
            </a:stretch>
          </p:blipFill>
          <p:spPr>
            <a:xfrm>
              <a:off x="4063154" y="4224900"/>
              <a:ext cx="747406" cy="390690"/>
            </a:xfrm>
            <a:prstGeom prst="rect">
              <a:avLst/>
            </a:prstGeom>
          </p:spPr>
        </p:pic>
        <p:pic>
          <p:nvPicPr>
            <p:cNvPr id="15" name="Picture 14">
              <a:extLst>
                <a:ext uri="{FF2B5EF4-FFF2-40B4-BE49-F238E27FC236}">
                  <a16:creationId xmlns:a16="http://schemas.microsoft.com/office/drawing/2014/main" id="{32E2A444-C596-4340-BBEE-816B8D303F1D}"/>
                </a:ext>
              </a:extLst>
            </p:cNvPr>
            <p:cNvPicPr>
              <a:picLocks noChangeAspect="1"/>
            </p:cNvPicPr>
            <p:nvPr/>
          </p:nvPicPr>
          <p:blipFill>
            <a:blip r:embed="rId6">
              <a:duotone>
                <a:schemeClr val="accent5">
                  <a:shade val="45000"/>
                  <a:satMod val="135000"/>
                </a:schemeClr>
                <a:prstClr val="white"/>
              </a:duotone>
            </a:blip>
            <a:stretch>
              <a:fillRect/>
            </a:stretch>
          </p:blipFill>
          <p:spPr>
            <a:xfrm>
              <a:off x="5609604" y="4096173"/>
              <a:ext cx="2648726" cy="653111"/>
            </a:xfrm>
            <a:prstGeom prst="rect">
              <a:avLst/>
            </a:prstGeom>
          </p:spPr>
        </p:pic>
        <p:pic>
          <p:nvPicPr>
            <p:cNvPr id="16" name="Picture 15">
              <a:extLst>
                <a:ext uri="{FF2B5EF4-FFF2-40B4-BE49-F238E27FC236}">
                  <a16:creationId xmlns:a16="http://schemas.microsoft.com/office/drawing/2014/main" id="{4230717F-077E-EF44-AEAA-69092C634A1C}"/>
                </a:ext>
              </a:extLst>
            </p:cNvPr>
            <p:cNvPicPr>
              <a:picLocks noChangeAspect="1"/>
            </p:cNvPicPr>
            <p:nvPr/>
          </p:nvPicPr>
          <p:blipFill>
            <a:blip r:embed="rId7">
              <a:duotone>
                <a:schemeClr val="accent6">
                  <a:shade val="45000"/>
                  <a:satMod val="135000"/>
                </a:schemeClr>
                <a:prstClr val="white"/>
              </a:duotone>
            </a:blip>
            <a:stretch>
              <a:fillRect/>
            </a:stretch>
          </p:blipFill>
          <p:spPr>
            <a:xfrm>
              <a:off x="5609604" y="4995052"/>
              <a:ext cx="2700703" cy="655453"/>
            </a:xfrm>
            <a:prstGeom prst="rect">
              <a:avLst/>
            </a:prstGeom>
          </p:spPr>
        </p:pic>
      </p:grpSp>
      <p:sp>
        <p:nvSpPr>
          <p:cNvPr id="19" name="Title 1">
            <a:extLst>
              <a:ext uri="{FF2B5EF4-FFF2-40B4-BE49-F238E27FC236}">
                <a16:creationId xmlns:a16="http://schemas.microsoft.com/office/drawing/2014/main" id="{F367BD59-90CB-9C41-B049-E396D1447522}"/>
              </a:ext>
            </a:extLst>
          </p:cNvPr>
          <p:cNvSpPr txBox="1">
            <a:spLocks/>
          </p:cNvSpPr>
          <p:nvPr/>
        </p:nvSpPr>
        <p:spPr>
          <a:xfrm>
            <a:off x="0" y="1"/>
            <a:ext cx="9144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 typeface="Arial"/>
              <a:buNone/>
              <a:tabLst/>
              <a:defRPr/>
            </a:pPr>
            <a:r>
              <a:rPr kumimoji="0" lang="en-US" sz="2850" b="1" i="0" u="none" strike="noStrike" kern="1200" cap="none" spc="0" normalizeH="0" baseline="0" noProof="0" dirty="0">
                <a:ln>
                  <a:noFill/>
                </a:ln>
                <a:solidFill>
                  <a:srgbClr val="0070C0"/>
                </a:solidFill>
                <a:effectLst/>
                <a:uLnTx/>
                <a:uFillTx/>
                <a:latin typeface="Source Sans Pro" charset="0"/>
                <a:ea typeface="Source Sans Pro" charset="0"/>
                <a:cs typeface="Source Sans Pro" charset="0"/>
                <a:sym typeface="Arial"/>
              </a:rPr>
              <a:t>Approximate optimization w/ hard constraints</a:t>
            </a:r>
          </a:p>
        </p:txBody>
      </p:sp>
    </p:spTree>
    <p:extLst>
      <p:ext uri="{BB962C8B-B14F-4D97-AF65-F5344CB8AC3E}">
        <p14:creationId xmlns:p14="http://schemas.microsoft.com/office/powerpoint/2010/main" val="23133039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0F6CAA-D5D5-5D4F-9C56-190EFE12BBE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91</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68" name="TextBox 67">
            <a:extLst>
              <a:ext uri="{FF2B5EF4-FFF2-40B4-BE49-F238E27FC236}">
                <a16:creationId xmlns:a16="http://schemas.microsoft.com/office/drawing/2014/main" id="{D93F3DC4-AAE8-4C49-BCC4-69D67E4FF99F}"/>
              </a:ext>
            </a:extLst>
          </p:cNvPr>
          <p:cNvSpPr txBox="1"/>
          <p:nvPr/>
        </p:nvSpPr>
        <p:spPr>
          <a:xfrm>
            <a:off x="133427" y="2332710"/>
            <a:ext cx="3927891"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Input </a:t>
            </a:r>
            <a:r>
              <a:rPr kumimoji="0" lang="en-US" sz="1800" b="0" i="1" u="none" strike="noStrike" kern="1200" cap="none" spc="0" normalizeH="0" baseline="0" noProof="0" dirty="0">
                <a:ln>
                  <a:noFill/>
                </a:ln>
                <a:solidFill>
                  <a:prstClr val="black"/>
                </a:solidFill>
                <a:effectLst/>
                <a:uLnTx/>
                <a:uFillTx/>
                <a:latin typeface="Times" pitchFamily="2" charset="0"/>
                <a:ea typeface="+mn-ea"/>
                <a:cs typeface="Arial"/>
                <a:sym typeface="Arial"/>
              </a:rPr>
              <a:t>x</a:t>
            </a:r>
            <a:endParaRPr kumimoji="0" lang="en-US" sz="1800" b="0" i="0" u="none" strike="noStrike" kern="1200" cap="none" spc="0" normalizeH="0" baseline="0" noProof="0" dirty="0">
              <a:ln>
                <a:noFill/>
              </a:ln>
              <a:solidFill>
                <a:srgbClr val="0070C0"/>
              </a:solidFill>
              <a:effectLst/>
              <a:uLnTx/>
              <a:uFillTx/>
              <a:latin typeface="Times" pitchFamily="2" charset="0"/>
              <a:ea typeface="+mn-ea"/>
              <a:cs typeface="Arial"/>
              <a:sym typeface="Arial"/>
            </a:endParaRPr>
          </a:p>
        </p:txBody>
      </p:sp>
      <p:grpSp>
        <p:nvGrpSpPr>
          <p:cNvPr id="122" name="Group 121">
            <a:extLst>
              <a:ext uri="{FF2B5EF4-FFF2-40B4-BE49-F238E27FC236}">
                <a16:creationId xmlns:a16="http://schemas.microsoft.com/office/drawing/2014/main" id="{10A3FA65-269E-924F-85B9-402E6AA6F9C3}"/>
              </a:ext>
            </a:extLst>
          </p:cNvPr>
          <p:cNvGrpSpPr/>
          <p:nvPr/>
        </p:nvGrpSpPr>
        <p:grpSpPr>
          <a:xfrm>
            <a:off x="1286249" y="1199842"/>
            <a:ext cx="6571503" cy="3415328"/>
            <a:chOff x="1986840" y="1397000"/>
            <a:chExt cx="8762004" cy="4553770"/>
          </a:xfrm>
        </p:grpSpPr>
        <p:sp>
          <p:nvSpPr>
            <p:cNvPr id="123" name="Triangle 122">
              <a:extLst>
                <a:ext uri="{FF2B5EF4-FFF2-40B4-BE49-F238E27FC236}">
                  <a16:creationId xmlns:a16="http://schemas.microsoft.com/office/drawing/2014/main" id="{99F88FAB-AEF7-FD4C-9016-6E3EF641B550}"/>
                </a:ext>
              </a:extLst>
            </p:cNvPr>
            <p:cNvSpPr/>
            <p:nvPr/>
          </p:nvSpPr>
          <p:spPr>
            <a:xfrm>
              <a:off x="5005938" y="1858698"/>
              <a:ext cx="5742906" cy="1602448"/>
            </a:xfrm>
            <a:prstGeom prst="triangle">
              <a:avLst>
                <a:gd name="adj" fmla="val 32510"/>
              </a:avLst>
            </a:prstGeom>
            <a:solidFill>
              <a:schemeClr val="accent6">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24" name="Freeform 123">
              <a:extLst>
                <a:ext uri="{FF2B5EF4-FFF2-40B4-BE49-F238E27FC236}">
                  <a16:creationId xmlns:a16="http://schemas.microsoft.com/office/drawing/2014/main" id="{4743922E-1085-8447-A463-10904AE5BB0B}"/>
                </a:ext>
              </a:extLst>
            </p:cNvPr>
            <p:cNvSpPr/>
            <p:nvPr/>
          </p:nvSpPr>
          <p:spPr>
            <a:xfrm rot="5220955">
              <a:off x="7760257" y="1725672"/>
              <a:ext cx="2759557" cy="2225625"/>
            </a:xfrm>
            <a:custGeom>
              <a:avLst/>
              <a:gdLst>
                <a:gd name="connsiteX0" fmla="*/ 427536 w 3450195"/>
                <a:gd name="connsiteY0" fmla="*/ 444648 h 2782635"/>
                <a:gd name="connsiteX1" fmla="*/ 1240336 w 3450195"/>
                <a:gd name="connsiteY1" fmla="*/ 4381 h 2782635"/>
                <a:gd name="connsiteX2" fmla="*/ 1934603 w 3450195"/>
                <a:gd name="connsiteY2" fmla="*/ 681715 h 2782635"/>
                <a:gd name="connsiteX3" fmla="*/ 3001403 w 3450195"/>
                <a:gd name="connsiteY3" fmla="*/ 867981 h 2782635"/>
                <a:gd name="connsiteX4" fmla="*/ 3373936 w 3450195"/>
                <a:gd name="connsiteY4" fmla="*/ 2290381 h 2782635"/>
                <a:gd name="connsiteX5" fmla="*/ 1579003 w 3450195"/>
                <a:gd name="connsiteY5" fmla="*/ 2747581 h 2782635"/>
                <a:gd name="connsiteX6" fmla="*/ 55003 w 3450195"/>
                <a:gd name="connsiteY6" fmla="*/ 1477581 h 2782635"/>
                <a:gd name="connsiteX7" fmla="*/ 427536 w 3450195"/>
                <a:gd name="connsiteY7" fmla="*/ 444648 h 278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0195" h="2782635">
                  <a:moveTo>
                    <a:pt x="427536" y="444648"/>
                  </a:moveTo>
                  <a:cubicBezTo>
                    <a:pt x="625092" y="199115"/>
                    <a:pt x="989158" y="-35130"/>
                    <a:pt x="1240336" y="4381"/>
                  </a:cubicBezTo>
                  <a:cubicBezTo>
                    <a:pt x="1491514" y="43892"/>
                    <a:pt x="1641092" y="537782"/>
                    <a:pt x="1934603" y="681715"/>
                  </a:cubicBezTo>
                  <a:cubicBezTo>
                    <a:pt x="2228114" y="825648"/>
                    <a:pt x="2761514" y="599870"/>
                    <a:pt x="3001403" y="867981"/>
                  </a:cubicBezTo>
                  <a:cubicBezTo>
                    <a:pt x="3241292" y="1136092"/>
                    <a:pt x="3611003" y="1977114"/>
                    <a:pt x="3373936" y="2290381"/>
                  </a:cubicBezTo>
                  <a:cubicBezTo>
                    <a:pt x="3136869" y="2603648"/>
                    <a:pt x="2132159" y="2883048"/>
                    <a:pt x="1579003" y="2747581"/>
                  </a:cubicBezTo>
                  <a:cubicBezTo>
                    <a:pt x="1025847" y="2612114"/>
                    <a:pt x="249736" y="1861403"/>
                    <a:pt x="55003" y="1477581"/>
                  </a:cubicBezTo>
                  <a:cubicBezTo>
                    <a:pt x="-139730" y="1093759"/>
                    <a:pt x="229980" y="690181"/>
                    <a:pt x="427536" y="444648"/>
                  </a:cubicBezTo>
                  <a:close/>
                </a:path>
              </a:pathLst>
            </a:custGeom>
            <a:solidFill>
              <a:schemeClr val="accent5">
                <a:lumMod val="20000"/>
                <a:lumOff val="8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25" name="Triangle 124">
              <a:extLst>
                <a:ext uri="{FF2B5EF4-FFF2-40B4-BE49-F238E27FC236}">
                  <a16:creationId xmlns:a16="http://schemas.microsoft.com/office/drawing/2014/main" id="{FCF55513-88EA-5948-906E-5AB81D1C30C4}"/>
                </a:ext>
              </a:extLst>
            </p:cNvPr>
            <p:cNvSpPr/>
            <p:nvPr/>
          </p:nvSpPr>
          <p:spPr>
            <a:xfrm rot="10800000">
              <a:off x="5004649" y="3457976"/>
              <a:ext cx="5744194" cy="1573948"/>
            </a:xfrm>
            <a:prstGeom prst="triangle">
              <a:avLst>
                <a:gd name="adj" fmla="val 32510"/>
              </a:avLst>
            </a:prstGeom>
            <a:solidFill>
              <a:schemeClr val="accent6">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26" name="TextBox 125">
              <a:extLst>
                <a:ext uri="{FF2B5EF4-FFF2-40B4-BE49-F238E27FC236}">
                  <a16:creationId xmlns:a16="http://schemas.microsoft.com/office/drawing/2014/main" id="{D30005B0-22D4-444F-AD76-FFB013411D4D}"/>
                </a:ext>
              </a:extLst>
            </p:cNvPr>
            <p:cNvSpPr txBox="1"/>
            <p:nvPr/>
          </p:nvSpPr>
          <p:spPr>
            <a:xfrm>
              <a:off x="6459699" y="3681541"/>
              <a:ext cx="1591633" cy="86177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0070C0"/>
                  </a:solidFill>
                  <a:effectLst/>
                  <a:uLnTx/>
                  <a:uFillTx/>
                  <a:latin typeface="Times" pitchFamily="2" charset="0"/>
                  <a:ea typeface="+mn-ea"/>
                  <a:cs typeface="Arial"/>
                  <a:sym typeface="Arial"/>
                </a:rPr>
                <a:t>correction</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0070C0"/>
                  </a:solidFill>
                  <a:effectLst/>
                  <a:uLnTx/>
                  <a:uFillTx/>
                  <a:latin typeface="Times" pitchFamily="2" charset="0"/>
                  <a:ea typeface="+mn-ea"/>
                  <a:cs typeface="Arial"/>
                  <a:sym typeface="Arial"/>
                </a:rPr>
                <a:t>( ≤ )</a:t>
              </a:r>
            </a:p>
          </p:txBody>
        </p:sp>
        <p:sp>
          <p:nvSpPr>
            <p:cNvPr id="127" name="TextBox 126">
              <a:extLst>
                <a:ext uri="{FF2B5EF4-FFF2-40B4-BE49-F238E27FC236}">
                  <a16:creationId xmlns:a16="http://schemas.microsoft.com/office/drawing/2014/main" id="{26DD0D9A-CAD6-EF4C-8025-6B7213A3312B}"/>
                </a:ext>
              </a:extLst>
            </p:cNvPr>
            <p:cNvSpPr txBox="1"/>
            <p:nvPr/>
          </p:nvSpPr>
          <p:spPr>
            <a:xfrm>
              <a:off x="4569928" y="3932765"/>
              <a:ext cx="1699611" cy="86177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70AD47">
                      <a:lumMod val="75000"/>
                    </a:srgbClr>
                  </a:solidFill>
                  <a:effectLst/>
                  <a:uLnTx/>
                  <a:uFillTx/>
                  <a:latin typeface="Times" pitchFamily="2" charset="0"/>
                  <a:ea typeface="+mn-ea"/>
                  <a:cs typeface="Arial"/>
                  <a:sym typeface="Arial"/>
                </a:rPr>
                <a:t>completion</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70AD47">
                      <a:lumMod val="75000"/>
                    </a:srgbClr>
                  </a:solidFill>
                  <a:effectLst/>
                  <a:uLnTx/>
                  <a:uFillTx/>
                  <a:latin typeface="Times" pitchFamily="2" charset="0"/>
                  <a:ea typeface="+mn-ea"/>
                  <a:cs typeface="Arial"/>
                  <a:sym typeface="Arial"/>
                </a:rPr>
                <a:t>( = )</a:t>
              </a:r>
            </a:p>
          </p:txBody>
        </p:sp>
        <p:cxnSp>
          <p:nvCxnSpPr>
            <p:cNvPr id="128" name="Straight Connector 127">
              <a:extLst>
                <a:ext uri="{FF2B5EF4-FFF2-40B4-BE49-F238E27FC236}">
                  <a16:creationId xmlns:a16="http://schemas.microsoft.com/office/drawing/2014/main" id="{E25640FB-343D-6A4C-9929-4608E41FC4B4}"/>
                </a:ext>
              </a:extLst>
            </p:cNvPr>
            <p:cNvCxnSpPr>
              <a:cxnSpLocks/>
            </p:cNvCxnSpPr>
            <p:nvPr/>
          </p:nvCxnSpPr>
          <p:spPr>
            <a:xfrm flipH="1" flipV="1">
              <a:off x="7621593" y="3280982"/>
              <a:ext cx="392056" cy="158419"/>
            </a:xfrm>
            <a:prstGeom prst="line">
              <a:avLst/>
            </a:prstGeom>
            <a:ln w="28575">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DF42002-2233-4A4F-9D69-260DB2219A72}"/>
                </a:ext>
              </a:extLst>
            </p:cNvPr>
            <p:cNvCxnSpPr>
              <a:cxnSpLocks/>
            </p:cNvCxnSpPr>
            <p:nvPr/>
          </p:nvCxnSpPr>
          <p:spPr>
            <a:xfrm flipH="1">
              <a:off x="7159065" y="3278184"/>
              <a:ext cx="460381" cy="414148"/>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A718E86-FA3F-1641-9224-0ABD6BBB2DFA}"/>
                </a:ext>
              </a:extLst>
            </p:cNvPr>
            <p:cNvCxnSpPr>
              <a:cxnSpLocks/>
            </p:cNvCxnSpPr>
            <p:nvPr/>
          </p:nvCxnSpPr>
          <p:spPr>
            <a:xfrm flipH="1" flipV="1">
              <a:off x="6173472" y="3318797"/>
              <a:ext cx="979122" cy="390388"/>
            </a:xfrm>
            <a:prstGeom prst="line">
              <a:avLst/>
            </a:prstGeom>
            <a:ln w="28575">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F83B3546-C85B-4740-AD19-2E883A2AA3EE}"/>
                </a:ext>
              </a:extLst>
            </p:cNvPr>
            <p:cNvSpPr/>
            <p:nvPr/>
          </p:nvSpPr>
          <p:spPr>
            <a:xfrm>
              <a:off x="2783728" y="4783295"/>
              <a:ext cx="1667669" cy="1167475"/>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32" name="TextBox 131">
              <a:extLst>
                <a:ext uri="{FF2B5EF4-FFF2-40B4-BE49-F238E27FC236}">
                  <a16:creationId xmlns:a16="http://schemas.microsoft.com/office/drawing/2014/main" id="{D4F5806E-9F31-9B4E-A203-91580BD6EF53}"/>
                </a:ext>
              </a:extLst>
            </p:cNvPr>
            <p:cNvSpPr txBox="1"/>
            <p:nvPr/>
          </p:nvSpPr>
          <p:spPr>
            <a:xfrm>
              <a:off x="2946397" y="4951995"/>
              <a:ext cx="1340537" cy="861775"/>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neural</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network</a:t>
              </a:r>
            </a:p>
          </p:txBody>
        </p:sp>
        <p:sp>
          <p:nvSpPr>
            <p:cNvPr id="133" name="Right Arrow 132">
              <a:extLst>
                <a:ext uri="{FF2B5EF4-FFF2-40B4-BE49-F238E27FC236}">
                  <a16:creationId xmlns:a16="http://schemas.microsoft.com/office/drawing/2014/main" id="{0975C524-4A98-FC4D-802A-8FA979303636}"/>
                </a:ext>
              </a:extLst>
            </p:cNvPr>
            <p:cNvSpPr/>
            <p:nvPr/>
          </p:nvSpPr>
          <p:spPr>
            <a:xfrm>
              <a:off x="4449602" y="5155365"/>
              <a:ext cx="437803" cy="423334"/>
            </a:xfrm>
            <a:prstGeom prst="rightArrow">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134" name="Straight Connector 133">
              <a:extLst>
                <a:ext uri="{FF2B5EF4-FFF2-40B4-BE49-F238E27FC236}">
                  <a16:creationId xmlns:a16="http://schemas.microsoft.com/office/drawing/2014/main" id="{BB0DA1B4-B989-8647-AAB1-E8F7516CFEC7}"/>
                </a:ext>
              </a:extLst>
            </p:cNvPr>
            <p:cNvCxnSpPr>
              <a:cxnSpLocks/>
            </p:cNvCxnSpPr>
            <p:nvPr/>
          </p:nvCxnSpPr>
          <p:spPr>
            <a:xfrm flipH="1" flipV="1">
              <a:off x="3064989" y="3365666"/>
              <a:ext cx="551676" cy="132919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420FC5A1-9690-4A46-BA3D-46952284E011}"/>
                </a:ext>
              </a:extLst>
            </p:cNvPr>
            <p:cNvSpPr txBox="1"/>
            <p:nvPr/>
          </p:nvSpPr>
          <p:spPr>
            <a:xfrm>
              <a:off x="6996701" y="2744273"/>
              <a:ext cx="3389615" cy="49244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Output</a:t>
              </a:r>
              <a:endParaRPr kumimoji="0" lang="en-US" sz="1800" b="0" i="1" u="none" strike="noStrike" kern="1200" cap="none" spc="0" normalizeH="0" baseline="0" noProof="0" dirty="0">
                <a:ln>
                  <a:noFill/>
                </a:ln>
                <a:solidFill>
                  <a:prstClr val="black"/>
                </a:solidFill>
                <a:effectLst/>
                <a:uLnTx/>
                <a:uFillTx/>
                <a:latin typeface="Times" pitchFamily="2" charset="0"/>
                <a:ea typeface="+mn-ea"/>
                <a:cs typeface="Arial"/>
                <a:sym typeface="Arial"/>
              </a:endParaRPr>
            </a:p>
          </p:txBody>
        </p:sp>
        <p:pic>
          <p:nvPicPr>
            <p:cNvPr id="136" name="Picture 135">
              <a:extLst>
                <a:ext uri="{FF2B5EF4-FFF2-40B4-BE49-F238E27FC236}">
                  <a16:creationId xmlns:a16="http://schemas.microsoft.com/office/drawing/2014/main" id="{DB1497BC-D5C9-D54C-8105-E8126CB5F9A0}"/>
                </a:ext>
              </a:extLst>
            </p:cNvPr>
            <p:cNvPicPr>
              <a:picLocks noChangeAspect="1"/>
            </p:cNvPicPr>
            <p:nvPr/>
          </p:nvPicPr>
          <p:blipFill>
            <a:blip r:embed="rId3"/>
            <a:stretch>
              <a:fillRect/>
            </a:stretch>
          </p:blipFill>
          <p:spPr>
            <a:xfrm>
              <a:off x="5021152" y="2838485"/>
              <a:ext cx="2338076" cy="310976"/>
            </a:xfrm>
            <a:prstGeom prst="rect">
              <a:avLst/>
            </a:prstGeom>
          </p:spPr>
        </p:pic>
        <p:sp>
          <p:nvSpPr>
            <p:cNvPr id="137" name="Oval 136">
              <a:extLst>
                <a:ext uri="{FF2B5EF4-FFF2-40B4-BE49-F238E27FC236}">
                  <a16:creationId xmlns:a16="http://schemas.microsoft.com/office/drawing/2014/main" id="{8580F86C-E1FA-8941-B0E5-9EC7AA91E224}"/>
                </a:ext>
              </a:extLst>
            </p:cNvPr>
            <p:cNvSpPr/>
            <p:nvPr/>
          </p:nvSpPr>
          <p:spPr>
            <a:xfrm>
              <a:off x="8007178" y="3371797"/>
              <a:ext cx="181731" cy="1817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C00000"/>
                </a:solidFill>
                <a:effectLst/>
                <a:uLnTx/>
                <a:uFillTx/>
                <a:latin typeface="Calibri" panose="020F0502020204030204"/>
                <a:ea typeface="+mn-ea"/>
                <a:cs typeface="+mn-cs"/>
                <a:sym typeface="Arial"/>
              </a:endParaRPr>
            </a:p>
          </p:txBody>
        </p:sp>
        <p:cxnSp>
          <p:nvCxnSpPr>
            <p:cNvPr id="138" name="Straight Arrow Connector 137">
              <a:extLst>
                <a:ext uri="{FF2B5EF4-FFF2-40B4-BE49-F238E27FC236}">
                  <a16:creationId xmlns:a16="http://schemas.microsoft.com/office/drawing/2014/main" id="{B406341B-12C2-E94F-9B50-B564B57A640A}"/>
                </a:ext>
              </a:extLst>
            </p:cNvPr>
            <p:cNvCxnSpPr>
              <a:cxnSpLocks/>
            </p:cNvCxnSpPr>
            <p:nvPr/>
          </p:nvCxnSpPr>
          <p:spPr>
            <a:xfrm flipH="1" flipV="1">
              <a:off x="6173257" y="3371797"/>
              <a:ext cx="215" cy="1649177"/>
            </a:xfrm>
            <a:prstGeom prst="straightConnector1">
              <a:avLst/>
            </a:prstGeom>
            <a:ln w="28575">
              <a:solidFill>
                <a:schemeClr val="accent6">
                  <a:lumMod val="75000"/>
                </a:schemeClr>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Rounded Rectangle 138">
              <a:extLst>
                <a:ext uri="{FF2B5EF4-FFF2-40B4-BE49-F238E27FC236}">
                  <a16:creationId xmlns:a16="http://schemas.microsoft.com/office/drawing/2014/main" id="{531D1A26-712C-7E43-A292-7C68ADC4F215}"/>
                </a:ext>
              </a:extLst>
            </p:cNvPr>
            <p:cNvSpPr/>
            <p:nvPr/>
          </p:nvSpPr>
          <p:spPr>
            <a:xfrm>
              <a:off x="1986840" y="1460623"/>
              <a:ext cx="2172629" cy="1292740"/>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140" name="Picture 139">
              <a:extLst>
                <a:ext uri="{FF2B5EF4-FFF2-40B4-BE49-F238E27FC236}">
                  <a16:creationId xmlns:a16="http://schemas.microsoft.com/office/drawing/2014/main" id="{26DB0A3A-283F-5145-A0A4-7C07EB952A3C}"/>
                </a:ext>
              </a:extLst>
            </p:cNvPr>
            <p:cNvPicPr>
              <a:picLocks noChangeAspect="1"/>
            </p:cNvPicPr>
            <p:nvPr/>
          </p:nvPicPr>
          <p:blipFill>
            <a:blip r:embed="rId4">
              <a:duotone>
                <a:prstClr val="black"/>
                <a:schemeClr val="accent5">
                  <a:tint val="45000"/>
                  <a:satMod val="400000"/>
                </a:schemeClr>
              </a:duotone>
            </a:blip>
            <a:stretch>
              <a:fillRect/>
            </a:stretch>
          </p:blipFill>
          <p:spPr>
            <a:xfrm>
              <a:off x="8280698" y="3157974"/>
              <a:ext cx="166810" cy="326947"/>
            </a:xfrm>
            <a:prstGeom prst="rect">
              <a:avLst/>
            </a:prstGeom>
          </p:spPr>
        </p:pic>
        <p:sp>
          <p:nvSpPr>
            <p:cNvPr id="141" name="TextBox 140">
              <a:extLst>
                <a:ext uri="{FF2B5EF4-FFF2-40B4-BE49-F238E27FC236}">
                  <a16:creationId xmlns:a16="http://schemas.microsoft.com/office/drawing/2014/main" id="{2F0D7020-0576-3749-88AD-CA5B189A50B5}"/>
                </a:ext>
              </a:extLst>
            </p:cNvPr>
            <p:cNvSpPr txBox="1"/>
            <p:nvPr/>
          </p:nvSpPr>
          <p:spPr>
            <a:xfrm>
              <a:off x="4419887" y="1397000"/>
              <a:ext cx="3389615" cy="49244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Loss</a:t>
              </a:r>
              <a:endParaRPr kumimoji="0" lang="en-US" sz="1800" b="0" i="1" u="none" strike="noStrike" kern="1200" cap="none" spc="0" normalizeH="0" baseline="0" noProof="0" dirty="0">
                <a:ln>
                  <a:noFill/>
                </a:ln>
                <a:solidFill>
                  <a:prstClr val="black"/>
                </a:solidFill>
                <a:effectLst/>
                <a:uLnTx/>
                <a:uFillTx/>
                <a:latin typeface="Times" pitchFamily="2" charset="0"/>
                <a:ea typeface="+mn-ea"/>
                <a:cs typeface="Arial"/>
                <a:sym typeface="Arial"/>
              </a:endParaRPr>
            </a:p>
          </p:txBody>
        </p:sp>
        <p:pic>
          <p:nvPicPr>
            <p:cNvPr id="142" name="Picture 141">
              <a:extLst>
                <a:ext uri="{FF2B5EF4-FFF2-40B4-BE49-F238E27FC236}">
                  <a16:creationId xmlns:a16="http://schemas.microsoft.com/office/drawing/2014/main" id="{E8B98B34-56F0-8D4C-9AA8-503DFECAEE24}"/>
                </a:ext>
              </a:extLst>
            </p:cNvPr>
            <p:cNvPicPr>
              <a:picLocks noChangeAspect="1"/>
            </p:cNvPicPr>
            <p:nvPr/>
          </p:nvPicPr>
          <p:blipFill>
            <a:blip r:embed="rId5"/>
            <a:stretch>
              <a:fillRect/>
            </a:stretch>
          </p:blipFill>
          <p:spPr>
            <a:xfrm>
              <a:off x="2206073" y="1635903"/>
              <a:ext cx="1224106" cy="286385"/>
            </a:xfrm>
            <a:prstGeom prst="rect">
              <a:avLst/>
            </a:prstGeom>
          </p:spPr>
        </p:pic>
        <p:pic>
          <p:nvPicPr>
            <p:cNvPr id="143" name="Picture 142">
              <a:extLst>
                <a:ext uri="{FF2B5EF4-FFF2-40B4-BE49-F238E27FC236}">
                  <a16:creationId xmlns:a16="http://schemas.microsoft.com/office/drawing/2014/main" id="{94E143E3-7F05-EE47-A7CC-22D85F402380}"/>
                </a:ext>
              </a:extLst>
            </p:cNvPr>
            <p:cNvPicPr>
              <a:picLocks noChangeAspect="1"/>
            </p:cNvPicPr>
            <p:nvPr/>
          </p:nvPicPr>
          <p:blipFill>
            <a:blip r:embed="rId6"/>
            <a:stretch>
              <a:fillRect/>
            </a:stretch>
          </p:blipFill>
          <p:spPr>
            <a:xfrm>
              <a:off x="2241692" y="2083842"/>
              <a:ext cx="295808" cy="154627"/>
            </a:xfrm>
            <a:prstGeom prst="rect">
              <a:avLst/>
            </a:prstGeom>
          </p:spPr>
        </p:pic>
        <p:pic>
          <p:nvPicPr>
            <p:cNvPr id="144" name="Picture 143">
              <a:extLst>
                <a:ext uri="{FF2B5EF4-FFF2-40B4-BE49-F238E27FC236}">
                  <a16:creationId xmlns:a16="http://schemas.microsoft.com/office/drawing/2014/main" id="{ABF90509-B344-6149-86ED-0F6497F5F949}"/>
                </a:ext>
              </a:extLst>
            </p:cNvPr>
            <p:cNvPicPr>
              <a:picLocks noChangeAspect="1"/>
            </p:cNvPicPr>
            <p:nvPr/>
          </p:nvPicPr>
          <p:blipFill>
            <a:blip r:embed="rId7">
              <a:duotone>
                <a:schemeClr val="accent5">
                  <a:shade val="45000"/>
                  <a:satMod val="135000"/>
                </a:schemeClr>
                <a:prstClr val="white"/>
              </a:duotone>
            </a:blip>
            <a:stretch>
              <a:fillRect/>
            </a:stretch>
          </p:blipFill>
          <p:spPr>
            <a:xfrm>
              <a:off x="2852209" y="2012828"/>
              <a:ext cx="1048312" cy="258488"/>
            </a:xfrm>
            <a:prstGeom prst="rect">
              <a:avLst/>
            </a:prstGeom>
          </p:spPr>
        </p:pic>
        <p:pic>
          <p:nvPicPr>
            <p:cNvPr id="145" name="Picture 144">
              <a:extLst>
                <a:ext uri="{FF2B5EF4-FFF2-40B4-BE49-F238E27FC236}">
                  <a16:creationId xmlns:a16="http://schemas.microsoft.com/office/drawing/2014/main" id="{66139227-B82F-274B-8EC0-EDDE1EE514E5}"/>
                </a:ext>
              </a:extLst>
            </p:cNvPr>
            <p:cNvPicPr>
              <a:picLocks noChangeAspect="1"/>
            </p:cNvPicPr>
            <p:nvPr/>
          </p:nvPicPr>
          <p:blipFill>
            <a:blip r:embed="rId8">
              <a:duotone>
                <a:schemeClr val="accent6">
                  <a:shade val="45000"/>
                  <a:satMod val="135000"/>
                </a:schemeClr>
                <a:prstClr val="white"/>
              </a:duotone>
            </a:blip>
            <a:stretch>
              <a:fillRect/>
            </a:stretch>
          </p:blipFill>
          <p:spPr>
            <a:xfrm>
              <a:off x="2852029" y="2380117"/>
              <a:ext cx="1068884" cy="259415"/>
            </a:xfrm>
            <a:prstGeom prst="rect">
              <a:avLst/>
            </a:prstGeom>
          </p:spPr>
        </p:pic>
        <p:pic>
          <p:nvPicPr>
            <p:cNvPr id="146" name="Picture 145">
              <a:extLst>
                <a:ext uri="{FF2B5EF4-FFF2-40B4-BE49-F238E27FC236}">
                  <a16:creationId xmlns:a16="http://schemas.microsoft.com/office/drawing/2014/main" id="{033B41F5-99EF-1D43-93B3-CDDDD03CFE2D}"/>
                </a:ext>
              </a:extLst>
            </p:cNvPr>
            <p:cNvPicPr>
              <a:picLocks noChangeAspect="1"/>
            </p:cNvPicPr>
            <p:nvPr/>
          </p:nvPicPr>
          <p:blipFill>
            <a:blip r:embed="rId9"/>
            <a:stretch>
              <a:fillRect/>
            </a:stretch>
          </p:blipFill>
          <p:spPr>
            <a:xfrm>
              <a:off x="6505439" y="1476127"/>
              <a:ext cx="993649" cy="338530"/>
            </a:xfrm>
            <a:prstGeom prst="rect">
              <a:avLst/>
            </a:prstGeom>
          </p:spPr>
        </p:pic>
        <p:pic>
          <p:nvPicPr>
            <p:cNvPr id="147" name="Picture 146">
              <a:extLst>
                <a:ext uri="{FF2B5EF4-FFF2-40B4-BE49-F238E27FC236}">
                  <a16:creationId xmlns:a16="http://schemas.microsoft.com/office/drawing/2014/main" id="{74E05513-67A2-7D4D-81E2-CF9D21BAE1A2}"/>
                </a:ext>
              </a:extLst>
            </p:cNvPr>
            <p:cNvPicPr>
              <a:picLocks noChangeAspect="1"/>
            </p:cNvPicPr>
            <p:nvPr/>
          </p:nvPicPr>
          <p:blipFill>
            <a:blip r:embed="rId10"/>
            <a:stretch>
              <a:fillRect/>
            </a:stretch>
          </p:blipFill>
          <p:spPr>
            <a:xfrm>
              <a:off x="5087156" y="5185029"/>
              <a:ext cx="2272072" cy="323333"/>
            </a:xfrm>
            <a:prstGeom prst="rect">
              <a:avLst/>
            </a:prstGeom>
          </p:spPr>
        </p:pic>
      </p:grpSp>
      <p:sp>
        <p:nvSpPr>
          <p:cNvPr id="148" name="Arc 147">
            <a:extLst>
              <a:ext uri="{FF2B5EF4-FFF2-40B4-BE49-F238E27FC236}">
                <a16:creationId xmlns:a16="http://schemas.microsoft.com/office/drawing/2014/main" id="{ADBC9F07-B99F-B149-B5CB-A4D23E5E4640}"/>
              </a:ext>
            </a:extLst>
          </p:cNvPr>
          <p:cNvSpPr/>
          <p:nvPr/>
        </p:nvSpPr>
        <p:spPr>
          <a:xfrm rot="16008222">
            <a:off x="2623148" y="1607711"/>
            <a:ext cx="4200785" cy="4131058"/>
          </a:xfrm>
          <a:prstGeom prst="arc">
            <a:avLst>
              <a:gd name="adj1" fmla="val 16391895"/>
              <a:gd name="adj2" fmla="val 2985857"/>
            </a:avLst>
          </a:prstGeom>
          <a:ln w="28575">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35" name="Title 1">
            <a:extLst>
              <a:ext uri="{FF2B5EF4-FFF2-40B4-BE49-F238E27FC236}">
                <a16:creationId xmlns:a16="http://schemas.microsoft.com/office/drawing/2014/main" id="{8D3EC288-F108-0046-95BA-12DDBDC0E86E}"/>
              </a:ext>
            </a:extLst>
          </p:cNvPr>
          <p:cNvSpPr txBox="1">
            <a:spLocks/>
          </p:cNvSpPr>
          <p:nvPr/>
        </p:nvSpPr>
        <p:spPr>
          <a:xfrm>
            <a:off x="0" y="1"/>
            <a:ext cx="9144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 typeface="Arial"/>
              <a:buNone/>
              <a:tabLst/>
              <a:defRPr/>
            </a:pPr>
            <a:r>
              <a:rPr kumimoji="0" lang="en-US" sz="2850" b="1" i="0" u="none" strike="noStrike" kern="1200" cap="none" spc="0" normalizeH="0" baseline="0" noProof="0" dirty="0">
                <a:ln>
                  <a:noFill/>
                </a:ln>
                <a:solidFill>
                  <a:srgbClr val="0070C0"/>
                </a:solidFill>
                <a:effectLst/>
                <a:uLnTx/>
                <a:uFillTx/>
                <a:latin typeface="Source Sans Pro" charset="0"/>
                <a:ea typeface="Source Sans Pro" charset="0"/>
                <a:cs typeface="Source Sans Pro" charset="0"/>
                <a:sym typeface="Arial"/>
              </a:rPr>
              <a:t>DC3: Deep Constraint Completion &amp; Correction</a:t>
            </a:r>
          </a:p>
        </p:txBody>
      </p:sp>
      <p:sp>
        <p:nvSpPr>
          <p:cNvPr id="36" name="Rectangle 35">
            <a:extLst>
              <a:ext uri="{FF2B5EF4-FFF2-40B4-BE49-F238E27FC236}">
                <a16:creationId xmlns:a16="http://schemas.microsoft.com/office/drawing/2014/main" id="{03E0D2CA-8AA3-E04B-9DC8-5549BB563F4C}"/>
              </a:ext>
            </a:extLst>
          </p:cNvPr>
          <p:cNvSpPr/>
          <p:nvPr/>
        </p:nvSpPr>
        <p:spPr>
          <a:xfrm>
            <a:off x="144436" y="4571317"/>
            <a:ext cx="7980551" cy="5078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Donti</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 Rolnick, J.Z. Kolter,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Arial"/>
                <a:sym typeface="Arial"/>
              </a:rPr>
              <a:t>DC3: A learning method for optimization with hard constraints</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ICLR 2021.</a:t>
            </a:r>
          </a:p>
        </p:txBody>
      </p:sp>
    </p:spTree>
    <p:extLst>
      <p:ext uri="{BB962C8B-B14F-4D97-AF65-F5344CB8AC3E}">
        <p14:creationId xmlns:p14="http://schemas.microsoft.com/office/powerpoint/2010/main" val="6113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E7B9F9-AE23-EB47-9A4A-C73A22B3ACB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92</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pic>
        <p:nvPicPr>
          <p:cNvPr id="8" name="Picture 7">
            <a:extLst>
              <a:ext uri="{FF2B5EF4-FFF2-40B4-BE49-F238E27FC236}">
                <a16:creationId xmlns:a16="http://schemas.microsoft.com/office/drawing/2014/main" id="{93322E5D-71A8-BF44-B4FC-EE2B2695CAD6}"/>
              </a:ext>
            </a:extLst>
          </p:cNvPr>
          <p:cNvPicPr>
            <a:picLocks noChangeAspect="1"/>
          </p:cNvPicPr>
          <p:nvPr/>
        </p:nvPicPr>
        <p:blipFill>
          <a:blip r:embed="rId3"/>
          <a:stretch>
            <a:fillRect/>
          </a:stretch>
        </p:blipFill>
        <p:spPr>
          <a:xfrm>
            <a:off x="6179819" y="1619856"/>
            <a:ext cx="1139968" cy="265337"/>
          </a:xfrm>
          <a:prstGeom prst="rect">
            <a:avLst/>
          </a:prstGeom>
        </p:spPr>
      </p:pic>
      <p:pic>
        <p:nvPicPr>
          <p:cNvPr id="10" name="Picture 9">
            <a:extLst>
              <a:ext uri="{FF2B5EF4-FFF2-40B4-BE49-F238E27FC236}">
                <a16:creationId xmlns:a16="http://schemas.microsoft.com/office/drawing/2014/main" id="{5E7C605E-1790-204D-B020-3FB39366950F}"/>
              </a:ext>
            </a:extLst>
          </p:cNvPr>
          <p:cNvPicPr>
            <a:picLocks noChangeAspect="1"/>
          </p:cNvPicPr>
          <p:nvPr/>
        </p:nvPicPr>
        <p:blipFill>
          <a:blip r:embed="rId4"/>
          <a:stretch>
            <a:fillRect/>
          </a:stretch>
        </p:blipFill>
        <p:spPr>
          <a:xfrm>
            <a:off x="6075377" y="2988756"/>
            <a:ext cx="2162550" cy="266260"/>
          </a:xfrm>
          <a:prstGeom prst="rect">
            <a:avLst/>
          </a:prstGeom>
        </p:spPr>
      </p:pic>
      <p:pic>
        <p:nvPicPr>
          <p:cNvPr id="11" name="Picture 10">
            <a:extLst>
              <a:ext uri="{FF2B5EF4-FFF2-40B4-BE49-F238E27FC236}">
                <a16:creationId xmlns:a16="http://schemas.microsoft.com/office/drawing/2014/main" id="{ABFBFEF8-B822-3E4E-830B-43E0FB65DB08}"/>
              </a:ext>
            </a:extLst>
          </p:cNvPr>
          <p:cNvPicPr>
            <a:picLocks noChangeAspect="1"/>
          </p:cNvPicPr>
          <p:nvPr/>
        </p:nvPicPr>
        <p:blipFill>
          <a:blip r:embed="rId5"/>
          <a:stretch>
            <a:fillRect/>
          </a:stretch>
        </p:blipFill>
        <p:spPr>
          <a:xfrm>
            <a:off x="6080071" y="2698681"/>
            <a:ext cx="1701893" cy="210416"/>
          </a:xfrm>
          <a:prstGeom prst="rect">
            <a:avLst/>
          </a:prstGeom>
        </p:spPr>
      </p:pic>
      <p:pic>
        <p:nvPicPr>
          <p:cNvPr id="5" name="Picture 4" descr="Diagram&#10;&#10;Description automatically generated">
            <a:extLst>
              <a:ext uri="{FF2B5EF4-FFF2-40B4-BE49-F238E27FC236}">
                <a16:creationId xmlns:a16="http://schemas.microsoft.com/office/drawing/2014/main" id="{43BD71AE-7856-1F4E-A797-0916B0266818}"/>
              </a:ext>
            </a:extLst>
          </p:cNvPr>
          <p:cNvPicPr>
            <a:picLocks noChangeAspect="1"/>
          </p:cNvPicPr>
          <p:nvPr/>
        </p:nvPicPr>
        <p:blipFill rotWithShape="1">
          <a:blip r:embed="rId6"/>
          <a:srcRect l="13801" t="22604" r="14121" b="8299"/>
          <a:stretch/>
        </p:blipFill>
        <p:spPr>
          <a:xfrm>
            <a:off x="279811" y="1493945"/>
            <a:ext cx="4608763" cy="2483196"/>
          </a:xfrm>
          <a:prstGeom prst="rect">
            <a:avLst/>
          </a:prstGeom>
        </p:spPr>
      </p:pic>
      <p:sp>
        <p:nvSpPr>
          <p:cNvPr id="12" name="TextBox 11">
            <a:extLst>
              <a:ext uri="{FF2B5EF4-FFF2-40B4-BE49-F238E27FC236}">
                <a16:creationId xmlns:a16="http://schemas.microsoft.com/office/drawing/2014/main" id="{8E7C731F-B9CA-8F48-A71E-7A7E995B2EA2}"/>
              </a:ext>
            </a:extLst>
          </p:cNvPr>
          <p:cNvSpPr txBox="1"/>
          <p:nvPr/>
        </p:nvSpPr>
        <p:spPr>
          <a:xfrm>
            <a:off x="5090971" y="1252251"/>
            <a:ext cx="3773219"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Output </a:t>
            </a:r>
            <a:r>
              <a:rPr kumimoji="0" lang="en-US" sz="18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subset of variables</a:t>
            </a:r>
          </a:p>
        </p:txBody>
      </p:sp>
      <p:sp>
        <p:nvSpPr>
          <p:cNvPr id="13" name="TextBox 12">
            <a:extLst>
              <a:ext uri="{FF2B5EF4-FFF2-40B4-BE49-F238E27FC236}">
                <a16:creationId xmlns:a16="http://schemas.microsoft.com/office/drawing/2014/main" id="{4FFA1222-1F42-E146-B0CE-7129E9F12E38}"/>
              </a:ext>
            </a:extLst>
          </p:cNvPr>
          <p:cNvSpPr txBox="1"/>
          <p:nvPr/>
        </p:nvSpPr>
        <p:spPr>
          <a:xfrm>
            <a:off x="5076904" y="2244740"/>
            <a:ext cx="2108269"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Then </a:t>
            </a:r>
            <a:r>
              <a:rPr kumimoji="0" lang="en-US" sz="18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solve for rest</a:t>
            </a:r>
            <a:r>
              <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a:t>
            </a:r>
          </a:p>
        </p:txBody>
      </p:sp>
      <p:pic>
        <p:nvPicPr>
          <p:cNvPr id="14" name="Picture 13">
            <a:extLst>
              <a:ext uri="{FF2B5EF4-FFF2-40B4-BE49-F238E27FC236}">
                <a16:creationId xmlns:a16="http://schemas.microsoft.com/office/drawing/2014/main" id="{66BB49AD-ED31-0447-BE47-F16A534FA258}"/>
              </a:ext>
            </a:extLst>
          </p:cNvPr>
          <p:cNvPicPr>
            <a:picLocks noChangeAspect="1"/>
          </p:cNvPicPr>
          <p:nvPr/>
        </p:nvPicPr>
        <p:blipFill rotWithShape="1">
          <a:blip r:embed="rId4"/>
          <a:srcRect l="32550" t="-1" r="40467" b="-23100"/>
          <a:stretch/>
        </p:blipFill>
        <p:spPr>
          <a:xfrm>
            <a:off x="7294606" y="2209214"/>
            <a:ext cx="712547" cy="400242"/>
          </a:xfrm>
          <a:prstGeom prst="rect">
            <a:avLst/>
          </a:prstGeom>
        </p:spPr>
      </p:pic>
      <p:sp>
        <p:nvSpPr>
          <p:cNvPr id="15" name="TextBox 14">
            <a:extLst>
              <a:ext uri="{FF2B5EF4-FFF2-40B4-BE49-F238E27FC236}">
                <a16:creationId xmlns:a16="http://schemas.microsoft.com/office/drawing/2014/main" id="{82D68D95-7C28-6B42-9A96-AF3FF08357A0}"/>
              </a:ext>
            </a:extLst>
          </p:cNvPr>
          <p:cNvSpPr txBox="1"/>
          <p:nvPr/>
        </p:nvSpPr>
        <p:spPr>
          <a:xfrm>
            <a:off x="5327293" y="2657067"/>
            <a:ext cx="686406" cy="3231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where</a:t>
            </a:r>
          </a:p>
        </p:txBody>
      </p:sp>
      <p:sp>
        <p:nvSpPr>
          <p:cNvPr id="16" name="TextBox 15">
            <a:extLst>
              <a:ext uri="{FF2B5EF4-FFF2-40B4-BE49-F238E27FC236}">
                <a16:creationId xmlns:a16="http://schemas.microsoft.com/office/drawing/2014/main" id="{D7BAFAF1-5522-714D-99F2-095388C4E7B8}"/>
              </a:ext>
            </a:extLst>
          </p:cNvPr>
          <p:cNvSpPr txBox="1"/>
          <p:nvPr/>
        </p:nvSpPr>
        <p:spPr>
          <a:xfrm>
            <a:off x="5334078" y="3004012"/>
            <a:ext cx="426720" cy="3231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500" b="0" i="0" u="none" strike="noStrike" kern="1200" cap="none" spc="0" normalizeH="0" baseline="0" noProof="0" dirty="0" err="1">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s.t.</a:t>
            </a:r>
            <a:endPar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endParaRPr>
          </a:p>
        </p:txBody>
      </p:sp>
      <p:sp>
        <p:nvSpPr>
          <p:cNvPr id="17" name="TextBox 16">
            <a:extLst>
              <a:ext uri="{FF2B5EF4-FFF2-40B4-BE49-F238E27FC236}">
                <a16:creationId xmlns:a16="http://schemas.microsoft.com/office/drawing/2014/main" id="{16E876AB-4541-7641-89C1-F483648972ED}"/>
              </a:ext>
            </a:extLst>
          </p:cNvPr>
          <p:cNvSpPr txBox="1"/>
          <p:nvPr/>
        </p:nvSpPr>
        <p:spPr>
          <a:xfrm>
            <a:off x="5090970" y="3808904"/>
            <a:ext cx="444352" cy="553998"/>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endParaRPr>
          </a:p>
          <a:p>
            <a:pPr marL="257175" marR="0" lvl="0" indent="-25717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endParaRPr>
          </a:p>
        </p:txBody>
      </p:sp>
      <p:sp>
        <p:nvSpPr>
          <p:cNvPr id="19" name="TextBox 18">
            <a:extLst>
              <a:ext uri="{FF2B5EF4-FFF2-40B4-BE49-F238E27FC236}">
                <a16:creationId xmlns:a16="http://schemas.microsoft.com/office/drawing/2014/main" id="{1C6EC56B-4A3B-9249-95F9-910373A39065}"/>
              </a:ext>
            </a:extLst>
          </p:cNvPr>
          <p:cNvSpPr txBox="1"/>
          <p:nvPr/>
        </p:nvSpPr>
        <p:spPr>
          <a:xfrm>
            <a:off x="5076904" y="3607441"/>
            <a:ext cx="3773219" cy="6463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Procedure is </a:t>
            </a:r>
            <a:r>
              <a:rPr kumimoji="0" lang="en-US" sz="18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differentiable</a:t>
            </a:r>
            <a:r>
              <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 (either explicitly or via implicit function thm)</a:t>
            </a:r>
          </a:p>
        </p:txBody>
      </p:sp>
      <p:sp>
        <p:nvSpPr>
          <p:cNvPr id="18" name="Rectangle 17">
            <a:extLst>
              <a:ext uri="{FF2B5EF4-FFF2-40B4-BE49-F238E27FC236}">
                <a16:creationId xmlns:a16="http://schemas.microsoft.com/office/drawing/2014/main" id="{17733412-48B8-CE4A-9EF3-6DB137428216}"/>
              </a:ext>
            </a:extLst>
          </p:cNvPr>
          <p:cNvSpPr/>
          <p:nvPr/>
        </p:nvSpPr>
        <p:spPr>
          <a:xfrm>
            <a:off x="144436" y="4571317"/>
            <a:ext cx="7980551" cy="5078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Donti</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 Rolnick, J.Z. Kolter,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Arial"/>
                <a:sym typeface="Arial"/>
              </a:rPr>
              <a:t>DC3: A learning method for optimization with hard constraints</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ICLR 2021.</a:t>
            </a:r>
          </a:p>
        </p:txBody>
      </p:sp>
      <p:sp>
        <p:nvSpPr>
          <p:cNvPr id="21" name="Title 1">
            <a:extLst>
              <a:ext uri="{FF2B5EF4-FFF2-40B4-BE49-F238E27FC236}">
                <a16:creationId xmlns:a16="http://schemas.microsoft.com/office/drawing/2014/main" id="{A7238FCE-84DF-7B46-A69E-1367EE82DC23}"/>
              </a:ext>
            </a:extLst>
          </p:cNvPr>
          <p:cNvSpPr txBox="1">
            <a:spLocks/>
          </p:cNvSpPr>
          <p:nvPr/>
        </p:nvSpPr>
        <p:spPr>
          <a:xfrm>
            <a:off x="0" y="1"/>
            <a:ext cx="9144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 typeface="Arial"/>
              <a:buNone/>
              <a:tabLst/>
              <a:defRPr/>
            </a:pPr>
            <a:r>
              <a:rPr kumimoji="0" lang="en-US" sz="2850" b="1" i="0" u="none" strike="noStrike" kern="1200" cap="none" spc="0" normalizeH="0" baseline="0" noProof="0" dirty="0">
                <a:ln>
                  <a:noFill/>
                </a:ln>
                <a:solidFill>
                  <a:srgbClr val="0070C0"/>
                </a:solidFill>
                <a:effectLst/>
                <a:uLnTx/>
                <a:uFillTx/>
                <a:latin typeface="Source Sans Pro" charset="0"/>
                <a:ea typeface="Source Sans Pro" charset="0"/>
                <a:cs typeface="Source Sans Pro" charset="0"/>
                <a:sym typeface="Arial"/>
              </a:rPr>
              <a:t>Equality completion</a:t>
            </a:r>
          </a:p>
        </p:txBody>
      </p:sp>
    </p:spTree>
    <p:extLst>
      <p:ext uri="{BB962C8B-B14F-4D97-AF65-F5344CB8AC3E}">
        <p14:creationId xmlns:p14="http://schemas.microsoft.com/office/powerpoint/2010/main" val="36620647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E7B9F9-AE23-EB47-9A4A-C73A22B3ACB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93</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pic>
        <p:nvPicPr>
          <p:cNvPr id="14" name="Picture 13">
            <a:extLst>
              <a:ext uri="{FF2B5EF4-FFF2-40B4-BE49-F238E27FC236}">
                <a16:creationId xmlns:a16="http://schemas.microsoft.com/office/drawing/2014/main" id="{B0D94F21-0A73-7E40-B78E-8B3DD0C2D0BE}"/>
              </a:ext>
            </a:extLst>
          </p:cNvPr>
          <p:cNvPicPr>
            <a:picLocks noChangeAspect="1"/>
          </p:cNvPicPr>
          <p:nvPr/>
        </p:nvPicPr>
        <p:blipFill rotWithShape="1">
          <a:blip r:embed="rId3"/>
          <a:srcRect l="25265" r="13536" b="49256"/>
          <a:stretch/>
        </p:blipFill>
        <p:spPr>
          <a:xfrm>
            <a:off x="5279126" y="2020709"/>
            <a:ext cx="3462548" cy="705672"/>
          </a:xfrm>
          <a:prstGeom prst="rect">
            <a:avLst/>
          </a:prstGeom>
        </p:spPr>
      </p:pic>
      <p:pic>
        <p:nvPicPr>
          <p:cNvPr id="15" name="Picture 14">
            <a:extLst>
              <a:ext uri="{FF2B5EF4-FFF2-40B4-BE49-F238E27FC236}">
                <a16:creationId xmlns:a16="http://schemas.microsoft.com/office/drawing/2014/main" id="{854EC494-69A3-8445-9513-6FD8258F527F}"/>
              </a:ext>
            </a:extLst>
          </p:cNvPr>
          <p:cNvPicPr>
            <a:picLocks noChangeAspect="1"/>
          </p:cNvPicPr>
          <p:nvPr/>
        </p:nvPicPr>
        <p:blipFill rotWithShape="1">
          <a:blip r:embed="rId3"/>
          <a:srcRect t="49256" r="33310"/>
          <a:stretch/>
        </p:blipFill>
        <p:spPr>
          <a:xfrm>
            <a:off x="5117225" y="2793758"/>
            <a:ext cx="3773220" cy="705672"/>
          </a:xfrm>
          <a:prstGeom prst="rect">
            <a:avLst/>
          </a:prstGeom>
        </p:spPr>
      </p:pic>
      <p:pic>
        <p:nvPicPr>
          <p:cNvPr id="16" name="Picture 15">
            <a:extLst>
              <a:ext uri="{FF2B5EF4-FFF2-40B4-BE49-F238E27FC236}">
                <a16:creationId xmlns:a16="http://schemas.microsoft.com/office/drawing/2014/main" id="{75C72796-C63B-8D42-B891-2FFB8660D3AD}"/>
              </a:ext>
            </a:extLst>
          </p:cNvPr>
          <p:cNvPicPr>
            <a:picLocks noChangeAspect="1"/>
          </p:cNvPicPr>
          <p:nvPr/>
        </p:nvPicPr>
        <p:blipFill rotWithShape="1">
          <a:blip r:embed="rId3"/>
          <a:srcRect l="67089" t="49256"/>
          <a:stretch/>
        </p:blipFill>
        <p:spPr>
          <a:xfrm>
            <a:off x="6072808" y="3422437"/>
            <a:ext cx="1862055" cy="705672"/>
          </a:xfrm>
          <a:prstGeom prst="rect">
            <a:avLst/>
          </a:prstGeom>
        </p:spPr>
      </p:pic>
      <p:sp>
        <p:nvSpPr>
          <p:cNvPr id="18" name="TextBox 17">
            <a:extLst>
              <a:ext uri="{FF2B5EF4-FFF2-40B4-BE49-F238E27FC236}">
                <a16:creationId xmlns:a16="http://schemas.microsoft.com/office/drawing/2014/main" id="{65F80803-A395-5548-8F40-0703E39D1A66}"/>
              </a:ext>
            </a:extLst>
          </p:cNvPr>
          <p:cNvSpPr txBox="1"/>
          <p:nvPr/>
        </p:nvSpPr>
        <p:spPr>
          <a:xfrm>
            <a:off x="5116359" y="1080802"/>
            <a:ext cx="3773219" cy="6463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Gradient steps along manifold defined by equality constraints:</a:t>
            </a:r>
          </a:p>
        </p:txBody>
      </p:sp>
      <p:pic>
        <p:nvPicPr>
          <p:cNvPr id="5" name="Picture 4" descr="Diagram&#10;&#10;Description automatically generated">
            <a:extLst>
              <a:ext uri="{FF2B5EF4-FFF2-40B4-BE49-F238E27FC236}">
                <a16:creationId xmlns:a16="http://schemas.microsoft.com/office/drawing/2014/main" id="{FDFFA85E-9A27-3143-A638-CA931AE9384B}"/>
              </a:ext>
            </a:extLst>
          </p:cNvPr>
          <p:cNvPicPr>
            <a:picLocks noChangeAspect="1"/>
          </p:cNvPicPr>
          <p:nvPr/>
        </p:nvPicPr>
        <p:blipFill rotWithShape="1">
          <a:blip r:embed="rId4"/>
          <a:srcRect l="12815" t="23266" r="13835" b="9353"/>
          <a:stretch/>
        </p:blipFill>
        <p:spPr>
          <a:xfrm>
            <a:off x="212598" y="1515618"/>
            <a:ext cx="4690097" cy="2421527"/>
          </a:xfrm>
          <a:prstGeom prst="rect">
            <a:avLst/>
          </a:prstGeom>
        </p:spPr>
      </p:pic>
      <p:sp>
        <p:nvSpPr>
          <p:cNvPr id="9" name="Rectangle 8">
            <a:extLst>
              <a:ext uri="{FF2B5EF4-FFF2-40B4-BE49-F238E27FC236}">
                <a16:creationId xmlns:a16="http://schemas.microsoft.com/office/drawing/2014/main" id="{F4355652-7096-344E-B09A-836547F83D90}"/>
              </a:ext>
            </a:extLst>
          </p:cNvPr>
          <p:cNvSpPr/>
          <p:nvPr/>
        </p:nvSpPr>
        <p:spPr>
          <a:xfrm>
            <a:off x="144436" y="4571317"/>
            <a:ext cx="7980551" cy="5078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Donti</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 Rolnick, J.Z. Kolter,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Arial"/>
                <a:sym typeface="Arial"/>
              </a:rPr>
              <a:t>DC3: A learning method for optimization with hard constraints</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ICLR 2021.</a:t>
            </a:r>
          </a:p>
        </p:txBody>
      </p:sp>
      <p:sp>
        <p:nvSpPr>
          <p:cNvPr id="12" name="Title 1">
            <a:extLst>
              <a:ext uri="{FF2B5EF4-FFF2-40B4-BE49-F238E27FC236}">
                <a16:creationId xmlns:a16="http://schemas.microsoft.com/office/drawing/2014/main" id="{DB81C011-18DA-5943-B05C-7040185CFF0C}"/>
              </a:ext>
            </a:extLst>
          </p:cNvPr>
          <p:cNvSpPr txBox="1">
            <a:spLocks/>
          </p:cNvSpPr>
          <p:nvPr/>
        </p:nvSpPr>
        <p:spPr>
          <a:xfrm>
            <a:off x="0" y="1"/>
            <a:ext cx="9144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 typeface="Arial"/>
              <a:buNone/>
              <a:tabLst/>
              <a:defRPr/>
            </a:pPr>
            <a:r>
              <a:rPr kumimoji="0" lang="en-US" sz="2850" b="1" i="0" u="none" strike="noStrike" kern="1200" cap="none" spc="0" normalizeH="0" baseline="0" noProof="0" dirty="0">
                <a:ln>
                  <a:noFill/>
                </a:ln>
                <a:solidFill>
                  <a:srgbClr val="0070C0"/>
                </a:solidFill>
                <a:effectLst/>
                <a:uLnTx/>
                <a:uFillTx/>
                <a:latin typeface="Source Sans Pro" charset="0"/>
                <a:ea typeface="Source Sans Pro" charset="0"/>
                <a:cs typeface="Source Sans Pro" charset="0"/>
                <a:sym typeface="Arial"/>
              </a:rPr>
              <a:t>Inequality correction</a:t>
            </a:r>
          </a:p>
        </p:txBody>
      </p:sp>
    </p:spTree>
    <p:extLst>
      <p:ext uri="{BB962C8B-B14F-4D97-AF65-F5344CB8AC3E}">
        <p14:creationId xmlns:p14="http://schemas.microsoft.com/office/powerpoint/2010/main" val="2052074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0F6CAA-D5D5-5D4F-9C56-190EFE12BBE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94</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68" name="TextBox 67">
            <a:extLst>
              <a:ext uri="{FF2B5EF4-FFF2-40B4-BE49-F238E27FC236}">
                <a16:creationId xmlns:a16="http://schemas.microsoft.com/office/drawing/2014/main" id="{D93F3DC4-AAE8-4C49-BCC4-69D67E4FF99F}"/>
              </a:ext>
            </a:extLst>
          </p:cNvPr>
          <p:cNvSpPr txBox="1"/>
          <p:nvPr/>
        </p:nvSpPr>
        <p:spPr>
          <a:xfrm>
            <a:off x="133427" y="2332710"/>
            <a:ext cx="3927891"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E7E6E6">
                    <a:lumMod val="90000"/>
                  </a:srgbClr>
                </a:solidFill>
                <a:effectLst/>
                <a:uLnTx/>
                <a:uFillTx/>
                <a:latin typeface="Times" pitchFamily="2" charset="0"/>
                <a:ea typeface="+mn-ea"/>
                <a:cs typeface="Arial"/>
                <a:sym typeface="Arial"/>
              </a:rPr>
              <a:t>Input </a:t>
            </a:r>
            <a:r>
              <a:rPr kumimoji="0" lang="en-US" sz="1800" b="0" i="1" u="none" strike="noStrike" kern="1200" cap="none" spc="0" normalizeH="0" baseline="0" noProof="0" dirty="0">
                <a:ln>
                  <a:noFill/>
                </a:ln>
                <a:solidFill>
                  <a:srgbClr val="E7E6E6">
                    <a:lumMod val="90000"/>
                  </a:srgbClr>
                </a:solidFill>
                <a:effectLst/>
                <a:uLnTx/>
                <a:uFillTx/>
                <a:latin typeface="Times" pitchFamily="2" charset="0"/>
                <a:ea typeface="+mn-ea"/>
                <a:cs typeface="Arial"/>
                <a:sym typeface="Arial"/>
              </a:rPr>
              <a:t>x</a:t>
            </a:r>
            <a:endParaRPr kumimoji="0" lang="en-US" sz="1800" b="0" i="0" u="none" strike="noStrike" kern="1200" cap="none" spc="0" normalizeH="0" baseline="0" noProof="0" dirty="0">
              <a:ln>
                <a:noFill/>
              </a:ln>
              <a:solidFill>
                <a:srgbClr val="E7E6E6">
                  <a:lumMod val="90000"/>
                </a:srgbClr>
              </a:solidFill>
              <a:effectLst/>
              <a:uLnTx/>
              <a:uFillTx/>
              <a:latin typeface="Times" pitchFamily="2" charset="0"/>
              <a:ea typeface="+mn-ea"/>
              <a:cs typeface="Arial"/>
              <a:sym typeface="Arial"/>
            </a:endParaRPr>
          </a:p>
        </p:txBody>
      </p:sp>
      <p:grpSp>
        <p:nvGrpSpPr>
          <p:cNvPr id="122" name="Group 121">
            <a:extLst>
              <a:ext uri="{FF2B5EF4-FFF2-40B4-BE49-F238E27FC236}">
                <a16:creationId xmlns:a16="http://schemas.microsoft.com/office/drawing/2014/main" id="{10A3FA65-269E-924F-85B9-402E6AA6F9C3}"/>
              </a:ext>
            </a:extLst>
          </p:cNvPr>
          <p:cNvGrpSpPr/>
          <p:nvPr/>
        </p:nvGrpSpPr>
        <p:grpSpPr>
          <a:xfrm>
            <a:off x="1286249" y="1246122"/>
            <a:ext cx="6571503" cy="3089995"/>
            <a:chOff x="1986840" y="1458706"/>
            <a:chExt cx="8762004" cy="4119993"/>
          </a:xfrm>
        </p:grpSpPr>
        <p:sp>
          <p:nvSpPr>
            <p:cNvPr id="123" name="Triangle 122">
              <a:extLst>
                <a:ext uri="{FF2B5EF4-FFF2-40B4-BE49-F238E27FC236}">
                  <a16:creationId xmlns:a16="http://schemas.microsoft.com/office/drawing/2014/main" id="{99F88FAB-AEF7-FD4C-9016-6E3EF641B550}"/>
                </a:ext>
              </a:extLst>
            </p:cNvPr>
            <p:cNvSpPr/>
            <p:nvPr/>
          </p:nvSpPr>
          <p:spPr>
            <a:xfrm>
              <a:off x="5005938" y="1858698"/>
              <a:ext cx="5742906" cy="1602448"/>
            </a:xfrm>
            <a:prstGeom prst="triangle">
              <a:avLst>
                <a:gd name="adj" fmla="val 32510"/>
              </a:avLst>
            </a:prstGeom>
            <a:solidFill>
              <a:schemeClr val="accent6">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E7E6E6">
                    <a:lumMod val="90000"/>
                  </a:srgbClr>
                </a:solidFill>
                <a:effectLst/>
                <a:uLnTx/>
                <a:uFillTx/>
                <a:latin typeface="Calibri" panose="020F0502020204030204"/>
                <a:ea typeface="+mn-ea"/>
                <a:cs typeface="+mn-cs"/>
                <a:sym typeface="Arial"/>
              </a:endParaRPr>
            </a:p>
          </p:txBody>
        </p:sp>
        <p:sp>
          <p:nvSpPr>
            <p:cNvPr id="124" name="Freeform 123">
              <a:extLst>
                <a:ext uri="{FF2B5EF4-FFF2-40B4-BE49-F238E27FC236}">
                  <a16:creationId xmlns:a16="http://schemas.microsoft.com/office/drawing/2014/main" id="{4743922E-1085-8447-A463-10904AE5BB0B}"/>
                </a:ext>
              </a:extLst>
            </p:cNvPr>
            <p:cNvSpPr/>
            <p:nvPr/>
          </p:nvSpPr>
          <p:spPr>
            <a:xfrm rot="5220955">
              <a:off x="7760257" y="1725672"/>
              <a:ext cx="2759557" cy="2225625"/>
            </a:xfrm>
            <a:custGeom>
              <a:avLst/>
              <a:gdLst>
                <a:gd name="connsiteX0" fmla="*/ 427536 w 3450195"/>
                <a:gd name="connsiteY0" fmla="*/ 444648 h 2782635"/>
                <a:gd name="connsiteX1" fmla="*/ 1240336 w 3450195"/>
                <a:gd name="connsiteY1" fmla="*/ 4381 h 2782635"/>
                <a:gd name="connsiteX2" fmla="*/ 1934603 w 3450195"/>
                <a:gd name="connsiteY2" fmla="*/ 681715 h 2782635"/>
                <a:gd name="connsiteX3" fmla="*/ 3001403 w 3450195"/>
                <a:gd name="connsiteY3" fmla="*/ 867981 h 2782635"/>
                <a:gd name="connsiteX4" fmla="*/ 3373936 w 3450195"/>
                <a:gd name="connsiteY4" fmla="*/ 2290381 h 2782635"/>
                <a:gd name="connsiteX5" fmla="*/ 1579003 w 3450195"/>
                <a:gd name="connsiteY5" fmla="*/ 2747581 h 2782635"/>
                <a:gd name="connsiteX6" fmla="*/ 55003 w 3450195"/>
                <a:gd name="connsiteY6" fmla="*/ 1477581 h 2782635"/>
                <a:gd name="connsiteX7" fmla="*/ 427536 w 3450195"/>
                <a:gd name="connsiteY7" fmla="*/ 444648 h 278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0195" h="2782635">
                  <a:moveTo>
                    <a:pt x="427536" y="444648"/>
                  </a:moveTo>
                  <a:cubicBezTo>
                    <a:pt x="625092" y="199115"/>
                    <a:pt x="989158" y="-35130"/>
                    <a:pt x="1240336" y="4381"/>
                  </a:cubicBezTo>
                  <a:cubicBezTo>
                    <a:pt x="1491514" y="43892"/>
                    <a:pt x="1641092" y="537782"/>
                    <a:pt x="1934603" y="681715"/>
                  </a:cubicBezTo>
                  <a:cubicBezTo>
                    <a:pt x="2228114" y="825648"/>
                    <a:pt x="2761514" y="599870"/>
                    <a:pt x="3001403" y="867981"/>
                  </a:cubicBezTo>
                  <a:cubicBezTo>
                    <a:pt x="3241292" y="1136092"/>
                    <a:pt x="3611003" y="1977114"/>
                    <a:pt x="3373936" y="2290381"/>
                  </a:cubicBezTo>
                  <a:cubicBezTo>
                    <a:pt x="3136869" y="2603648"/>
                    <a:pt x="2132159" y="2883048"/>
                    <a:pt x="1579003" y="2747581"/>
                  </a:cubicBezTo>
                  <a:cubicBezTo>
                    <a:pt x="1025847" y="2612114"/>
                    <a:pt x="249736" y="1861403"/>
                    <a:pt x="55003" y="1477581"/>
                  </a:cubicBezTo>
                  <a:cubicBezTo>
                    <a:pt x="-139730" y="1093759"/>
                    <a:pt x="229980" y="690181"/>
                    <a:pt x="427536" y="444648"/>
                  </a:cubicBezTo>
                  <a:close/>
                </a:path>
              </a:pathLst>
            </a:custGeom>
            <a:solidFill>
              <a:schemeClr val="accent5">
                <a:lumMod val="20000"/>
                <a:lumOff val="8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E7E6E6">
                    <a:lumMod val="90000"/>
                  </a:srgbClr>
                </a:solidFill>
                <a:effectLst/>
                <a:uLnTx/>
                <a:uFillTx/>
                <a:latin typeface="Calibri" panose="020F0502020204030204"/>
                <a:ea typeface="+mn-ea"/>
                <a:cs typeface="+mn-cs"/>
                <a:sym typeface="Arial"/>
              </a:endParaRPr>
            </a:p>
          </p:txBody>
        </p:sp>
        <p:sp>
          <p:nvSpPr>
            <p:cNvPr id="125" name="Triangle 124">
              <a:extLst>
                <a:ext uri="{FF2B5EF4-FFF2-40B4-BE49-F238E27FC236}">
                  <a16:creationId xmlns:a16="http://schemas.microsoft.com/office/drawing/2014/main" id="{FCF55513-88EA-5948-906E-5AB81D1C30C4}"/>
                </a:ext>
              </a:extLst>
            </p:cNvPr>
            <p:cNvSpPr/>
            <p:nvPr/>
          </p:nvSpPr>
          <p:spPr>
            <a:xfrm rot="10800000">
              <a:off x="5004649" y="3457976"/>
              <a:ext cx="5744194" cy="1573948"/>
            </a:xfrm>
            <a:prstGeom prst="triangle">
              <a:avLst>
                <a:gd name="adj" fmla="val 32510"/>
              </a:avLst>
            </a:prstGeom>
            <a:solidFill>
              <a:schemeClr val="accent6">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E7E6E6">
                    <a:lumMod val="90000"/>
                  </a:srgbClr>
                </a:solidFill>
                <a:effectLst/>
                <a:uLnTx/>
                <a:uFillTx/>
                <a:latin typeface="Calibri" panose="020F0502020204030204"/>
                <a:ea typeface="+mn-ea"/>
                <a:cs typeface="+mn-cs"/>
                <a:sym typeface="Arial"/>
              </a:endParaRPr>
            </a:p>
          </p:txBody>
        </p:sp>
        <p:sp>
          <p:nvSpPr>
            <p:cNvPr id="126" name="TextBox 125">
              <a:extLst>
                <a:ext uri="{FF2B5EF4-FFF2-40B4-BE49-F238E27FC236}">
                  <a16:creationId xmlns:a16="http://schemas.microsoft.com/office/drawing/2014/main" id="{D30005B0-22D4-444F-AD76-FFB013411D4D}"/>
                </a:ext>
              </a:extLst>
            </p:cNvPr>
            <p:cNvSpPr txBox="1"/>
            <p:nvPr/>
          </p:nvSpPr>
          <p:spPr>
            <a:xfrm>
              <a:off x="6459699" y="3681540"/>
              <a:ext cx="1591633" cy="861775"/>
            </a:xfrm>
            <a:prstGeom prst="rect">
              <a:avLst/>
            </a:prstGeom>
            <a:noFill/>
            <a:ln>
              <a:no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E7E6E6">
                      <a:lumMod val="90000"/>
                    </a:srgbClr>
                  </a:solidFill>
                  <a:effectLst/>
                  <a:uLnTx/>
                  <a:uFillTx/>
                  <a:latin typeface="Times" pitchFamily="2" charset="0"/>
                  <a:ea typeface="+mn-ea"/>
                  <a:cs typeface="Arial"/>
                  <a:sym typeface="Arial"/>
                </a:rPr>
                <a:t>correction</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E7E6E6">
                      <a:lumMod val="90000"/>
                    </a:srgbClr>
                  </a:solidFill>
                  <a:effectLst/>
                  <a:uLnTx/>
                  <a:uFillTx/>
                  <a:latin typeface="Times" pitchFamily="2" charset="0"/>
                  <a:ea typeface="+mn-ea"/>
                  <a:cs typeface="Arial"/>
                  <a:sym typeface="Arial"/>
                </a:rPr>
                <a:t>( ≤ )</a:t>
              </a:r>
            </a:p>
          </p:txBody>
        </p:sp>
        <p:sp>
          <p:nvSpPr>
            <p:cNvPr id="127" name="TextBox 126">
              <a:extLst>
                <a:ext uri="{FF2B5EF4-FFF2-40B4-BE49-F238E27FC236}">
                  <a16:creationId xmlns:a16="http://schemas.microsoft.com/office/drawing/2014/main" id="{26DD0D9A-CAD6-EF4C-8025-6B7213A3312B}"/>
                </a:ext>
              </a:extLst>
            </p:cNvPr>
            <p:cNvSpPr txBox="1"/>
            <p:nvPr/>
          </p:nvSpPr>
          <p:spPr>
            <a:xfrm>
              <a:off x="4569928" y="3932764"/>
              <a:ext cx="1699611" cy="861775"/>
            </a:xfrm>
            <a:prstGeom prst="rect">
              <a:avLst/>
            </a:prstGeom>
            <a:noFill/>
            <a:ln>
              <a:no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E7E6E6">
                      <a:lumMod val="90000"/>
                    </a:srgbClr>
                  </a:solidFill>
                  <a:effectLst/>
                  <a:uLnTx/>
                  <a:uFillTx/>
                  <a:latin typeface="Times" pitchFamily="2" charset="0"/>
                  <a:ea typeface="+mn-ea"/>
                  <a:cs typeface="Arial"/>
                  <a:sym typeface="Arial"/>
                </a:rPr>
                <a:t>completion</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E7E6E6">
                      <a:lumMod val="90000"/>
                    </a:srgbClr>
                  </a:solidFill>
                  <a:effectLst/>
                  <a:uLnTx/>
                  <a:uFillTx/>
                  <a:latin typeface="Times" pitchFamily="2" charset="0"/>
                  <a:ea typeface="+mn-ea"/>
                  <a:cs typeface="Arial"/>
                  <a:sym typeface="Arial"/>
                </a:rPr>
                <a:t>( = )</a:t>
              </a:r>
            </a:p>
          </p:txBody>
        </p:sp>
        <p:cxnSp>
          <p:nvCxnSpPr>
            <p:cNvPr id="128" name="Straight Connector 127">
              <a:extLst>
                <a:ext uri="{FF2B5EF4-FFF2-40B4-BE49-F238E27FC236}">
                  <a16:creationId xmlns:a16="http://schemas.microsoft.com/office/drawing/2014/main" id="{E25640FB-343D-6A4C-9929-4608E41FC4B4}"/>
                </a:ext>
              </a:extLst>
            </p:cNvPr>
            <p:cNvCxnSpPr>
              <a:cxnSpLocks/>
            </p:cNvCxnSpPr>
            <p:nvPr/>
          </p:nvCxnSpPr>
          <p:spPr>
            <a:xfrm flipH="1" flipV="1">
              <a:off x="7621593" y="3280982"/>
              <a:ext cx="392056" cy="158419"/>
            </a:xfrm>
            <a:prstGeom prst="line">
              <a:avLst/>
            </a:prstGeom>
            <a:ln w="28575">
              <a:solidFill>
                <a:schemeClr val="bg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DF42002-2233-4A4F-9D69-260DB2219A72}"/>
                </a:ext>
              </a:extLst>
            </p:cNvPr>
            <p:cNvCxnSpPr>
              <a:cxnSpLocks/>
            </p:cNvCxnSpPr>
            <p:nvPr/>
          </p:nvCxnSpPr>
          <p:spPr>
            <a:xfrm flipH="1">
              <a:off x="7159065" y="3278184"/>
              <a:ext cx="460381" cy="414148"/>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A718E86-FA3F-1641-9224-0ABD6BBB2DFA}"/>
                </a:ext>
              </a:extLst>
            </p:cNvPr>
            <p:cNvCxnSpPr>
              <a:cxnSpLocks/>
            </p:cNvCxnSpPr>
            <p:nvPr/>
          </p:nvCxnSpPr>
          <p:spPr>
            <a:xfrm flipH="1" flipV="1">
              <a:off x="6173472" y="3318797"/>
              <a:ext cx="979122" cy="390388"/>
            </a:xfrm>
            <a:prstGeom prst="line">
              <a:avLst/>
            </a:prstGeom>
            <a:ln w="28575">
              <a:solidFill>
                <a:schemeClr val="bg2">
                  <a:lumMod val="9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33" name="Right Arrow 132">
              <a:extLst>
                <a:ext uri="{FF2B5EF4-FFF2-40B4-BE49-F238E27FC236}">
                  <a16:creationId xmlns:a16="http://schemas.microsoft.com/office/drawing/2014/main" id="{0975C524-4A98-FC4D-802A-8FA979303636}"/>
                </a:ext>
              </a:extLst>
            </p:cNvPr>
            <p:cNvSpPr/>
            <p:nvPr/>
          </p:nvSpPr>
          <p:spPr>
            <a:xfrm>
              <a:off x="4449602" y="5155365"/>
              <a:ext cx="437803" cy="423334"/>
            </a:xfrm>
            <a:prstGeom prst="rightArrow">
              <a:avLst/>
            </a:prstGeom>
            <a:solidFill>
              <a:schemeClr val="bg1">
                <a:lumMod val="95000"/>
              </a:schemeClr>
            </a:solid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E7E6E6">
                    <a:lumMod val="90000"/>
                  </a:srgbClr>
                </a:solidFill>
                <a:effectLst/>
                <a:uLnTx/>
                <a:uFillTx/>
                <a:latin typeface="Calibri" panose="020F0502020204030204"/>
                <a:ea typeface="+mn-ea"/>
                <a:cs typeface="+mn-cs"/>
                <a:sym typeface="Arial"/>
              </a:endParaRPr>
            </a:p>
          </p:txBody>
        </p:sp>
        <p:cxnSp>
          <p:nvCxnSpPr>
            <p:cNvPr id="134" name="Straight Connector 133">
              <a:extLst>
                <a:ext uri="{FF2B5EF4-FFF2-40B4-BE49-F238E27FC236}">
                  <a16:creationId xmlns:a16="http://schemas.microsoft.com/office/drawing/2014/main" id="{BB0DA1B4-B989-8647-AAB1-E8F7516CFEC7}"/>
                </a:ext>
              </a:extLst>
            </p:cNvPr>
            <p:cNvCxnSpPr>
              <a:cxnSpLocks/>
            </p:cNvCxnSpPr>
            <p:nvPr/>
          </p:nvCxnSpPr>
          <p:spPr>
            <a:xfrm flipH="1" flipV="1">
              <a:off x="3064989" y="3365666"/>
              <a:ext cx="551676" cy="1329199"/>
            </a:xfrm>
            <a:prstGeom prst="line">
              <a:avLst/>
            </a:prstGeom>
            <a:ln w="28575">
              <a:solidFill>
                <a:schemeClr val="bg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36" name="Picture 135">
              <a:extLst>
                <a:ext uri="{FF2B5EF4-FFF2-40B4-BE49-F238E27FC236}">
                  <a16:creationId xmlns:a16="http://schemas.microsoft.com/office/drawing/2014/main" id="{DB1497BC-D5C9-D54C-8105-E8126CB5F9A0}"/>
                </a:ext>
              </a:extLst>
            </p:cNvPr>
            <p:cNvPicPr>
              <a:picLocks noChangeAspect="1"/>
            </p:cNvPicPr>
            <p:nvPr/>
          </p:nvPicPr>
          <p:blipFill>
            <a:blip r:embed="rId3">
              <a:lum bright="70000" contrast="-70000"/>
            </a:blip>
            <a:stretch>
              <a:fillRect/>
            </a:stretch>
          </p:blipFill>
          <p:spPr>
            <a:xfrm>
              <a:off x="5021152" y="2838485"/>
              <a:ext cx="2338076" cy="310976"/>
            </a:xfrm>
            <a:prstGeom prst="rect">
              <a:avLst/>
            </a:prstGeom>
            <a:ln>
              <a:noFill/>
            </a:ln>
          </p:spPr>
        </p:pic>
        <p:cxnSp>
          <p:nvCxnSpPr>
            <p:cNvPr id="138" name="Straight Arrow Connector 137">
              <a:extLst>
                <a:ext uri="{FF2B5EF4-FFF2-40B4-BE49-F238E27FC236}">
                  <a16:creationId xmlns:a16="http://schemas.microsoft.com/office/drawing/2014/main" id="{B406341B-12C2-E94F-9B50-B564B57A640A}"/>
                </a:ext>
              </a:extLst>
            </p:cNvPr>
            <p:cNvCxnSpPr>
              <a:cxnSpLocks/>
            </p:cNvCxnSpPr>
            <p:nvPr/>
          </p:nvCxnSpPr>
          <p:spPr>
            <a:xfrm flipH="1" flipV="1">
              <a:off x="6173257" y="3371797"/>
              <a:ext cx="215" cy="1649177"/>
            </a:xfrm>
            <a:prstGeom prst="straightConnector1">
              <a:avLst/>
            </a:prstGeom>
            <a:ln w="28575">
              <a:solidFill>
                <a:schemeClr val="bg2">
                  <a:lumMod val="90000"/>
                </a:schemeClr>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Rounded Rectangle 138">
              <a:extLst>
                <a:ext uri="{FF2B5EF4-FFF2-40B4-BE49-F238E27FC236}">
                  <a16:creationId xmlns:a16="http://schemas.microsoft.com/office/drawing/2014/main" id="{531D1A26-712C-7E43-A292-7C68ADC4F215}"/>
                </a:ext>
              </a:extLst>
            </p:cNvPr>
            <p:cNvSpPr/>
            <p:nvPr/>
          </p:nvSpPr>
          <p:spPr>
            <a:xfrm>
              <a:off x="1986840" y="1460623"/>
              <a:ext cx="2172629" cy="1292740"/>
            </a:xfrm>
            <a:prstGeom prst="roundRect">
              <a:avLst/>
            </a:prstGeom>
            <a:solidFill>
              <a:schemeClr val="bg1"/>
            </a:solidFill>
            <a:ln>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sym typeface="Arial"/>
              </a:endParaRPr>
            </a:p>
          </p:txBody>
        </p:sp>
        <p:pic>
          <p:nvPicPr>
            <p:cNvPr id="142" name="Picture 141">
              <a:extLst>
                <a:ext uri="{FF2B5EF4-FFF2-40B4-BE49-F238E27FC236}">
                  <a16:creationId xmlns:a16="http://schemas.microsoft.com/office/drawing/2014/main" id="{E8B98B34-56F0-8D4C-9AA8-503DFECAEE24}"/>
                </a:ext>
              </a:extLst>
            </p:cNvPr>
            <p:cNvPicPr>
              <a:picLocks noChangeAspect="1"/>
            </p:cNvPicPr>
            <p:nvPr/>
          </p:nvPicPr>
          <p:blipFill>
            <a:blip r:embed="rId4">
              <a:lum bright="70000" contrast="-70000"/>
            </a:blip>
            <a:stretch>
              <a:fillRect/>
            </a:stretch>
          </p:blipFill>
          <p:spPr>
            <a:xfrm>
              <a:off x="2206073" y="1635903"/>
              <a:ext cx="1224106" cy="286385"/>
            </a:xfrm>
            <a:prstGeom prst="rect">
              <a:avLst/>
            </a:prstGeom>
            <a:ln>
              <a:noFill/>
            </a:ln>
          </p:spPr>
        </p:pic>
        <p:pic>
          <p:nvPicPr>
            <p:cNvPr id="143" name="Picture 142">
              <a:extLst>
                <a:ext uri="{FF2B5EF4-FFF2-40B4-BE49-F238E27FC236}">
                  <a16:creationId xmlns:a16="http://schemas.microsoft.com/office/drawing/2014/main" id="{94E143E3-7F05-EE47-A7CC-22D85F402380}"/>
                </a:ext>
              </a:extLst>
            </p:cNvPr>
            <p:cNvPicPr>
              <a:picLocks noChangeAspect="1"/>
            </p:cNvPicPr>
            <p:nvPr/>
          </p:nvPicPr>
          <p:blipFill>
            <a:blip r:embed="rId5">
              <a:lum bright="70000" contrast="-70000"/>
            </a:blip>
            <a:stretch>
              <a:fillRect/>
            </a:stretch>
          </p:blipFill>
          <p:spPr>
            <a:xfrm>
              <a:off x="2241692" y="2083842"/>
              <a:ext cx="295808" cy="154627"/>
            </a:xfrm>
            <a:prstGeom prst="rect">
              <a:avLst/>
            </a:prstGeom>
            <a:ln>
              <a:noFill/>
            </a:ln>
          </p:spPr>
        </p:pic>
        <p:pic>
          <p:nvPicPr>
            <p:cNvPr id="144" name="Picture 143">
              <a:extLst>
                <a:ext uri="{FF2B5EF4-FFF2-40B4-BE49-F238E27FC236}">
                  <a16:creationId xmlns:a16="http://schemas.microsoft.com/office/drawing/2014/main" id="{ABF90509-B344-6149-86ED-0F6497F5F949}"/>
                </a:ext>
              </a:extLst>
            </p:cNvPr>
            <p:cNvPicPr>
              <a:picLocks noChangeAspect="1"/>
            </p:cNvPicPr>
            <p:nvPr/>
          </p:nvPicPr>
          <p:blipFill>
            <a:blip r:embed="rId6">
              <a:lum bright="70000" contrast="-70000"/>
            </a:blip>
            <a:stretch>
              <a:fillRect/>
            </a:stretch>
          </p:blipFill>
          <p:spPr>
            <a:xfrm>
              <a:off x="2852209" y="2012828"/>
              <a:ext cx="1048312" cy="258488"/>
            </a:xfrm>
            <a:prstGeom prst="rect">
              <a:avLst/>
            </a:prstGeom>
            <a:ln>
              <a:noFill/>
            </a:ln>
          </p:spPr>
        </p:pic>
        <p:pic>
          <p:nvPicPr>
            <p:cNvPr id="145" name="Picture 144">
              <a:extLst>
                <a:ext uri="{FF2B5EF4-FFF2-40B4-BE49-F238E27FC236}">
                  <a16:creationId xmlns:a16="http://schemas.microsoft.com/office/drawing/2014/main" id="{66139227-B82F-274B-8EC0-EDDE1EE514E5}"/>
                </a:ext>
              </a:extLst>
            </p:cNvPr>
            <p:cNvPicPr>
              <a:picLocks noChangeAspect="1"/>
            </p:cNvPicPr>
            <p:nvPr/>
          </p:nvPicPr>
          <p:blipFill>
            <a:blip r:embed="rId7">
              <a:lum bright="70000" contrast="-70000"/>
            </a:blip>
            <a:stretch>
              <a:fillRect/>
            </a:stretch>
          </p:blipFill>
          <p:spPr>
            <a:xfrm>
              <a:off x="2852029" y="2380117"/>
              <a:ext cx="1068884" cy="259415"/>
            </a:xfrm>
            <a:prstGeom prst="rect">
              <a:avLst/>
            </a:prstGeom>
            <a:ln>
              <a:noFill/>
            </a:ln>
          </p:spPr>
        </p:pic>
        <p:pic>
          <p:nvPicPr>
            <p:cNvPr id="147" name="Picture 146">
              <a:extLst>
                <a:ext uri="{FF2B5EF4-FFF2-40B4-BE49-F238E27FC236}">
                  <a16:creationId xmlns:a16="http://schemas.microsoft.com/office/drawing/2014/main" id="{74E05513-67A2-7D4D-81E2-CF9D21BAE1A2}"/>
                </a:ext>
              </a:extLst>
            </p:cNvPr>
            <p:cNvPicPr>
              <a:picLocks noChangeAspect="1"/>
            </p:cNvPicPr>
            <p:nvPr/>
          </p:nvPicPr>
          <p:blipFill>
            <a:blip r:embed="rId8">
              <a:lum bright="70000" contrast="-70000"/>
            </a:blip>
            <a:stretch>
              <a:fillRect/>
            </a:stretch>
          </p:blipFill>
          <p:spPr>
            <a:xfrm>
              <a:off x="5087156" y="5185029"/>
              <a:ext cx="2272072" cy="323333"/>
            </a:xfrm>
            <a:prstGeom prst="rect">
              <a:avLst/>
            </a:prstGeom>
            <a:ln>
              <a:noFill/>
            </a:ln>
          </p:spPr>
        </p:pic>
      </p:grpSp>
      <p:sp>
        <p:nvSpPr>
          <p:cNvPr id="59" name="Arc 58">
            <a:extLst>
              <a:ext uri="{FF2B5EF4-FFF2-40B4-BE49-F238E27FC236}">
                <a16:creationId xmlns:a16="http://schemas.microsoft.com/office/drawing/2014/main" id="{DCA1A3D2-E4E0-E141-9568-F0D5BF4F35BD}"/>
              </a:ext>
            </a:extLst>
          </p:cNvPr>
          <p:cNvSpPr/>
          <p:nvPr/>
        </p:nvSpPr>
        <p:spPr>
          <a:xfrm rot="16008222">
            <a:off x="2623148" y="1607711"/>
            <a:ext cx="4200785" cy="4131058"/>
          </a:xfrm>
          <a:prstGeom prst="arc">
            <a:avLst>
              <a:gd name="adj1" fmla="val 16391895"/>
              <a:gd name="adj2" fmla="val 2985857"/>
            </a:avLst>
          </a:prstGeom>
          <a:ln w="28575">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60" name="TextBox 59">
            <a:extLst>
              <a:ext uri="{FF2B5EF4-FFF2-40B4-BE49-F238E27FC236}">
                <a16:creationId xmlns:a16="http://schemas.microsoft.com/office/drawing/2014/main" id="{094B1248-74B1-324A-B013-0D445FB3DE65}"/>
              </a:ext>
            </a:extLst>
          </p:cNvPr>
          <p:cNvSpPr txBox="1"/>
          <p:nvPr/>
        </p:nvSpPr>
        <p:spPr>
          <a:xfrm>
            <a:off x="3111034" y="1199842"/>
            <a:ext cx="2542211"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Loss</a:t>
            </a:r>
            <a:endParaRPr kumimoji="0" lang="en-US" sz="1800" b="0" i="1" u="none" strike="noStrike" kern="1200" cap="none" spc="0" normalizeH="0" baseline="0" noProof="0" dirty="0">
              <a:ln>
                <a:noFill/>
              </a:ln>
              <a:solidFill>
                <a:prstClr val="black"/>
              </a:solidFill>
              <a:effectLst/>
              <a:uLnTx/>
              <a:uFillTx/>
              <a:latin typeface="Times" pitchFamily="2" charset="0"/>
              <a:ea typeface="+mn-ea"/>
              <a:cs typeface="Arial"/>
              <a:sym typeface="Arial"/>
            </a:endParaRPr>
          </a:p>
        </p:txBody>
      </p:sp>
      <p:pic>
        <p:nvPicPr>
          <p:cNvPr id="61" name="Picture 60">
            <a:extLst>
              <a:ext uri="{FF2B5EF4-FFF2-40B4-BE49-F238E27FC236}">
                <a16:creationId xmlns:a16="http://schemas.microsoft.com/office/drawing/2014/main" id="{A361A693-2109-7547-9ABC-A18E53283EB7}"/>
              </a:ext>
            </a:extLst>
          </p:cNvPr>
          <p:cNvPicPr>
            <a:picLocks noChangeAspect="1"/>
          </p:cNvPicPr>
          <p:nvPr/>
        </p:nvPicPr>
        <p:blipFill>
          <a:blip r:embed="rId9"/>
          <a:stretch>
            <a:fillRect/>
          </a:stretch>
        </p:blipFill>
        <p:spPr>
          <a:xfrm>
            <a:off x="4675198" y="1259187"/>
            <a:ext cx="745237" cy="253898"/>
          </a:xfrm>
          <a:prstGeom prst="rect">
            <a:avLst/>
          </a:prstGeom>
        </p:spPr>
      </p:pic>
      <p:sp>
        <p:nvSpPr>
          <p:cNvPr id="62" name="Rectangle 61">
            <a:extLst>
              <a:ext uri="{FF2B5EF4-FFF2-40B4-BE49-F238E27FC236}">
                <a16:creationId xmlns:a16="http://schemas.microsoft.com/office/drawing/2014/main" id="{E07678BE-3E46-CD45-9EF8-8CEA6B10E48A}"/>
              </a:ext>
            </a:extLst>
          </p:cNvPr>
          <p:cNvSpPr/>
          <p:nvPr/>
        </p:nvSpPr>
        <p:spPr>
          <a:xfrm>
            <a:off x="1883915" y="3739564"/>
            <a:ext cx="1250752" cy="87560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63" name="TextBox 62">
            <a:extLst>
              <a:ext uri="{FF2B5EF4-FFF2-40B4-BE49-F238E27FC236}">
                <a16:creationId xmlns:a16="http://schemas.microsoft.com/office/drawing/2014/main" id="{C18AA501-8289-9E4A-BB69-A9C133C3616A}"/>
              </a:ext>
            </a:extLst>
          </p:cNvPr>
          <p:cNvSpPr txBox="1"/>
          <p:nvPr/>
        </p:nvSpPr>
        <p:spPr>
          <a:xfrm>
            <a:off x="2005917" y="3866089"/>
            <a:ext cx="1005403" cy="646331"/>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neural</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network</a:t>
            </a:r>
          </a:p>
        </p:txBody>
      </p:sp>
      <p:sp>
        <p:nvSpPr>
          <p:cNvPr id="64" name="TextBox 63">
            <a:extLst>
              <a:ext uri="{FF2B5EF4-FFF2-40B4-BE49-F238E27FC236}">
                <a16:creationId xmlns:a16="http://schemas.microsoft.com/office/drawing/2014/main" id="{2B1D6196-FF6E-FD43-B2D2-058B0774C1EA}"/>
              </a:ext>
            </a:extLst>
          </p:cNvPr>
          <p:cNvSpPr txBox="1"/>
          <p:nvPr/>
        </p:nvSpPr>
        <p:spPr>
          <a:xfrm>
            <a:off x="5043644" y="2210297"/>
            <a:ext cx="2542211"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Output</a:t>
            </a:r>
            <a:endParaRPr kumimoji="0" lang="en-US" sz="1800" b="0" i="1" u="none" strike="noStrike" kern="1200" cap="none" spc="0" normalizeH="0" baseline="0" noProof="0" dirty="0">
              <a:ln>
                <a:noFill/>
              </a:ln>
              <a:solidFill>
                <a:prstClr val="black"/>
              </a:solidFill>
              <a:effectLst/>
              <a:uLnTx/>
              <a:uFillTx/>
              <a:latin typeface="Times" pitchFamily="2" charset="0"/>
              <a:ea typeface="+mn-ea"/>
              <a:cs typeface="Arial"/>
              <a:sym typeface="Arial"/>
            </a:endParaRPr>
          </a:p>
        </p:txBody>
      </p:sp>
      <p:pic>
        <p:nvPicPr>
          <p:cNvPr id="65" name="Picture 64">
            <a:extLst>
              <a:ext uri="{FF2B5EF4-FFF2-40B4-BE49-F238E27FC236}">
                <a16:creationId xmlns:a16="http://schemas.microsoft.com/office/drawing/2014/main" id="{AEE04D6E-7B6F-5145-A897-D0A97FBBDC6E}"/>
              </a:ext>
            </a:extLst>
          </p:cNvPr>
          <p:cNvPicPr>
            <a:picLocks noChangeAspect="1"/>
          </p:cNvPicPr>
          <p:nvPr/>
        </p:nvPicPr>
        <p:blipFill>
          <a:blip r:embed="rId10">
            <a:duotone>
              <a:prstClr val="black"/>
              <a:schemeClr val="accent5">
                <a:tint val="45000"/>
                <a:satMod val="400000"/>
              </a:schemeClr>
            </a:duotone>
          </a:blip>
          <a:stretch>
            <a:fillRect/>
          </a:stretch>
        </p:blipFill>
        <p:spPr>
          <a:xfrm>
            <a:off x="6006642" y="2520573"/>
            <a:ext cx="125108" cy="245210"/>
          </a:xfrm>
          <a:prstGeom prst="rect">
            <a:avLst/>
          </a:prstGeom>
        </p:spPr>
      </p:pic>
      <p:pic>
        <p:nvPicPr>
          <p:cNvPr id="69" name="Picture 68" descr="Diagram&#10;&#10;Description automatically generated">
            <a:extLst>
              <a:ext uri="{FF2B5EF4-FFF2-40B4-BE49-F238E27FC236}">
                <a16:creationId xmlns:a16="http://schemas.microsoft.com/office/drawing/2014/main" id="{200EB677-16DF-4F4E-874B-DBBC50F65DAB}"/>
              </a:ext>
            </a:extLst>
          </p:cNvPr>
          <p:cNvPicPr>
            <a:picLocks noChangeAspect="1"/>
          </p:cNvPicPr>
          <p:nvPr/>
        </p:nvPicPr>
        <p:blipFill>
          <a:blip r:embed="rId11"/>
          <a:srcRect l="37792" t="-5" r="34680" b="100000"/>
          <a:stretch>
            <a:fillRect/>
          </a:stretch>
        </p:blipFill>
        <p:spPr>
          <a:xfrm>
            <a:off x="3740150" y="1047751"/>
            <a:ext cx="1866900" cy="182"/>
          </a:xfrm>
          <a:custGeom>
            <a:avLst/>
            <a:gdLst>
              <a:gd name="connsiteX0" fmla="*/ 0 w 2489200"/>
              <a:gd name="connsiteY0" fmla="*/ 0 h 242"/>
              <a:gd name="connsiteX1" fmla="*/ 2489200 w 2489200"/>
              <a:gd name="connsiteY1" fmla="*/ 0 h 242"/>
              <a:gd name="connsiteX2" fmla="*/ 2489200 w 2489200"/>
              <a:gd name="connsiteY2" fmla="*/ 242 h 242"/>
              <a:gd name="connsiteX3" fmla="*/ 0 w 2489200"/>
              <a:gd name="connsiteY3" fmla="*/ 242 h 242"/>
              <a:gd name="connsiteX4" fmla="*/ 0 w 2489200"/>
              <a:gd name="connsiteY4" fmla="*/ 0 h 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200" h="242">
                <a:moveTo>
                  <a:pt x="0" y="0"/>
                </a:moveTo>
                <a:lnTo>
                  <a:pt x="2489200" y="0"/>
                </a:lnTo>
                <a:lnTo>
                  <a:pt x="2489200" y="242"/>
                </a:lnTo>
                <a:lnTo>
                  <a:pt x="0" y="242"/>
                </a:lnTo>
                <a:lnTo>
                  <a:pt x="0" y="0"/>
                </a:lnTo>
                <a:close/>
              </a:path>
            </a:pathLst>
          </a:custGeom>
        </p:spPr>
      </p:pic>
      <p:pic>
        <p:nvPicPr>
          <p:cNvPr id="70" name="Picture 69" descr="Diagram&#10;&#10;Description automatically generated">
            <a:extLst>
              <a:ext uri="{FF2B5EF4-FFF2-40B4-BE49-F238E27FC236}">
                <a16:creationId xmlns:a16="http://schemas.microsoft.com/office/drawing/2014/main" id="{EF3FDEAC-8F62-F64C-AC4E-047038C0C623}"/>
              </a:ext>
            </a:extLst>
          </p:cNvPr>
          <p:cNvPicPr>
            <a:picLocks noChangeAspect="1"/>
          </p:cNvPicPr>
          <p:nvPr/>
        </p:nvPicPr>
        <p:blipFill>
          <a:blip r:embed="rId11"/>
          <a:srcRect l="41069" t="2394" r="34680" b="87151"/>
          <a:stretch>
            <a:fillRect/>
          </a:stretch>
        </p:blipFill>
        <p:spPr>
          <a:xfrm>
            <a:off x="3962401" y="1136651"/>
            <a:ext cx="1644650" cy="387350"/>
          </a:xfrm>
          <a:custGeom>
            <a:avLst/>
            <a:gdLst>
              <a:gd name="connsiteX0" fmla="*/ 0 w 2192867"/>
              <a:gd name="connsiteY0" fmla="*/ 0 h 516467"/>
              <a:gd name="connsiteX1" fmla="*/ 2192867 w 2192867"/>
              <a:gd name="connsiteY1" fmla="*/ 0 h 516467"/>
              <a:gd name="connsiteX2" fmla="*/ 2192867 w 2192867"/>
              <a:gd name="connsiteY2" fmla="*/ 516467 h 516467"/>
              <a:gd name="connsiteX3" fmla="*/ 0 w 2192867"/>
              <a:gd name="connsiteY3" fmla="*/ 516467 h 516467"/>
              <a:gd name="connsiteX4" fmla="*/ 0 w 2192867"/>
              <a:gd name="connsiteY4" fmla="*/ 0 h 51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2867" h="516467">
                <a:moveTo>
                  <a:pt x="0" y="0"/>
                </a:moveTo>
                <a:lnTo>
                  <a:pt x="2192867" y="0"/>
                </a:lnTo>
                <a:lnTo>
                  <a:pt x="2192867" y="516467"/>
                </a:lnTo>
                <a:lnTo>
                  <a:pt x="0" y="516467"/>
                </a:lnTo>
                <a:lnTo>
                  <a:pt x="0" y="0"/>
                </a:lnTo>
                <a:close/>
              </a:path>
            </a:pathLst>
          </a:custGeom>
        </p:spPr>
      </p:pic>
      <p:sp>
        <p:nvSpPr>
          <p:cNvPr id="71" name="Rounded Rectangle 70">
            <a:extLst>
              <a:ext uri="{FF2B5EF4-FFF2-40B4-BE49-F238E27FC236}">
                <a16:creationId xmlns:a16="http://schemas.microsoft.com/office/drawing/2014/main" id="{1AB779E9-4D8C-2E44-BD48-63B07D6F9D7D}"/>
              </a:ext>
            </a:extLst>
          </p:cNvPr>
          <p:cNvSpPr/>
          <p:nvPr/>
        </p:nvSpPr>
        <p:spPr>
          <a:xfrm>
            <a:off x="3270252" y="936451"/>
            <a:ext cx="2978149" cy="871191"/>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72" name="Rounded Rectangle 71">
            <a:extLst>
              <a:ext uri="{FF2B5EF4-FFF2-40B4-BE49-F238E27FC236}">
                <a16:creationId xmlns:a16="http://schemas.microsoft.com/office/drawing/2014/main" id="{99ABF2C6-729D-214F-A897-FE8EFB914BAF}"/>
              </a:ext>
            </a:extLst>
          </p:cNvPr>
          <p:cNvSpPr/>
          <p:nvPr/>
        </p:nvSpPr>
        <p:spPr>
          <a:xfrm>
            <a:off x="2343419" y="1913831"/>
            <a:ext cx="5105918" cy="47606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73" name="Picture 72">
            <a:extLst>
              <a:ext uri="{FF2B5EF4-FFF2-40B4-BE49-F238E27FC236}">
                <a16:creationId xmlns:a16="http://schemas.microsoft.com/office/drawing/2014/main" id="{53598190-81D5-CC48-BE61-95F5047DB942}"/>
              </a:ext>
            </a:extLst>
          </p:cNvPr>
          <p:cNvPicPr>
            <a:picLocks noChangeAspect="1"/>
          </p:cNvPicPr>
          <p:nvPr/>
        </p:nvPicPr>
        <p:blipFill>
          <a:blip r:embed="rId12"/>
          <a:stretch>
            <a:fillRect/>
          </a:stretch>
        </p:blipFill>
        <p:spPr>
          <a:xfrm>
            <a:off x="2234936" y="1818395"/>
            <a:ext cx="5099579" cy="571505"/>
          </a:xfrm>
          <a:prstGeom prst="rect">
            <a:avLst/>
          </a:prstGeom>
        </p:spPr>
      </p:pic>
      <p:sp>
        <p:nvSpPr>
          <p:cNvPr id="36" name="Rectangle 35">
            <a:extLst>
              <a:ext uri="{FF2B5EF4-FFF2-40B4-BE49-F238E27FC236}">
                <a16:creationId xmlns:a16="http://schemas.microsoft.com/office/drawing/2014/main" id="{D29F211E-FEF8-6043-A996-AEEAB37013A9}"/>
              </a:ext>
            </a:extLst>
          </p:cNvPr>
          <p:cNvSpPr/>
          <p:nvPr/>
        </p:nvSpPr>
        <p:spPr>
          <a:xfrm>
            <a:off x="144436" y="4571317"/>
            <a:ext cx="7980551" cy="5078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Donti</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 Rolnick, J.Z. Kolter,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Arial"/>
                <a:sym typeface="Arial"/>
              </a:rPr>
              <a:t>DC3: A learning method for optimization with hard constraints</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ICLR 2021.</a:t>
            </a:r>
          </a:p>
        </p:txBody>
      </p:sp>
      <p:sp>
        <p:nvSpPr>
          <p:cNvPr id="39" name="Title 1">
            <a:extLst>
              <a:ext uri="{FF2B5EF4-FFF2-40B4-BE49-F238E27FC236}">
                <a16:creationId xmlns:a16="http://schemas.microsoft.com/office/drawing/2014/main" id="{98424A69-E308-CC4F-B571-E9D12159173F}"/>
              </a:ext>
            </a:extLst>
          </p:cNvPr>
          <p:cNvSpPr txBox="1">
            <a:spLocks/>
          </p:cNvSpPr>
          <p:nvPr/>
        </p:nvSpPr>
        <p:spPr>
          <a:xfrm>
            <a:off x="0" y="1"/>
            <a:ext cx="9144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 typeface="Arial"/>
              <a:buNone/>
              <a:tabLst/>
              <a:defRPr/>
            </a:pPr>
            <a:r>
              <a:rPr kumimoji="0" lang="en-US" sz="2850" b="1" i="0" u="none" strike="noStrike" kern="1200" cap="none" spc="0" normalizeH="0" baseline="0" noProof="0" dirty="0">
                <a:ln>
                  <a:noFill/>
                </a:ln>
                <a:solidFill>
                  <a:srgbClr val="0070C0"/>
                </a:solidFill>
                <a:effectLst/>
                <a:uLnTx/>
                <a:uFillTx/>
                <a:latin typeface="Source Sans Pro" charset="0"/>
                <a:ea typeface="Source Sans Pro" charset="0"/>
                <a:cs typeface="Source Sans Pro" charset="0"/>
                <a:sym typeface="Arial"/>
              </a:rPr>
              <a:t>End-to-end training with soft loss</a:t>
            </a:r>
          </a:p>
        </p:txBody>
      </p:sp>
    </p:spTree>
    <p:extLst>
      <p:ext uri="{BB962C8B-B14F-4D97-AF65-F5344CB8AC3E}">
        <p14:creationId xmlns:p14="http://schemas.microsoft.com/office/powerpoint/2010/main" val="1162494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0F6CAA-D5D5-5D4F-9C56-190EFE12BBE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95</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68" name="TextBox 67">
            <a:extLst>
              <a:ext uri="{FF2B5EF4-FFF2-40B4-BE49-F238E27FC236}">
                <a16:creationId xmlns:a16="http://schemas.microsoft.com/office/drawing/2014/main" id="{D93F3DC4-AAE8-4C49-BCC4-69D67E4FF99F}"/>
              </a:ext>
            </a:extLst>
          </p:cNvPr>
          <p:cNvSpPr txBox="1"/>
          <p:nvPr/>
        </p:nvSpPr>
        <p:spPr>
          <a:xfrm>
            <a:off x="133427" y="2332710"/>
            <a:ext cx="3927891"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Input </a:t>
            </a:r>
            <a:r>
              <a:rPr kumimoji="0" lang="en-US" sz="1800" b="0" i="1" u="none" strike="noStrike" kern="1200" cap="none" spc="0" normalizeH="0" baseline="0" noProof="0" dirty="0">
                <a:ln>
                  <a:noFill/>
                </a:ln>
                <a:solidFill>
                  <a:prstClr val="black"/>
                </a:solidFill>
                <a:effectLst/>
                <a:uLnTx/>
                <a:uFillTx/>
                <a:latin typeface="Times" pitchFamily="2" charset="0"/>
                <a:ea typeface="+mn-ea"/>
                <a:cs typeface="Arial"/>
                <a:sym typeface="Arial"/>
              </a:rPr>
              <a:t>x</a:t>
            </a:r>
            <a:endParaRPr kumimoji="0" lang="en-US" sz="1800" b="0" i="0" u="none" strike="noStrike" kern="1200" cap="none" spc="0" normalizeH="0" baseline="0" noProof="0" dirty="0">
              <a:ln>
                <a:noFill/>
              </a:ln>
              <a:solidFill>
                <a:srgbClr val="0070C0"/>
              </a:solidFill>
              <a:effectLst/>
              <a:uLnTx/>
              <a:uFillTx/>
              <a:latin typeface="Times" pitchFamily="2" charset="0"/>
              <a:ea typeface="+mn-ea"/>
              <a:cs typeface="Arial"/>
              <a:sym typeface="Arial"/>
            </a:endParaRPr>
          </a:p>
        </p:txBody>
      </p:sp>
      <p:grpSp>
        <p:nvGrpSpPr>
          <p:cNvPr id="122" name="Group 121">
            <a:extLst>
              <a:ext uri="{FF2B5EF4-FFF2-40B4-BE49-F238E27FC236}">
                <a16:creationId xmlns:a16="http://schemas.microsoft.com/office/drawing/2014/main" id="{10A3FA65-269E-924F-85B9-402E6AA6F9C3}"/>
              </a:ext>
            </a:extLst>
          </p:cNvPr>
          <p:cNvGrpSpPr/>
          <p:nvPr/>
        </p:nvGrpSpPr>
        <p:grpSpPr>
          <a:xfrm>
            <a:off x="1286249" y="1199842"/>
            <a:ext cx="6571503" cy="3415328"/>
            <a:chOff x="1986840" y="1397000"/>
            <a:chExt cx="8762004" cy="4553770"/>
          </a:xfrm>
        </p:grpSpPr>
        <p:sp>
          <p:nvSpPr>
            <p:cNvPr id="123" name="Triangle 122">
              <a:extLst>
                <a:ext uri="{FF2B5EF4-FFF2-40B4-BE49-F238E27FC236}">
                  <a16:creationId xmlns:a16="http://schemas.microsoft.com/office/drawing/2014/main" id="{99F88FAB-AEF7-FD4C-9016-6E3EF641B550}"/>
                </a:ext>
              </a:extLst>
            </p:cNvPr>
            <p:cNvSpPr/>
            <p:nvPr/>
          </p:nvSpPr>
          <p:spPr>
            <a:xfrm>
              <a:off x="5005938" y="1858698"/>
              <a:ext cx="5742906" cy="1602448"/>
            </a:xfrm>
            <a:prstGeom prst="triangle">
              <a:avLst>
                <a:gd name="adj" fmla="val 32510"/>
              </a:avLst>
            </a:prstGeom>
            <a:solidFill>
              <a:schemeClr val="accent6">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24" name="Freeform 123">
              <a:extLst>
                <a:ext uri="{FF2B5EF4-FFF2-40B4-BE49-F238E27FC236}">
                  <a16:creationId xmlns:a16="http://schemas.microsoft.com/office/drawing/2014/main" id="{4743922E-1085-8447-A463-10904AE5BB0B}"/>
                </a:ext>
              </a:extLst>
            </p:cNvPr>
            <p:cNvSpPr/>
            <p:nvPr/>
          </p:nvSpPr>
          <p:spPr>
            <a:xfrm rot="5220955">
              <a:off x="7760257" y="1725672"/>
              <a:ext cx="2759557" cy="2225625"/>
            </a:xfrm>
            <a:custGeom>
              <a:avLst/>
              <a:gdLst>
                <a:gd name="connsiteX0" fmla="*/ 427536 w 3450195"/>
                <a:gd name="connsiteY0" fmla="*/ 444648 h 2782635"/>
                <a:gd name="connsiteX1" fmla="*/ 1240336 w 3450195"/>
                <a:gd name="connsiteY1" fmla="*/ 4381 h 2782635"/>
                <a:gd name="connsiteX2" fmla="*/ 1934603 w 3450195"/>
                <a:gd name="connsiteY2" fmla="*/ 681715 h 2782635"/>
                <a:gd name="connsiteX3" fmla="*/ 3001403 w 3450195"/>
                <a:gd name="connsiteY3" fmla="*/ 867981 h 2782635"/>
                <a:gd name="connsiteX4" fmla="*/ 3373936 w 3450195"/>
                <a:gd name="connsiteY4" fmla="*/ 2290381 h 2782635"/>
                <a:gd name="connsiteX5" fmla="*/ 1579003 w 3450195"/>
                <a:gd name="connsiteY5" fmla="*/ 2747581 h 2782635"/>
                <a:gd name="connsiteX6" fmla="*/ 55003 w 3450195"/>
                <a:gd name="connsiteY6" fmla="*/ 1477581 h 2782635"/>
                <a:gd name="connsiteX7" fmla="*/ 427536 w 3450195"/>
                <a:gd name="connsiteY7" fmla="*/ 444648 h 278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0195" h="2782635">
                  <a:moveTo>
                    <a:pt x="427536" y="444648"/>
                  </a:moveTo>
                  <a:cubicBezTo>
                    <a:pt x="625092" y="199115"/>
                    <a:pt x="989158" y="-35130"/>
                    <a:pt x="1240336" y="4381"/>
                  </a:cubicBezTo>
                  <a:cubicBezTo>
                    <a:pt x="1491514" y="43892"/>
                    <a:pt x="1641092" y="537782"/>
                    <a:pt x="1934603" y="681715"/>
                  </a:cubicBezTo>
                  <a:cubicBezTo>
                    <a:pt x="2228114" y="825648"/>
                    <a:pt x="2761514" y="599870"/>
                    <a:pt x="3001403" y="867981"/>
                  </a:cubicBezTo>
                  <a:cubicBezTo>
                    <a:pt x="3241292" y="1136092"/>
                    <a:pt x="3611003" y="1977114"/>
                    <a:pt x="3373936" y="2290381"/>
                  </a:cubicBezTo>
                  <a:cubicBezTo>
                    <a:pt x="3136869" y="2603648"/>
                    <a:pt x="2132159" y="2883048"/>
                    <a:pt x="1579003" y="2747581"/>
                  </a:cubicBezTo>
                  <a:cubicBezTo>
                    <a:pt x="1025847" y="2612114"/>
                    <a:pt x="249736" y="1861403"/>
                    <a:pt x="55003" y="1477581"/>
                  </a:cubicBezTo>
                  <a:cubicBezTo>
                    <a:pt x="-139730" y="1093759"/>
                    <a:pt x="229980" y="690181"/>
                    <a:pt x="427536" y="444648"/>
                  </a:cubicBezTo>
                  <a:close/>
                </a:path>
              </a:pathLst>
            </a:custGeom>
            <a:solidFill>
              <a:schemeClr val="accent5">
                <a:lumMod val="20000"/>
                <a:lumOff val="80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25" name="Triangle 124">
              <a:extLst>
                <a:ext uri="{FF2B5EF4-FFF2-40B4-BE49-F238E27FC236}">
                  <a16:creationId xmlns:a16="http://schemas.microsoft.com/office/drawing/2014/main" id="{FCF55513-88EA-5948-906E-5AB81D1C30C4}"/>
                </a:ext>
              </a:extLst>
            </p:cNvPr>
            <p:cNvSpPr/>
            <p:nvPr/>
          </p:nvSpPr>
          <p:spPr>
            <a:xfrm rot="10800000">
              <a:off x="5004649" y="3457976"/>
              <a:ext cx="5744194" cy="1573948"/>
            </a:xfrm>
            <a:prstGeom prst="triangle">
              <a:avLst>
                <a:gd name="adj" fmla="val 32510"/>
              </a:avLst>
            </a:prstGeom>
            <a:solidFill>
              <a:schemeClr val="accent6">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26" name="TextBox 125">
              <a:extLst>
                <a:ext uri="{FF2B5EF4-FFF2-40B4-BE49-F238E27FC236}">
                  <a16:creationId xmlns:a16="http://schemas.microsoft.com/office/drawing/2014/main" id="{D30005B0-22D4-444F-AD76-FFB013411D4D}"/>
                </a:ext>
              </a:extLst>
            </p:cNvPr>
            <p:cNvSpPr txBox="1"/>
            <p:nvPr/>
          </p:nvSpPr>
          <p:spPr>
            <a:xfrm>
              <a:off x="6459699" y="3681541"/>
              <a:ext cx="1591633" cy="86177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0070C0"/>
                  </a:solidFill>
                  <a:effectLst/>
                  <a:uLnTx/>
                  <a:uFillTx/>
                  <a:latin typeface="Times" pitchFamily="2" charset="0"/>
                  <a:ea typeface="+mn-ea"/>
                  <a:cs typeface="Arial"/>
                  <a:sym typeface="Arial"/>
                </a:rPr>
                <a:t>correction</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0070C0"/>
                  </a:solidFill>
                  <a:effectLst/>
                  <a:uLnTx/>
                  <a:uFillTx/>
                  <a:latin typeface="Times" pitchFamily="2" charset="0"/>
                  <a:ea typeface="+mn-ea"/>
                  <a:cs typeface="Arial"/>
                  <a:sym typeface="Arial"/>
                </a:rPr>
                <a:t>( ≤ )</a:t>
              </a:r>
            </a:p>
          </p:txBody>
        </p:sp>
        <p:sp>
          <p:nvSpPr>
            <p:cNvPr id="127" name="TextBox 126">
              <a:extLst>
                <a:ext uri="{FF2B5EF4-FFF2-40B4-BE49-F238E27FC236}">
                  <a16:creationId xmlns:a16="http://schemas.microsoft.com/office/drawing/2014/main" id="{26DD0D9A-CAD6-EF4C-8025-6B7213A3312B}"/>
                </a:ext>
              </a:extLst>
            </p:cNvPr>
            <p:cNvSpPr txBox="1"/>
            <p:nvPr/>
          </p:nvSpPr>
          <p:spPr>
            <a:xfrm>
              <a:off x="4569928" y="3932765"/>
              <a:ext cx="1699611" cy="86177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srgbClr val="70AD47">
                      <a:lumMod val="75000"/>
                    </a:srgbClr>
                  </a:solidFill>
                  <a:effectLst/>
                  <a:uLnTx/>
                  <a:uFillTx/>
                  <a:latin typeface="Times" pitchFamily="2" charset="0"/>
                  <a:ea typeface="+mn-ea"/>
                  <a:cs typeface="Arial"/>
                  <a:sym typeface="Arial"/>
                </a:rPr>
                <a:t>completion</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70AD47">
                      <a:lumMod val="75000"/>
                    </a:srgbClr>
                  </a:solidFill>
                  <a:effectLst/>
                  <a:uLnTx/>
                  <a:uFillTx/>
                  <a:latin typeface="Times" pitchFamily="2" charset="0"/>
                  <a:ea typeface="+mn-ea"/>
                  <a:cs typeface="Arial"/>
                  <a:sym typeface="Arial"/>
                </a:rPr>
                <a:t>( = )</a:t>
              </a:r>
            </a:p>
          </p:txBody>
        </p:sp>
        <p:cxnSp>
          <p:nvCxnSpPr>
            <p:cNvPr id="128" name="Straight Connector 127">
              <a:extLst>
                <a:ext uri="{FF2B5EF4-FFF2-40B4-BE49-F238E27FC236}">
                  <a16:creationId xmlns:a16="http://schemas.microsoft.com/office/drawing/2014/main" id="{E25640FB-343D-6A4C-9929-4608E41FC4B4}"/>
                </a:ext>
              </a:extLst>
            </p:cNvPr>
            <p:cNvCxnSpPr>
              <a:cxnSpLocks/>
            </p:cNvCxnSpPr>
            <p:nvPr/>
          </p:nvCxnSpPr>
          <p:spPr>
            <a:xfrm flipH="1" flipV="1">
              <a:off x="7621593" y="3280982"/>
              <a:ext cx="392056" cy="158419"/>
            </a:xfrm>
            <a:prstGeom prst="line">
              <a:avLst/>
            </a:prstGeom>
            <a:ln w="28575">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DF42002-2233-4A4F-9D69-260DB2219A72}"/>
                </a:ext>
              </a:extLst>
            </p:cNvPr>
            <p:cNvCxnSpPr>
              <a:cxnSpLocks/>
            </p:cNvCxnSpPr>
            <p:nvPr/>
          </p:nvCxnSpPr>
          <p:spPr>
            <a:xfrm flipH="1">
              <a:off x="7159065" y="3278184"/>
              <a:ext cx="460381" cy="414148"/>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A718E86-FA3F-1641-9224-0ABD6BBB2DFA}"/>
                </a:ext>
              </a:extLst>
            </p:cNvPr>
            <p:cNvCxnSpPr>
              <a:cxnSpLocks/>
            </p:cNvCxnSpPr>
            <p:nvPr/>
          </p:nvCxnSpPr>
          <p:spPr>
            <a:xfrm flipH="1" flipV="1">
              <a:off x="6173472" y="3318797"/>
              <a:ext cx="979122" cy="390388"/>
            </a:xfrm>
            <a:prstGeom prst="line">
              <a:avLst/>
            </a:prstGeom>
            <a:ln w="28575">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F83B3546-C85B-4740-AD19-2E883A2AA3EE}"/>
                </a:ext>
              </a:extLst>
            </p:cNvPr>
            <p:cNvSpPr/>
            <p:nvPr/>
          </p:nvSpPr>
          <p:spPr>
            <a:xfrm>
              <a:off x="2783728" y="4783295"/>
              <a:ext cx="1667669" cy="1167475"/>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32" name="TextBox 131">
              <a:extLst>
                <a:ext uri="{FF2B5EF4-FFF2-40B4-BE49-F238E27FC236}">
                  <a16:creationId xmlns:a16="http://schemas.microsoft.com/office/drawing/2014/main" id="{D4F5806E-9F31-9B4E-A203-91580BD6EF53}"/>
                </a:ext>
              </a:extLst>
            </p:cNvPr>
            <p:cNvSpPr txBox="1"/>
            <p:nvPr/>
          </p:nvSpPr>
          <p:spPr>
            <a:xfrm>
              <a:off x="2946397" y="4951995"/>
              <a:ext cx="1340537" cy="861775"/>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neural</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network</a:t>
              </a:r>
            </a:p>
          </p:txBody>
        </p:sp>
        <p:sp>
          <p:nvSpPr>
            <p:cNvPr id="133" name="Right Arrow 132">
              <a:extLst>
                <a:ext uri="{FF2B5EF4-FFF2-40B4-BE49-F238E27FC236}">
                  <a16:creationId xmlns:a16="http://schemas.microsoft.com/office/drawing/2014/main" id="{0975C524-4A98-FC4D-802A-8FA979303636}"/>
                </a:ext>
              </a:extLst>
            </p:cNvPr>
            <p:cNvSpPr/>
            <p:nvPr/>
          </p:nvSpPr>
          <p:spPr>
            <a:xfrm>
              <a:off x="4449602" y="5155365"/>
              <a:ext cx="437803" cy="423334"/>
            </a:xfrm>
            <a:prstGeom prst="rightArrow">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134" name="Straight Connector 133">
              <a:extLst>
                <a:ext uri="{FF2B5EF4-FFF2-40B4-BE49-F238E27FC236}">
                  <a16:creationId xmlns:a16="http://schemas.microsoft.com/office/drawing/2014/main" id="{BB0DA1B4-B989-8647-AAB1-E8F7516CFEC7}"/>
                </a:ext>
              </a:extLst>
            </p:cNvPr>
            <p:cNvCxnSpPr>
              <a:cxnSpLocks/>
            </p:cNvCxnSpPr>
            <p:nvPr/>
          </p:nvCxnSpPr>
          <p:spPr>
            <a:xfrm flipH="1" flipV="1">
              <a:off x="3064989" y="3365666"/>
              <a:ext cx="551676" cy="132919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420FC5A1-9690-4A46-BA3D-46952284E011}"/>
                </a:ext>
              </a:extLst>
            </p:cNvPr>
            <p:cNvSpPr txBox="1"/>
            <p:nvPr/>
          </p:nvSpPr>
          <p:spPr>
            <a:xfrm>
              <a:off x="6996701" y="2744273"/>
              <a:ext cx="3389615" cy="49244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Output</a:t>
              </a:r>
              <a:endParaRPr kumimoji="0" lang="en-US" sz="1800" b="0" i="1" u="none" strike="noStrike" kern="1200" cap="none" spc="0" normalizeH="0" baseline="0" noProof="0" dirty="0">
                <a:ln>
                  <a:noFill/>
                </a:ln>
                <a:solidFill>
                  <a:prstClr val="black"/>
                </a:solidFill>
                <a:effectLst/>
                <a:uLnTx/>
                <a:uFillTx/>
                <a:latin typeface="Times" pitchFamily="2" charset="0"/>
                <a:ea typeface="+mn-ea"/>
                <a:cs typeface="Arial"/>
                <a:sym typeface="Arial"/>
              </a:endParaRPr>
            </a:p>
          </p:txBody>
        </p:sp>
        <p:pic>
          <p:nvPicPr>
            <p:cNvPr id="136" name="Picture 135">
              <a:extLst>
                <a:ext uri="{FF2B5EF4-FFF2-40B4-BE49-F238E27FC236}">
                  <a16:creationId xmlns:a16="http://schemas.microsoft.com/office/drawing/2014/main" id="{DB1497BC-D5C9-D54C-8105-E8126CB5F9A0}"/>
                </a:ext>
              </a:extLst>
            </p:cNvPr>
            <p:cNvPicPr>
              <a:picLocks noChangeAspect="1"/>
            </p:cNvPicPr>
            <p:nvPr/>
          </p:nvPicPr>
          <p:blipFill>
            <a:blip r:embed="rId3"/>
            <a:stretch>
              <a:fillRect/>
            </a:stretch>
          </p:blipFill>
          <p:spPr>
            <a:xfrm>
              <a:off x="5021152" y="2838485"/>
              <a:ext cx="2338076" cy="310976"/>
            </a:xfrm>
            <a:prstGeom prst="rect">
              <a:avLst/>
            </a:prstGeom>
          </p:spPr>
        </p:pic>
        <p:sp>
          <p:nvSpPr>
            <p:cNvPr id="137" name="Oval 136">
              <a:extLst>
                <a:ext uri="{FF2B5EF4-FFF2-40B4-BE49-F238E27FC236}">
                  <a16:creationId xmlns:a16="http://schemas.microsoft.com/office/drawing/2014/main" id="{8580F86C-E1FA-8941-B0E5-9EC7AA91E224}"/>
                </a:ext>
              </a:extLst>
            </p:cNvPr>
            <p:cNvSpPr/>
            <p:nvPr/>
          </p:nvSpPr>
          <p:spPr>
            <a:xfrm>
              <a:off x="8007178" y="3371797"/>
              <a:ext cx="181731" cy="1817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C00000"/>
                </a:solidFill>
                <a:effectLst/>
                <a:uLnTx/>
                <a:uFillTx/>
                <a:latin typeface="Calibri" panose="020F0502020204030204"/>
                <a:ea typeface="+mn-ea"/>
                <a:cs typeface="+mn-cs"/>
                <a:sym typeface="Arial"/>
              </a:endParaRPr>
            </a:p>
          </p:txBody>
        </p:sp>
        <p:cxnSp>
          <p:nvCxnSpPr>
            <p:cNvPr id="138" name="Straight Arrow Connector 137">
              <a:extLst>
                <a:ext uri="{FF2B5EF4-FFF2-40B4-BE49-F238E27FC236}">
                  <a16:creationId xmlns:a16="http://schemas.microsoft.com/office/drawing/2014/main" id="{B406341B-12C2-E94F-9B50-B564B57A640A}"/>
                </a:ext>
              </a:extLst>
            </p:cNvPr>
            <p:cNvCxnSpPr>
              <a:cxnSpLocks/>
            </p:cNvCxnSpPr>
            <p:nvPr/>
          </p:nvCxnSpPr>
          <p:spPr>
            <a:xfrm flipH="1" flipV="1">
              <a:off x="6173257" y="3371797"/>
              <a:ext cx="215" cy="1649177"/>
            </a:xfrm>
            <a:prstGeom prst="straightConnector1">
              <a:avLst/>
            </a:prstGeom>
            <a:ln w="28575">
              <a:solidFill>
                <a:schemeClr val="accent6">
                  <a:lumMod val="75000"/>
                </a:schemeClr>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Rounded Rectangle 138">
              <a:extLst>
                <a:ext uri="{FF2B5EF4-FFF2-40B4-BE49-F238E27FC236}">
                  <a16:creationId xmlns:a16="http://schemas.microsoft.com/office/drawing/2014/main" id="{531D1A26-712C-7E43-A292-7C68ADC4F215}"/>
                </a:ext>
              </a:extLst>
            </p:cNvPr>
            <p:cNvSpPr/>
            <p:nvPr/>
          </p:nvSpPr>
          <p:spPr>
            <a:xfrm>
              <a:off x="1986840" y="1460623"/>
              <a:ext cx="2172629" cy="1292740"/>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140" name="Picture 139">
              <a:extLst>
                <a:ext uri="{FF2B5EF4-FFF2-40B4-BE49-F238E27FC236}">
                  <a16:creationId xmlns:a16="http://schemas.microsoft.com/office/drawing/2014/main" id="{26DB0A3A-283F-5145-A0A4-7C07EB952A3C}"/>
                </a:ext>
              </a:extLst>
            </p:cNvPr>
            <p:cNvPicPr>
              <a:picLocks noChangeAspect="1"/>
            </p:cNvPicPr>
            <p:nvPr/>
          </p:nvPicPr>
          <p:blipFill>
            <a:blip r:embed="rId4">
              <a:duotone>
                <a:prstClr val="black"/>
                <a:schemeClr val="accent5">
                  <a:tint val="45000"/>
                  <a:satMod val="400000"/>
                </a:schemeClr>
              </a:duotone>
            </a:blip>
            <a:stretch>
              <a:fillRect/>
            </a:stretch>
          </p:blipFill>
          <p:spPr>
            <a:xfrm>
              <a:off x="8280698" y="3157974"/>
              <a:ext cx="166810" cy="326947"/>
            </a:xfrm>
            <a:prstGeom prst="rect">
              <a:avLst/>
            </a:prstGeom>
          </p:spPr>
        </p:pic>
        <p:sp>
          <p:nvSpPr>
            <p:cNvPr id="141" name="TextBox 140">
              <a:extLst>
                <a:ext uri="{FF2B5EF4-FFF2-40B4-BE49-F238E27FC236}">
                  <a16:creationId xmlns:a16="http://schemas.microsoft.com/office/drawing/2014/main" id="{2F0D7020-0576-3749-88AD-CA5B189A50B5}"/>
                </a:ext>
              </a:extLst>
            </p:cNvPr>
            <p:cNvSpPr txBox="1"/>
            <p:nvPr/>
          </p:nvSpPr>
          <p:spPr>
            <a:xfrm>
              <a:off x="4419887" y="1397000"/>
              <a:ext cx="3389615" cy="49244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Times" pitchFamily="2" charset="0"/>
                  <a:ea typeface="+mn-ea"/>
                  <a:cs typeface="Arial"/>
                  <a:sym typeface="Arial"/>
                </a:rPr>
                <a:t>Loss</a:t>
              </a:r>
              <a:endParaRPr kumimoji="0" lang="en-US" sz="1800" b="0" i="1" u="none" strike="noStrike" kern="1200" cap="none" spc="0" normalizeH="0" baseline="0" noProof="0" dirty="0">
                <a:ln>
                  <a:noFill/>
                </a:ln>
                <a:solidFill>
                  <a:prstClr val="black"/>
                </a:solidFill>
                <a:effectLst/>
                <a:uLnTx/>
                <a:uFillTx/>
                <a:latin typeface="Times" pitchFamily="2" charset="0"/>
                <a:ea typeface="+mn-ea"/>
                <a:cs typeface="Arial"/>
                <a:sym typeface="Arial"/>
              </a:endParaRPr>
            </a:p>
          </p:txBody>
        </p:sp>
        <p:pic>
          <p:nvPicPr>
            <p:cNvPr id="142" name="Picture 141">
              <a:extLst>
                <a:ext uri="{FF2B5EF4-FFF2-40B4-BE49-F238E27FC236}">
                  <a16:creationId xmlns:a16="http://schemas.microsoft.com/office/drawing/2014/main" id="{E8B98B34-56F0-8D4C-9AA8-503DFECAEE24}"/>
                </a:ext>
              </a:extLst>
            </p:cNvPr>
            <p:cNvPicPr>
              <a:picLocks noChangeAspect="1"/>
            </p:cNvPicPr>
            <p:nvPr/>
          </p:nvPicPr>
          <p:blipFill>
            <a:blip r:embed="rId5"/>
            <a:stretch>
              <a:fillRect/>
            </a:stretch>
          </p:blipFill>
          <p:spPr>
            <a:xfrm>
              <a:off x="2206073" y="1635903"/>
              <a:ext cx="1224106" cy="286385"/>
            </a:xfrm>
            <a:prstGeom prst="rect">
              <a:avLst/>
            </a:prstGeom>
          </p:spPr>
        </p:pic>
        <p:pic>
          <p:nvPicPr>
            <p:cNvPr id="143" name="Picture 142">
              <a:extLst>
                <a:ext uri="{FF2B5EF4-FFF2-40B4-BE49-F238E27FC236}">
                  <a16:creationId xmlns:a16="http://schemas.microsoft.com/office/drawing/2014/main" id="{94E143E3-7F05-EE47-A7CC-22D85F402380}"/>
                </a:ext>
              </a:extLst>
            </p:cNvPr>
            <p:cNvPicPr>
              <a:picLocks noChangeAspect="1"/>
            </p:cNvPicPr>
            <p:nvPr/>
          </p:nvPicPr>
          <p:blipFill>
            <a:blip r:embed="rId6"/>
            <a:stretch>
              <a:fillRect/>
            </a:stretch>
          </p:blipFill>
          <p:spPr>
            <a:xfrm>
              <a:off x="2241692" y="2083842"/>
              <a:ext cx="295808" cy="154627"/>
            </a:xfrm>
            <a:prstGeom prst="rect">
              <a:avLst/>
            </a:prstGeom>
          </p:spPr>
        </p:pic>
        <p:pic>
          <p:nvPicPr>
            <p:cNvPr id="144" name="Picture 143">
              <a:extLst>
                <a:ext uri="{FF2B5EF4-FFF2-40B4-BE49-F238E27FC236}">
                  <a16:creationId xmlns:a16="http://schemas.microsoft.com/office/drawing/2014/main" id="{ABF90509-B344-6149-86ED-0F6497F5F949}"/>
                </a:ext>
              </a:extLst>
            </p:cNvPr>
            <p:cNvPicPr>
              <a:picLocks noChangeAspect="1"/>
            </p:cNvPicPr>
            <p:nvPr/>
          </p:nvPicPr>
          <p:blipFill>
            <a:blip r:embed="rId7">
              <a:duotone>
                <a:schemeClr val="accent5">
                  <a:shade val="45000"/>
                  <a:satMod val="135000"/>
                </a:schemeClr>
                <a:prstClr val="white"/>
              </a:duotone>
            </a:blip>
            <a:stretch>
              <a:fillRect/>
            </a:stretch>
          </p:blipFill>
          <p:spPr>
            <a:xfrm>
              <a:off x="2852209" y="2012828"/>
              <a:ext cx="1048312" cy="258488"/>
            </a:xfrm>
            <a:prstGeom prst="rect">
              <a:avLst/>
            </a:prstGeom>
          </p:spPr>
        </p:pic>
        <p:pic>
          <p:nvPicPr>
            <p:cNvPr id="145" name="Picture 144">
              <a:extLst>
                <a:ext uri="{FF2B5EF4-FFF2-40B4-BE49-F238E27FC236}">
                  <a16:creationId xmlns:a16="http://schemas.microsoft.com/office/drawing/2014/main" id="{66139227-B82F-274B-8EC0-EDDE1EE514E5}"/>
                </a:ext>
              </a:extLst>
            </p:cNvPr>
            <p:cNvPicPr>
              <a:picLocks noChangeAspect="1"/>
            </p:cNvPicPr>
            <p:nvPr/>
          </p:nvPicPr>
          <p:blipFill>
            <a:blip r:embed="rId8">
              <a:duotone>
                <a:schemeClr val="accent6">
                  <a:shade val="45000"/>
                  <a:satMod val="135000"/>
                </a:schemeClr>
                <a:prstClr val="white"/>
              </a:duotone>
            </a:blip>
            <a:stretch>
              <a:fillRect/>
            </a:stretch>
          </p:blipFill>
          <p:spPr>
            <a:xfrm>
              <a:off x="2852029" y="2380117"/>
              <a:ext cx="1068884" cy="259415"/>
            </a:xfrm>
            <a:prstGeom prst="rect">
              <a:avLst/>
            </a:prstGeom>
          </p:spPr>
        </p:pic>
        <p:pic>
          <p:nvPicPr>
            <p:cNvPr id="146" name="Picture 145">
              <a:extLst>
                <a:ext uri="{FF2B5EF4-FFF2-40B4-BE49-F238E27FC236}">
                  <a16:creationId xmlns:a16="http://schemas.microsoft.com/office/drawing/2014/main" id="{033B41F5-99EF-1D43-93B3-CDDDD03CFE2D}"/>
                </a:ext>
              </a:extLst>
            </p:cNvPr>
            <p:cNvPicPr>
              <a:picLocks noChangeAspect="1"/>
            </p:cNvPicPr>
            <p:nvPr/>
          </p:nvPicPr>
          <p:blipFill>
            <a:blip r:embed="rId9"/>
            <a:stretch>
              <a:fillRect/>
            </a:stretch>
          </p:blipFill>
          <p:spPr>
            <a:xfrm>
              <a:off x="6505439" y="1476127"/>
              <a:ext cx="993649" cy="338530"/>
            </a:xfrm>
            <a:prstGeom prst="rect">
              <a:avLst/>
            </a:prstGeom>
          </p:spPr>
        </p:pic>
        <p:pic>
          <p:nvPicPr>
            <p:cNvPr id="147" name="Picture 146">
              <a:extLst>
                <a:ext uri="{FF2B5EF4-FFF2-40B4-BE49-F238E27FC236}">
                  <a16:creationId xmlns:a16="http://schemas.microsoft.com/office/drawing/2014/main" id="{74E05513-67A2-7D4D-81E2-CF9D21BAE1A2}"/>
                </a:ext>
              </a:extLst>
            </p:cNvPr>
            <p:cNvPicPr>
              <a:picLocks noChangeAspect="1"/>
            </p:cNvPicPr>
            <p:nvPr/>
          </p:nvPicPr>
          <p:blipFill>
            <a:blip r:embed="rId10"/>
            <a:stretch>
              <a:fillRect/>
            </a:stretch>
          </p:blipFill>
          <p:spPr>
            <a:xfrm>
              <a:off x="5087156" y="5185029"/>
              <a:ext cx="2272072" cy="323333"/>
            </a:xfrm>
            <a:prstGeom prst="rect">
              <a:avLst/>
            </a:prstGeom>
          </p:spPr>
        </p:pic>
      </p:grpSp>
      <p:sp>
        <p:nvSpPr>
          <p:cNvPr id="148" name="Arc 147">
            <a:extLst>
              <a:ext uri="{FF2B5EF4-FFF2-40B4-BE49-F238E27FC236}">
                <a16:creationId xmlns:a16="http://schemas.microsoft.com/office/drawing/2014/main" id="{ADBC9F07-B99F-B149-B5CB-A4D23E5E4640}"/>
              </a:ext>
            </a:extLst>
          </p:cNvPr>
          <p:cNvSpPr/>
          <p:nvPr/>
        </p:nvSpPr>
        <p:spPr>
          <a:xfrm rot="16008222">
            <a:off x="2623148" y="1607711"/>
            <a:ext cx="4200785" cy="4131058"/>
          </a:xfrm>
          <a:prstGeom prst="arc">
            <a:avLst>
              <a:gd name="adj1" fmla="val 16391895"/>
              <a:gd name="adj2" fmla="val 2985857"/>
            </a:avLst>
          </a:prstGeom>
          <a:ln w="28575">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35" name="Title 1">
            <a:extLst>
              <a:ext uri="{FF2B5EF4-FFF2-40B4-BE49-F238E27FC236}">
                <a16:creationId xmlns:a16="http://schemas.microsoft.com/office/drawing/2014/main" id="{8D3EC288-F108-0046-95BA-12DDBDC0E86E}"/>
              </a:ext>
            </a:extLst>
          </p:cNvPr>
          <p:cNvSpPr txBox="1">
            <a:spLocks/>
          </p:cNvSpPr>
          <p:nvPr/>
        </p:nvSpPr>
        <p:spPr>
          <a:xfrm>
            <a:off x="0" y="1"/>
            <a:ext cx="9144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 typeface="Arial"/>
              <a:buNone/>
              <a:tabLst/>
              <a:defRPr/>
            </a:pPr>
            <a:r>
              <a:rPr kumimoji="0" lang="en-US" sz="2850" b="1" i="0" u="none" strike="noStrike" kern="1200" cap="none" spc="0" normalizeH="0" baseline="0" noProof="0" dirty="0">
                <a:ln>
                  <a:noFill/>
                </a:ln>
                <a:solidFill>
                  <a:srgbClr val="0070C0"/>
                </a:solidFill>
                <a:effectLst/>
                <a:uLnTx/>
                <a:uFillTx/>
                <a:latin typeface="Source Sans Pro" charset="0"/>
                <a:ea typeface="Source Sans Pro" charset="0"/>
                <a:cs typeface="Source Sans Pro" charset="0"/>
                <a:sym typeface="Arial"/>
              </a:rPr>
              <a:t>DC3: Deep Constraint Completion &amp; Correction</a:t>
            </a:r>
          </a:p>
        </p:txBody>
      </p:sp>
      <p:sp>
        <p:nvSpPr>
          <p:cNvPr id="36" name="Rectangle 35">
            <a:extLst>
              <a:ext uri="{FF2B5EF4-FFF2-40B4-BE49-F238E27FC236}">
                <a16:creationId xmlns:a16="http://schemas.microsoft.com/office/drawing/2014/main" id="{03E0D2CA-8AA3-E04B-9DC8-5549BB563F4C}"/>
              </a:ext>
            </a:extLst>
          </p:cNvPr>
          <p:cNvSpPr/>
          <p:nvPr/>
        </p:nvSpPr>
        <p:spPr>
          <a:xfrm>
            <a:off x="144436" y="4571317"/>
            <a:ext cx="7980551" cy="5078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Donti</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 Rolnick, J.Z. Kolter,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Arial"/>
                <a:sym typeface="Arial"/>
              </a:rPr>
              <a:t>DC3: A learning method for optimization with hard constraints</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ICLR 2021.</a:t>
            </a:r>
          </a:p>
        </p:txBody>
      </p:sp>
    </p:spTree>
    <p:extLst>
      <p:ext uri="{BB962C8B-B14F-4D97-AF65-F5344CB8AC3E}">
        <p14:creationId xmlns:p14="http://schemas.microsoft.com/office/powerpoint/2010/main" val="1324736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E7B9F9-AE23-EB47-9A4A-C73A22B3ACB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96</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pic>
        <p:nvPicPr>
          <p:cNvPr id="5" name="Picture 4">
            <a:extLst>
              <a:ext uri="{FF2B5EF4-FFF2-40B4-BE49-F238E27FC236}">
                <a16:creationId xmlns:a16="http://schemas.microsoft.com/office/drawing/2014/main" id="{62B3BDF7-30E4-A14B-A256-70AA08591DA2}"/>
              </a:ext>
            </a:extLst>
          </p:cNvPr>
          <p:cNvPicPr>
            <a:picLocks noChangeAspect="1"/>
          </p:cNvPicPr>
          <p:nvPr/>
        </p:nvPicPr>
        <p:blipFill rotWithShape="1">
          <a:blip r:embed="rId3"/>
          <a:srcRect b="29301"/>
          <a:stretch/>
        </p:blipFill>
        <p:spPr>
          <a:xfrm>
            <a:off x="828143" y="2071292"/>
            <a:ext cx="7487715" cy="2374900"/>
          </a:xfrm>
          <a:prstGeom prst="rect">
            <a:avLst/>
          </a:prstGeom>
        </p:spPr>
      </p:pic>
      <p:sp>
        <p:nvSpPr>
          <p:cNvPr id="19" name="Rounded Rectangle 18">
            <a:extLst>
              <a:ext uri="{FF2B5EF4-FFF2-40B4-BE49-F238E27FC236}">
                <a16:creationId xmlns:a16="http://schemas.microsoft.com/office/drawing/2014/main" id="{EBDE06E0-D915-7A47-860C-73544A1FE3E5}"/>
              </a:ext>
            </a:extLst>
          </p:cNvPr>
          <p:cNvSpPr/>
          <p:nvPr/>
        </p:nvSpPr>
        <p:spPr>
          <a:xfrm>
            <a:off x="907391" y="3526232"/>
            <a:ext cx="1343152" cy="272259"/>
          </a:xfrm>
          <a:prstGeom prst="roundRect">
            <a:avLst/>
          </a:prstGeom>
          <a:noFill/>
          <a:ln w="76200">
            <a:solidFill>
              <a:srgbClr val="03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0" name="Rounded Rectangle 19">
            <a:extLst>
              <a:ext uri="{FF2B5EF4-FFF2-40B4-BE49-F238E27FC236}">
                <a16:creationId xmlns:a16="http://schemas.microsoft.com/office/drawing/2014/main" id="{99BBF6E1-1EC3-2144-BBD5-D48D768CAAEE}"/>
              </a:ext>
            </a:extLst>
          </p:cNvPr>
          <p:cNvSpPr/>
          <p:nvPr/>
        </p:nvSpPr>
        <p:spPr>
          <a:xfrm>
            <a:off x="907391" y="3900882"/>
            <a:ext cx="1343152" cy="272259"/>
          </a:xfrm>
          <a:prstGeom prst="roundRect">
            <a:avLst/>
          </a:prstGeom>
          <a:noFill/>
          <a:ln w="76200">
            <a:solidFill>
              <a:srgbClr val="03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1" name="Rounded Rectangle 20">
            <a:extLst>
              <a:ext uri="{FF2B5EF4-FFF2-40B4-BE49-F238E27FC236}">
                <a16:creationId xmlns:a16="http://schemas.microsoft.com/office/drawing/2014/main" id="{B286F104-2413-D949-8817-9227BFFC8833}"/>
              </a:ext>
            </a:extLst>
          </p:cNvPr>
          <p:cNvSpPr/>
          <p:nvPr/>
        </p:nvSpPr>
        <p:spPr>
          <a:xfrm>
            <a:off x="907391" y="3706413"/>
            <a:ext cx="1343152" cy="272259"/>
          </a:xfrm>
          <a:prstGeom prst="roundRect">
            <a:avLst/>
          </a:prstGeom>
          <a:noFill/>
          <a:ln w="76200">
            <a:solidFill>
              <a:srgbClr val="03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2" name="Rounded Rectangle 21">
            <a:extLst>
              <a:ext uri="{FF2B5EF4-FFF2-40B4-BE49-F238E27FC236}">
                <a16:creationId xmlns:a16="http://schemas.microsoft.com/office/drawing/2014/main" id="{07C856BC-2684-574C-B930-EA40D42F9422}"/>
              </a:ext>
            </a:extLst>
          </p:cNvPr>
          <p:cNvSpPr/>
          <p:nvPr/>
        </p:nvSpPr>
        <p:spPr>
          <a:xfrm>
            <a:off x="907390" y="4081063"/>
            <a:ext cx="1343152" cy="272259"/>
          </a:xfrm>
          <a:prstGeom prst="roundRect">
            <a:avLst/>
          </a:prstGeom>
          <a:noFill/>
          <a:ln w="76200">
            <a:solidFill>
              <a:srgbClr val="03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3" name="Rounded Rectangle 22">
            <a:extLst>
              <a:ext uri="{FF2B5EF4-FFF2-40B4-BE49-F238E27FC236}">
                <a16:creationId xmlns:a16="http://schemas.microsoft.com/office/drawing/2014/main" id="{5E4147C8-FF87-0443-8A88-10A58442C494}"/>
              </a:ext>
            </a:extLst>
          </p:cNvPr>
          <p:cNvSpPr/>
          <p:nvPr/>
        </p:nvSpPr>
        <p:spPr>
          <a:xfrm>
            <a:off x="907390" y="2823762"/>
            <a:ext cx="1343152" cy="780260"/>
          </a:xfrm>
          <a:prstGeom prst="roundRect">
            <a:avLst/>
          </a:prstGeom>
          <a:noFill/>
          <a:ln w="76200">
            <a:solidFill>
              <a:srgbClr val="03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4" name="Rounded Rectangle 23">
            <a:extLst>
              <a:ext uri="{FF2B5EF4-FFF2-40B4-BE49-F238E27FC236}">
                <a16:creationId xmlns:a16="http://schemas.microsoft.com/office/drawing/2014/main" id="{F7846158-510D-D74D-BD41-E6F373E8DCAE}"/>
              </a:ext>
            </a:extLst>
          </p:cNvPr>
          <p:cNvSpPr/>
          <p:nvPr/>
        </p:nvSpPr>
        <p:spPr>
          <a:xfrm>
            <a:off x="907390" y="2390771"/>
            <a:ext cx="1343152" cy="272259"/>
          </a:xfrm>
          <a:prstGeom prst="roundRect">
            <a:avLst/>
          </a:prstGeom>
          <a:noFill/>
          <a:ln w="76200">
            <a:solidFill>
              <a:srgbClr val="03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5" name="Rounded Rectangle 24">
            <a:extLst>
              <a:ext uri="{FF2B5EF4-FFF2-40B4-BE49-F238E27FC236}">
                <a16:creationId xmlns:a16="http://schemas.microsoft.com/office/drawing/2014/main" id="{9AE7F847-5906-E047-9F96-D02917E51B03}"/>
              </a:ext>
            </a:extLst>
          </p:cNvPr>
          <p:cNvSpPr/>
          <p:nvPr/>
        </p:nvSpPr>
        <p:spPr>
          <a:xfrm>
            <a:off x="667181" y="858774"/>
            <a:ext cx="7809638" cy="108307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6" name="TextBox 25">
            <a:extLst>
              <a:ext uri="{FF2B5EF4-FFF2-40B4-BE49-F238E27FC236}">
                <a16:creationId xmlns:a16="http://schemas.microsoft.com/office/drawing/2014/main" id="{29B1B065-1CD7-0646-BC6E-CE77AD8312B4}"/>
              </a:ext>
            </a:extLst>
          </p:cNvPr>
          <p:cNvSpPr txBox="1"/>
          <p:nvPr/>
        </p:nvSpPr>
        <p:spPr>
          <a:xfrm>
            <a:off x="1331382" y="885326"/>
            <a:ext cx="6481262" cy="1061829"/>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1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Satisfies all constraints </a:t>
            </a: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(unlike other DL methods)</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100" b="1"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10x faster than optimizer, </a:t>
            </a: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0.22% optimality gap</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cs typeface="Arial"/>
                <a:sym typeface="Arial"/>
              </a:rPr>
              <a:t>and even faster in practice thanks to GPU parallelization</a:t>
            </a:r>
          </a:p>
        </p:txBody>
      </p:sp>
      <p:sp>
        <p:nvSpPr>
          <p:cNvPr id="13" name="Rectangle 12">
            <a:extLst>
              <a:ext uri="{FF2B5EF4-FFF2-40B4-BE49-F238E27FC236}">
                <a16:creationId xmlns:a16="http://schemas.microsoft.com/office/drawing/2014/main" id="{19BED40F-0483-1547-BE2F-4722B43888E5}"/>
              </a:ext>
            </a:extLst>
          </p:cNvPr>
          <p:cNvSpPr/>
          <p:nvPr/>
        </p:nvSpPr>
        <p:spPr>
          <a:xfrm>
            <a:off x="144436" y="4571317"/>
            <a:ext cx="7980551" cy="5078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Donti</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 Rolnick, J.Z. Kolter,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Arial"/>
                <a:sym typeface="Arial"/>
              </a:rPr>
              <a:t>DC3: A learning method for optimization with hard constraints</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ICLR 2021.</a:t>
            </a:r>
          </a:p>
        </p:txBody>
      </p:sp>
      <p:sp>
        <p:nvSpPr>
          <p:cNvPr id="16" name="Title 1">
            <a:extLst>
              <a:ext uri="{FF2B5EF4-FFF2-40B4-BE49-F238E27FC236}">
                <a16:creationId xmlns:a16="http://schemas.microsoft.com/office/drawing/2014/main" id="{CCB32D31-DC47-4349-B928-CD8B2BDBB7F3}"/>
              </a:ext>
            </a:extLst>
          </p:cNvPr>
          <p:cNvSpPr txBox="1">
            <a:spLocks/>
          </p:cNvSpPr>
          <p:nvPr/>
        </p:nvSpPr>
        <p:spPr>
          <a:xfrm>
            <a:off x="0" y="1"/>
            <a:ext cx="9144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 typeface="Arial"/>
              <a:buNone/>
              <a:tabLst/>
              <a:defRPr/>
            </a:pPr>
            <a:r>
              <a:rPr kumimoji="0" lang="en-US" sz="2850" b="1" i="0" u="none" strike="noStrike" kern="1200" cap="none" spc="0" normalizeH="0" baseline="0" noProof="0" dirty="0">
                <a:ln>
                  <a:noFill/>
                </a:ln>
                <a:solidFill>
                  <a:srgbClr val="0070C0"/>
                </a:solidFill>
                <a:effectLst/>
                <a:uLnTx/>
                <a:uFillTx/>
                <a:latin typeface="Source Sans Pro" charset="0"/>
                <a:ea typeface="Source Sans Pro" charset="0"/>
                <a:cs typeface="Source Sans Pro" charset="0"/>
                <a:sym typeface="Arial"/>
              </a:rPr>
              <a:t>Performance on AC Optimal Power Flow</a:t>
            </a:r>
          </a:p>
        </p:txBody>
      </p:sp>
    </p:spTree>
    <p:extLst>
      <p:ext uri="{BB962C8B-B14F-4D97-AF65-F5344CB8AC3E}">
        <p14:creationId xmlns:p14="http://schemas.microsoft.com/office/powerpoint/2010/main" val="15214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8FB93-168B-E642-9CBC-83C95A77CF80}"/>
              </a:ext>
            </a:extLst>
          </p:cNvPr>
          <p:cNvSpPr>
            <a:spLocks noGrp="1"/>
          </p:cNvSpPr>
          <p:nvPr>
            <p:ph type="title"/>
          </p:nvPr>
        </p:nvSpPr>
        <p:spPr/>
        <p:txBody>
          <a:bodyPr/>
          <a:lstStyle/>
          <a:p>
            <a:r>
              <a:rPr lang="en-US" dirty="0"/>
              <a:t>Opportunities for ML in climate action</a:t>
            </a:r>
          </a:p>
        </p:txBody>
      </p:sp>
      <p:sp>
        <p:nvSpPr>
          <p:cNvPr id="6" name="Text Placeholder 2">
            <a:extLst>
              <a:ext uri="{FF2B5EF4-FFF2-40B4-BE49-F238E27FC236}">
                <a16:creationId xmlns:a16="http://schemas.microsoft.com/office/drawing/2014/main" id="{7FBC0B3C-9E5F-BAC0-E707-22078BDD75CA}"/>
              </a:ext>
            </a:extLst>
          </p:cNvPr>
          <p:cNvSpPr>
            <a:spLocks noGrp="1"/>
          </p:cNvSpPr>
          <p:nvPr>
            <p:ph type="body" idx="1"/>
          </p:nvPr>
        </p:nvSpPr>
        <p:spPr>
          <a:xfrm>
            <a:off x="628499" y="917999"/>
            <a:ext cx="5410161" cy="4007085"/>
          </a:xfrm>
        </p:spPr>
        <p:txBody>
          <a:bodyPr>
            <a:normAutofit/>
          </a:bodyPr>
          <a:lstStyle/>
          <a:p>
            <a:pPr marL="596900" lvl="1" indent="0">
              <a:spcBef>
                <a:spcPts val="0"/>
              </a:spcBef>
              <a:buNone/>
            </a:pPr>
            <a:endParaRPr lang="en-US" sz="500" dirty="0">
              <a:solidFill>
                <a:schemeClr val="tx1"/>
              </a:solidFill>
            </a:endParaRPr>
          </a:p>
          <a:p>
            <a:pPr>
              <a:spcBef>
                <a:spcPts val="0"/>
              </a:spcBef>
            </a:pPr>
            <a:r>
              <a:rPr lang="en-US" dirty="0">
                <a:solidFill>
                  <a:schemeClr val="tx1"/>
                </a:solidFill>
              </a:rPr>
              <a:t>Improving operational efficiency</a:t>
            </a:r>
          </a:p>
          <a:p>
            <a:pPr marL="596900" lvl="1" indent="0">
              <a:spcBef>
                <a:spcPts val="0"/>
              </a:spcBef>
              <a:buNone/>
            </a:pPr>
            <a:r>
              <a:rPr lang="en-US" dirty="0">
                <a:solidFill>
                  <a:schemeClr val="tx1"/>
                </a:solidFill>
              </a:rPr>
              <a:t>e.g. optimizing HVAC control or steel/cement manufacture</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Gathering information</a:t>
            </a:r>
          </a:p>
          <a:p>
            <a:pPr marL="596900" lvl="1" indent="0">
              <a:spcBef>
                <a:spcPts val="0"/>
              </a:spcBef>
              <a:buNone/>
            </a:pPr>
            <a:r>
              <a:rPr lang="en-US" dirty="0">
                <a:solidFill>
                  <a:schemeClr val="tx1"/>
                </a:solidFill>
              </a:rPr>
              <a:t>e.g. estimating carbon stock or parsing financial disclosures</a:t>
            </a: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Forecasting</a:t>
            </a:r>
          </a:p>
          <a:p>
            <a:pPr marL="596900" lvl="1" indent="0">
              <a:spcBef>
                <a:spcPts val="0"/>
              </a:spcBef>
              <a:buNone/>
            </a:pPr>
            <a:r>
              <a:rPr lang="en-US" dirty="0">
                <a:solidFill>
                  <a:schemeClr val="tx1"/>
                </a:solidFill>
              </a:rPr>
              <a:t>e.g. nowcasting electricity supply or predicting demand</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lnSpc>
                <a:spcPct val="110000"/>
              </a:lnSpc>
              <a:spcBef>
                <a:spcPts val="0"/>
              </a:spcBef>
            </a:pPr>
            <a:r>
              <a:rPr lang="en-US" dirty="0">
                <a:solidFill>
                  <a:schemeClr val="tx1"/>
                </a:solidFill>
              </a:rPr>
              <a:t>Speeding up simulations</a:t>
            </a:r>
          </a:p>
          <a:p>
            <a:pPr marL="596900" lvl="1" indent="0">
              <a:lnSpc>
                <a:spcPct val="110000"/>
              </a:lnSpc>
              <a:spcBef>
                <a:spcPts val="0"/>
              </a:spcBef>
              <a:buNone/>
            </a:pPr>
            <a:r>
              <a:rPr lang="en-US" dirty="0">
                <a:solidFill>
                  <a:schemeClr val="tx1"/>
                </a:solidFill>
              </a:rPr>
              <a:t>e.g. emulating parts of climate models or grid planning models</a:t>
            </a:r>
            <a:endParaRPr lang="en-US" sz="500" dirty="0">
              <a:solidFill>
                <a:schemeClr val="tx1"/>
              </a:solidFill>
            </a:endParaRPr>
          </a:p>
          <a:p>
            <a:pPr marL="596900" lvl="1" indent="0">
              <a:spcBef>
                <a:spcPts val="0"/>
              </a:spcBef>
              <a:buNone/>
            </a:pPr>
            <a:endParaRPr lang="en-US" sz="500" dirty="0">
              <a:solidFill>
                <a:schemeClr val="tx1"/>
              </a:solidFill>
            </a:endParaRPr>
          </a:p>
          <a:p>
            <a:pPr marL="596900" lvl="1" indent="0">
              <a:spcBef>
                <a:spcPts val="0"/>
              </a:spcBef>
              <a:buNone/>
            </a:pPr>
            <a:endParaRPr lang="en-US" sz="500" dirty="0">
              <a:solidFill>
                <a:schemeClr val="tx1"/>
              </a:solidFill>
            </a:endParaRPr>
          </a:p>
          <a:p>
            <a:pPr>
              <a:spcBef>
                <a:spcPts val="0"/>
              </a:spcBef>
            </a:pPr>
            <a:r>
              <a:rPr lang="en-US" dirty="0">
                <a:solidFill>
                  <a:schemeClr val="tx1"/>
                </a:solidFill>
              </a:rPr>
              <a:t>Accelerating scientific discovery</a:t>
            </a:r>
          </a:p>
          <a:p>
            <a:pPr marL="596900" lvl="1" indent="0">
              <a:spcBef>
                <a:spcPts val="0"/>
              </a:spcBef>
              <a:buNone/>
            </a:pPr>
            <a:r>
              <a:rPr lang="en-US" dirty="0">
                <a:solidFill>
                  <a:schemeClr val="tx1"/>
                </a:solidFill>
              </a:rPr>
              <a:t>e.g. suggesting materials for use in batteries and perovskites</a:t>
            </a:r>
          </a:p>
        </p:txBody>
      </p:sp>
      <p:sp>
        <p:nvSpPr>
          <p:cNvPr id="3" name="Right Arrow 2">
            <a:extLst>
              <a:ext uri="{FF2B5EF4-FFF2-40B4-BE49-F238E27FC236}">
                <a16:creationId xmlns:a16="http://schemas.microsoft.com/office/drawing/2014/main" id="{4D3E803D-6565-BC5F-B47E-940F5A49BCE6}"/>
              </a:ext>
            </a:extLst>
          </p:cNvPr>
          <p:cNvSpPr/>
          <p:nvPr/>
        </p:nvSpPr>
        <p:spPr>
          <a:xfrm rot="10800000">
            <a:off x="6148608" y="2062480"/>
            <a:ext cx="565341" cy="193040"/>
          </a:xfrm>
          <a:prstGeom prst="rightArrow">
            <a:avLst>
              <a:gd name="adj1" fmla="val 50000"/>
              <a:gd name="adj2" fmla="val 951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Right Arrow 3">
            <a:extLst>
              <a:ext uri="{FF2B5EF4-FFF2-40B4-BE49-F238E27FC236}">
                <a16:creationId xmlns:a16="http://schemas.microsoft.com/office/drawing/2014/main" id="{A3B8EF45-A4EE-9598-C617-338C11FC87B6}"/>
              </a:ext>
            </a:extLst>
          </p:cNvPr>
          <p:cNvSpPr/>
          <p:nvPr/>
        </p:nvSpPr>
        <p:spPr>
          <a:xfrm rot="10800000">
            <a:off x="6148608" y="2825021"/>
            <a:ext cx="565341" cy="193040"/>
          </a:xfrm>
          <a:prstGeom prst="rightArrow">
            <a:avLst>
              <a:gd name="adj1" fmla="val 50000"/>
              <a:gd name="adj2" fmla="val 951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963198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Remote sensing for agriculture</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98</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9" y="909749"/>
            <a:ext cx="3940202" cy="2610638"/>
          </a:xfrm>
          <a:prstGeom prst="rect">
            <a:avLst/>
          </a:prstGeom>
        </p:spPr>
        <p:txBody>
          <a:bodyPr vert="horz" lIns="68580" tIns="34290" rIns="68580" bIns="3429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Mapping crops &amp; forecasting yield are essential to averting food insecurity under climate change.</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But agricultural data are sparse &amp; imbalanced across crops &amp; locations.</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We develop meta-learning algorithms for remote sensing that label crops &amp; predict yield, while generalizing fast to new locations.</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
        <p:nvSpPr>
          <p:cNvPr id="9" name="Content Placeholder 3">
            <a:extLst>
              <a:ext uri="{FF2B5EF4-FFF2-40B4-BE49-F238E27FC236}">
                <a16:creationId xmlns:a16="http://schemas.microsoft.com/office/drawing/2014/main" id="{CA147B7E-107F-C547-ACC6-4FCE5D65C284}"/>
              </a:ext>
            </a:extLst>
          </p:cNvPr>
          <p:cNvSpPr txBox="1">
            <a:spLocks/>
          </p:cNvSpPr>
          <p:nvPr/>
        </p:nvSpPr>
        <p:spPr>
          <a:xfrm>
            <a:off x="3489095" y="3962575"/>
            <a:ext cx="5440127" cy="20861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Gabriel Tseng, Hannah Kerner, David Rolnick, </a:t>
            </a:r>
            <a:r>
              <a:rPr kumimoji="0" lang="en-US" sz="15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TIML: Task-Informed Meta-Learning for agriculture, </a:t>
            </a: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preprint</a:t>
            </a:r>
            <a:r>
              <a:rPr kumimoji="0" lang="en-US" sz="15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a:t>
            </a:r>
            <a:r>
              <a:rPr kumimoji="0" lang="en-US" sz="1500" b="0" i="0" u="none" strike="noStrike" kern="1200" cap="none" spc="0" normalizeH="0" baseline="0" noProof="0" dirty="0" err="1">
                <a:ln>
                  <a:noFill/>
                </a:ln>
                <a:solidFill>
                  <a:prstClr val="black"/>
                </a:solidFill>
                <a:effectLst/>
                <a:uLnTx/>
                <a:uFillTx/>
                <a:latin typeface="Source Sans Pro" panose="020B0503030403020204" pitchFamily="34" charset="77"/>
                <a:ea typeface="+mn-ea"/>
                <a:cs typeface="+mn-cs"/>
                <a:sym typeface="Arial"/>
              </a:rPr>
              <a:t>arXiv</a:t>
            </a:r>
            <a:r>
              <a:rPr kumimoji="0" lang="en-US" sz="15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 2202.02124.</a:t>
            </a: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pic>
        <p:nvPicPr>
          <p:cNvPr id="1026" name="Picture 2" descr="https://lh6.googleusercontent.com/hDmfKLBVjwTjevXu5ZmNskzpx4f-LaMSS8AqwOighoY2zq_EUJaQ25OMG2J4_pSIqb-ELdYvC1iNlWWhzwlRCxpyzwIrTbtsECzGgTwBdUY49fqaxuKpurKgWH2y7cvpc9JLy17V3S75">
            <a:extLst>
              <a:ext uri="{FF2B5EF4-FFF2-40B4-BE49-F238E27FC236}">
                <a16:creationId xmlns:a16="http://schemas.microsoft.com/office/drawing/2014/main" id="{418AF12C-28AD-D74C-A7ED-0A436346C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402" y="922025"/>
            <a:ext cx="4360371" cy="22210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69533AC-4F02-744F-80C9-77B4A4856045}"/>
              </a:ext>
            </a:extLst>
          </p:cNvPr>
          <p:cNvPicPr>
            <a:picLocks noChangeAspect="1"/>
          </p:cNvPicPr>
          <p:nvPr/>
        </p:nvPicPr>
        <p:blipFill>
          <a:blip r:embed="rId4"/>
          <a:stretch>
            <a:fillRect/>
          </a:stretch>
        </p:blipFill>
        <p:spPr>
          <a:xfrm>
            <a:off x="1768630" y="3657843"/>
            <a:ext cx="1482060" cy="1308973"/>
          </a:xfrm>
          <a:prstGeom prst="rect">
            <a:avLst/>
          </a:prstGeom>
        </p:spPr>
      </p:pic>
    </p:spTree>
    <p:extLst>
      <p:ext uri="{BB962C8B-B14F-4D97-AF65-F5344CB8AC3E}">
        <p14:creationId xmlns:p14="http://schemas.microsoft.com/office/powerpoint/2010/main" val="27527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a:extLst>
              <a:ext uri="{FF2B5EF4-FFF2-40B4-BE49-F238E27FC236}">
                <a16:creationId xmlns:a16="http://schemas.microsoft.com/office/drawing/2014/main" id="{666DA023-48E2-0137-7334-057459EB50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82" r="12095" b="23912"/>
          <a:stretch/>
        </p:blipFill>
        <p:spPr bwMode="auto">
          <a:xfrm>
            <a:off x="5518593" y="1349946"/>
            <a:ext cx="3580108" cy="211442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0" y="1"/>
            <a:ext cx="9144000" cy="994172"/>
          </a:xfrm>
        </p:spPr>
        <p:txBody>
          <a:bodyPr>
            <a:normAutofit/>
          </a:bodyPr>
          <a:lstStyle/>
          <a:p>
            <a:pPr algn="ctr"/>
            <a:r>
              <a:rPr lang="en-US" sz="2850" b="1" dirty="0">
                <a:solidFill>
                  <a:srgbClr val="0070C0"/>
                </a:solidFill>
                <a:latin typeface="Source Sans Pro" charset="0"/>
                <a:ea typeface="Source Sans Pro" charset="0"/>
                <a:cs typeface="Source Sans Pro" charset="0"/>
              </a:rPr>
              <a:t>Background on meta-learning</a:t>
            </a:r>
          </a:p>
        </p:txBody>
      </p:sp>
      <p:sp>
        <p:nvSpPr>
          <p:cNvPr id="16" name="TextBox 15"/>
          <p:cNvSpPr txBox="1"/>
          <p:nvPr/>
        </p:nvSpPr>
        <p:spPr>
          <a:xfrm>
            <a:off x="9438588" y="5005633"/>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6" name="Slide Number Placeholder 3">
            <a:extLst>
              <a:ext uri="{FF2B5EF4-FFF2-40B4-BE49-F238E27FC236}">
                <a16:creationId xmlns:a16="http://schemas.microsoft.com/office/drawing/2014/main" id="{91F341F9-4819-3540-B8F4-3FDCB07FB3E8}"/>
              </a:ext>
            </a:extLst>
          </p:cNvPr>
          <p:cNvSpPr>
            <a:spLocks noGrp="1"/>
          </p:cNvSpPr>
          <p:nvPr>
            <p:ph type="sldNum" sz="quarter" idx="12"/>
          </p:nvPr>
        </p:nvSpPr>
        <p:spPr>
          <a:xfrm>
            <a:off x="6976773" y="4854210"/>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A3B89EDB-7147-974A-9808-FEBC40AFF90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99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a:sym typeface="Arial"/>
            </a:endParaRPr>
          </a:p>
        </p:txBody>
      </p:sp>
      <p:sp>
        <p:nvSpPr>
          <p:cNvPr id="7" name="Content Placeholder 3">
            <a:extLst>
              <a:ext uri="{FF2B5EF4-FFF2-40B4-BE49-F238E27FC236}">
                <a16:creationId xmlns:a16="http://schemas.microsoft.com/office/drawing/2014/main" id="{785A2A20-C5E4-AE49-987F-DE2DCC16E252}"/>
              </a:ext>
            </a:extLst>
          </p:cNvPr>
          <p:cNvSpPr txBox="1">
            <a:spLocks/>
          </p:cNvSpPr>
          <p:nvPr/>
        </p:nvSpPr>
        <p:spPr>
          <a:xfrm>
            <a:off x="628649" y="994172"/>
            <a:ext cx="5369195" cy="37520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Meta-learning </a:t>
            </a: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refers to learning in such a way that the model can quickly adapt to a new task with new data</a:t>
            </a: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Model-agnostic meta-learning </a:t>
            </a: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(MAML) is a popular framework in which a neural network      is trained specifically to maximize the effectiveness of gradient updates on new tasks</a:t>
            </a:r>
            <a:endParaRPr kumimoji="0" lang="en-US" sz="2000" b="0" i="1"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MAML is a training paradigm so can run across network architectures and tasks</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
        <p:nvSpPr>
          <p:cNvPr id="4" name="Content Placeholder 3">
            <a:extLst>
              <a:ext uri="{FF2B5EF4-FFF2-40B4-BE49-F238E27FC236}">
                <a16:creationId xmlns:a16="http://schemas.microsoft.com/office/drawing/2014/main" id="{BE179292-FCD0-C94A-C58F-4F1B6C87E724}"/>
              </a:ext>
            </a:extLst>
          </p:cNvPr>
          <p:cNvSpPr txBox="1">
            <a:spLocks/>
          </p:cNvSpPr>
          <p:nvPr/>
        </p:nvSpPr>
        <p:spPr>
          <a:xfrm>
            <a:off x="5997844" y="3640099"/>
            <a:ext cx="3145188" cy="46517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14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rPr>
              <a:t>Figure from Finn et al. 2017</a:t>
            </a: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a:p>
            <a:pPr marL="171450" marR="0" lvl="0" indent="-171450" algn="l" defTabSz="685800" rtl="0" eaLnBrk="1" fontAlgn="auto" latinLnBrk="0" hangingPunct="1">
              <a:lnSpc>
                <a:spcPct val="114000"/>
              </a:lnSpc>
              <a:spcBef>
                <a:spcPts val="75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Source Sans Pro" panose="020B0503030403020204" pitchFamily="34" charset="77"/>
              <a:ea typeface="+mn-ea"/>
              <a:cs typeface="+mn-cs"/>
              <a:sym typeface="Arial"/>
            </a:endParaRPr>
          </a:p>
        </p:txBody>
      </p:sp>
    </p:spTree>
    <p:extLst>
      <p:ext uri="{BB962C8B-B14F-4D97-AF65-F5344CB8AC3E}">
        <p14:creationId xmlns:p14="http://schemas.microsoft.com/office/powerpoint/2010/main" val="23901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22961</Words>
  <Application>Microsoft Macintosh PowerPoint</Application>
  <PresentationFormat>On-screen Show (16:9)</PresentationFormat>
  <Paragraphs>2252</Paragraphs>
  <Slides>149</Slides>
  <Notes>142</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149</vt:i4>
      </vt:variant>
    </vt:vector>
  </HeadingPairs>
  <TitlesOfParts>
    <vt:vector size="168" baseType="lpstr">
      <vt:lpstr>Calibri Light</vt:lpstr>
      <vt:lpstr>Arial</vt:lpstr>
      <vt:lpstr>Lato</vt:lpstr>
      <vt:lpstr>Times New Roman</vt:lpstr>
      <vt:lpstr>Source Sans Pro</vt:lpstr>
      <vt:lpstr>Calibri</vt:lpstr>
      <vt:lpstr>Roboto</vt:lpstr>
      <vt:lpstr>Cambria Math</vt:lpstr>
      <vt:lpstr>Pacifico</vt:lpstr>
      <vt:lpstr>Ubuntu</vt:lpstr>
      <vt:lpstr>Times</vt:lpstr>
      <vt:lpstr>Courier New</vt:lpstr>
      <vt:lpstr>Simple Light</vt:lpstr>
      <vt:lpstr>Office Theme</vt:lpstr>
      <vt:lpstr>Simple Light</vt:lpstr>
      <vt:lpstr>Office Theme</vt:lpstr>
      <vt:lpstr>1_Office Theme</vt:lpstr>
      <vt:lpstr>2_Office Theme</vt:lpstr>
      <vt:lpstr>1_Simple Light</vt:lpstr>
      <vt:lpstr>Machine Learning in Fighting Climate Change</vt:lpstr>
      <vt:lpstr>Climate change warrants rapid action</vt:lpstr>
      <vt:lpstr>Tutorial outline</vt:lpstr>
      <vt:lpstr>Acknowledgments</vt:lpstr>
      <vt:lpstr>Tutorial outline</vt:lpstr>
      <vt:lpstr>The state of climate change</vt:lpstr>
      <vt:lpstr>Rapid action is needed to limit warming</vt:lpstr>
      <vt:lpstr>Approaches to addressing climate change</vt:lpstr>
      <vt:lpstr>Approaches to addressing climate change</vt:lpstr>
      <vt:lpstr>Approaches to addressing climate change</vt:lpstr>
      <vt:lpstr>Climate change mitigation</vt:lpstr>
      <vt:lpstr>Climate change mitigation</vt:lpstr>
      <vt:lpstr>Climate change mitigation</vt:lpstr>
      <vt:lpstr>Mitigation: Energy-related emissions</vt:lpstr>
      <vt:lpstr>Mitigation: Energy-related emissions</vt:lpstr>
      <vt:lpstr>Mitigation: Energy-related emissions</vt:lpstr>
      <vt:lpstr>Mitigation: Energy-related emissions</vt:lpstr>
      <vt:lpstr>Mitigation: Energy-related emissions</vt:lpstr>
      <vt:lpstr>Climate change mitigation</vt:lpstr>
      <vt:lpstr>Mitigation: Land use emissions</vt:lpstr>
      <vt:lpstr>Example mitigation strategies: Land use</vt:lpstr>
      <vt:lpstr>Climate change mitigation</vt:lpstr>
      <vt:lpstr>Mitigation: Negative emissions strategies</vt:lpstr>
      <vt:lpstr>Climate change mitigation</vt:lpstr>
      <vt:lpstr>Total GHG emissions</vt:lpstr>
      <vt:lpstr>Approaches to addressing climate change</vt:lpstr>
      <vt:lpstr>Approaches to addressing climate change</vt:lpstr>
      <vt:lpstr>Climate impacts and downstream effects</vt:lpstr>
      <vt:lpstr>Climate change adaptation</vt:lpstr>
      <vt:lpstr>Climate change adaptation</vt:lpstr>
      <vt:lpstr>Climate change adaptation</vt:lpstr>
      <vt:lpstr>Solar geoengineering</vt:lpstr>
      <vt:lpstr>Takeaways: Introduction to climate change</vt:lpstr>
      <vt:lpstr>Tutorial outline</vt:lpstr>
      <vt:lpstr>PowerPoint Presentation</vt:lpstr>
      <vt:lpstr>PowerPoint Presentation</vt:lpstr>
      <vt:lpstr>PowerPoint Presentation</vt:lpstr>
      <vt:lpstr>1.  Distilling raw data</vt:lpstr>
      <vt:lpstr>2. Optimizing complex systems</vt:lpstr>
      <vt:lpstr>3. Improving predictions</vt:lpstr>
      <vt:lpstr>4. Accelerating scientific discovery</vt:lpstr>
      <vt:lpstr>5. Approximating simulations</vt:lpstr>
      <vt:lpstr>PowerPoint Presentation</vt:lpstr>
      <vt:lpstr>Questions that we asked in identifying priorities</vt:lpstr>
      <vt:lpstr>Key considerations</vt:lpstr>
      <vt:lpstr>Tutorial outline</vt:lpstr>
      <vt:lpstr>Tutorial outline</vt:lpstr>
      <vt:lpstr>Physics &amp; engineering are central to climate action</vt:lpstr>
      <vt:lpstr>Types of {physics, engineering} + ML approaches</vt:lpstr>
      <vt:lpstr>Types of {physics, engineering} + ML approaches</vt:lpstr>
      <vt:lpstr>Why physics-informed ML? </vt:lpstr>
      <vt:lpstr>Example: Emulating subgrid-scale processes</vt:lpstr>
      <vt:lpstr>Example: Modeling building dynamics</vt:lpstr>
      <vt:lpstr>Directions: Physics-informed ML and climate change</vt:lpstr>
      <vt:lpstr>Types of {physics, engineering} + ML approaches</vt:lpstr>
      <vt:lpstr>Example notions of “robustness” in ML and climate</vt:lpstr>
      <vt:lpstr>Example: RL for robust power grid control</vt:lpstr>
      <vt:lpstr>Example: Adversarially robust power grid optimization</vt:lpstr>
      <vt:lpstr>Takeaways: Physics-informed and robust ML</vt:lpstr>
      <vt:lpstr>Tutorial outline</vt:lpstr>
      <vt:lpstr>Interpretability and uncertainty in climate change</vt:lpstr>
      <vt:lpstr>Interpretability and uncertainty in climate change</vt:lpstr>
      <vt:lpstr>Examples</vt:lpstr>
      <vt:lpstr>Example 1: Ocean sub-grid scale modeling with equation-discovery </vt:lpstr>
      <vt:lpstr>Example 2: Crystal-structure phase mapping with deep reasoning networks </vt:lpstr>
      <vt:lpstr>Example 3: Bird species identification  with a prototypical part network</vt:lpstr>
      <vt:lpstr>Example 4: Net load forecasting with Bayesian deep learning </vt:lpstr>
      <vt:lpstr>Takeaways: Interpretable ML &amp;  uncertainty quantification  </vt:lpstr>
      <vt:lpstr>Tutorial outline</vt:lpstr>
      <vt:lpstr>Several notions of generalization</vt:lpstr>
      <vt:lpstr>Generalization across tasks</vt:lpstr>
      <vt:lpstr>Generalization across tasks</vt:lpstr>
      <vt:lpstr>Generalization across tasks</vt:lpstr>
      <vt:lpstr>Example: Task-agnostic features for satellite images</vt:lpstr>
      <vt:lpstr>Generalization across tasks</vt:lpstr>
      <vt:lpstr>Generalization across tasks</vt:lpstr>
      <vt:lpstr>Generalization under concept drift</vt:lpstr>
      <vt:lpstr>Generalization from limited data</vt:lpstr>
      <vt:lpstr>Generalization from limited data</vt:lpstr>
      <vt:lpstr>Example: Data from citizen science observations</vt:lpstr>
      <vt:lpstr>Generalization from limited data</vt:lpstr>
      <vt:lpstr>Example: Detecting avalanches using VAEs</vt:lpstr>
      <vt:lpstr>Causality and ML</vt:lpstr>
      <vt:lpstr>Example: Quantifying aerosol-cloud interactions</vt:lpstr>
      <vt:lpstr>Takeaways: Generalization and causality </vt:lpstr>
      <vt:lpstr>Tutorial outline</vt:lpstr>
      <vt:lpstr>Opportunities for ML in climate action</vt:lpstr>
      <vt:lpstr>Opportunities for ML in climate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Opportunities for ML in climate action</vt:lpstr>
      <vt:lpstr>Remote sensing for agriculture</vt:lpstr>
      <vt:lpstr>Background on meta-learning</vt:lpstr>
      <vt:lpstr>Task-informed meta-learning</vt:lpstr>
      <vt:lpstr>Performance on crop type classification</vt:lpstr>
      <vt:lpstr>Performance on crop type classification</vt:lpstr>
      <vt:lpstr>Effect of training set size</vt:lpstr>
      <vt:lpstr>Performance on crop yield prediction</vt:lpstr>
      <vt:lpstr>Opportunities for ML in climate action</vt:lpstr>
      <vt:lpstr>Meaningful representations of remote-sensing data</vt:lpstr>
      <vt:lpstr>Pretrained Transformers for Remote Sensing Timeseries (Presto)</vt:lpstr>
      <vt:lpstr>Evaluation of Presto</vt:lpstr>
      <vt:lpstr>Evaluation of Presto</vt:lpstr>
      <vt:lpstr>Opportunities for ML in climate action</vt:lpstr>
      <vt:lpstr>Machine learning for super-resolving climate data</vt:lpstr>
      <vt:lpstr>Downscaling with conservation laws</vt:lpstr>
      <vt:lpstr>Downscaling at arbitrary resolution</vt:lpstr>
      <vt:lpstr>Results</vt:lpstr>
      <vt:lpstr>Opportunities for ML in climate action</vt:lpstr>
      <vt:lpstr>Graph neural networks to evaluate electrocatalysts</vt:lpstr>
      <vt:lpstr>Invariance / equivariance</vt:lpstr>
      <vt:lpstr>Accuracy-scalability tradeoff</vt:lpstr>
      <vt:lpstr>Opportunities for ML in climate action</vt:lpstr>
      <vt:lpstr>Analysis of implicit design of ML tools</vt:lpstr>
      <vt:lpstr>Tutorial outline</vt:lpstr>
      <vt:lpstr>ML’s carbon footprint</vt:lpstr>
      <vt:lpstr>ML’s carbon footprint</vt:lpstr>
      <vt:lpstr>Emissions from ML computation </vt:lpstr>
      <vt:lpstr>Impacts from ML computation &amp; hardware</vt:lpstr>
      <vt:lpstr>Computing-related emissions from ML</vt:lpstr>
      <vt:lpstr>Computing-related emissions from ML</vt:lpstr>
      <vt:lpstr>ML’s carbon footprint</vt:lpstr>
      <vt:lpstr>Immediate application impacts</vt:lpstr>
      <vt:lpstr>PowerPoint Presentation</vt:lpstr>
      <vt:lpstr>ML’s carbon footprint</vt:lpstr>
      <vt:lpstr>System-level impacts of ML</vt:lpstr>
      <vt:lpstr>ML’s carbon footprint</vt:lpstr>
      <vt:lpstr>Overall framework</vt:lpstr>
      <vt:lpstr>Takeaways: Climate change impacts of ML </vt:lpstr>
      <vt:lpstr>Takeaways: Climate change impacts of ML </vt:lpstr>
      <vt:lpstr>Tutorial outline</vt:lpstr>
      <vt:lpstr>ML-for-climate: Pathway to impact</vt:lpstr>
      <vt:lpstr>Developing data, simulators, and metrics</vt:lpstr>
      <vt:lpstr>Responsible AI for climate action</vt:lpstr>
      <vt:lpstr>Importance of stakeholder engagement</vt:lpstr>
      <vt:lpstr>Considerations for ML as a whole</vt:lpstr>
      <vt:lpstr>Takeaways: Considerations for  research &amp; deployment</vt:lpstr>
      <vt:lpstr>Tutorial outline</vt:lpstr>
      <vt:lpstr>Ways to get involved</vt:lpstr>
      <vt:lpstr>Climate Change AI Catalyzing impactful work at the intersection of climate change &amp; ML</vt:lpstr>
      <vt:lpstr>Other relevant resources</vt:lpstr>
      <vt:lpstr>Datasets and challenges</vt:lpstr>
      <vt:lpstr>Roadmap for working in this space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Fighting Climate Change</dc:title>
  <cp:lastModifiedBy>David Rolnick, Dr</cp:lastModifiedBy>
  <cp:revision>39</cp:revision>
  <dcterms:modified xsi:type="dcterms:W3CDTF">2023-08-09T01:45:14Z</dcterms:modified>
</cp:coreProperties>
</file>